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2" r:id="rId7"/>
    <p:sldId id="263" r:id="rId8"/>
    <p:sldId id="268" r:id="rId9"/>
    <p:sldId id="258"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varScale="1">
        <p:scale>
          <a:sx n="67" d="100"/>
          <a:sy n="67" d="100"/>
        </p:scale>
        <p:origin x="45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2E9397B-94E6-43A6-8FAF-1947D3FAF55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3E39CC2-7877-4C5E-9970-E8A5B99116E1}"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69600" y="6356351"/>
            <a:ext cx="812800" cy="365125"/>
          </a:xfrm>
        </p:spPr>
        <p:txBody>
          <a:bodyPr/>
          <a:lstStyle/>
          <a:p>
            <a:fld id="{A2E9397B-94E6-43A6-8FAF-1947D3FAF553}" type="slidenum">
              <a:rPr lang="en-IN" smtClean="0"/>
              <a:pPr/>
              <a:t>‹#›</a:t>
            </a:fld>
            <a:endParaRPr lang="en-IN"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3E39CC2-7877-4C5E-9970-E8A5B99116E1}" type="datetimeFigureOut">
              <a:rPr lang="en-IN" smtClean="0"/>
              <a:pPr/>
              <a:t>01-07-2022</a:t>
            </a:fld>
            <a:endParaRPr lang="en-IN"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E9397B-94E6-43A6-8FAF-1947D3FAF553}" type="slidenum">
              <a:rPr lang="en-IN" smtClean="0"/>
              <a:pPr/>
              <a:t>‹#›</a:t>
            </a:fld>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803C-4FE7-4A05-B0E6-1F470EC559AC}"/>
              </a:ext>
            </a:extLst>
          </p:cNvPr>
          <p:cNvSpPr>
            <a:spLocks noGrp="1"/>
          </p:cNvSpPr>
          <p:nvPr>
            <p:ph type="ctrTitle"/>
          </p:nvPr>
        </p:nvSpPr>
        <p:spPr>
          <a:xfrm>
            <a:off x="414986" y="2897745"/>
            <a:ext cx="11480800" cy="1229933"/>
          </a:xfrm>
          <a:solidFill>
            <a:schemeClr val="tx2">
              <a:lumMod val="90000"/>
            </a:schemeClr>
          </a:solidFill>
        </p:spPr>
        <p:txBody>
          <a:bodyPr>
            <a:normAutofit fontScale="90000"/>
          </a:bodyPr>
          <a:lstStyle/>
          <a:p>
            <a:pPr algn="ctr"/>
            <a:r>
              <a:rPr lang="en-IN" sz="4800" dirty="0">
                <a:solidFill>
                  <a:srgbClr val="002060"/>
                </a:solidFill>
              </a:rPr>
              <a:t>Census </a:t>
            </a:r>
            <a:r>
              <a:rPr lang="en-IN" sz="4800">
                <a:solidFill>
                  <a:srgbClr val="002060"/>
                </a:solidFill>
              </a:rPr>
              <a:t>Profiling Application</a:t>
            </a:r>
            <a:br>
              <a:rPr lang="en-IN" sz="4800" dirty="0">
                <a:solidFill>
                  <a:srgbClr val="002060"/>
                </a:solidFill>
              </a:rPr>
            </a:br>
            <a:r>
              <a:rPr lang="en-IN" sz="4800" dirty="0">
                <a:solidFill>
                  <a:srgbClr val="002060"/>
                </a:solidFill>
              </a:rPr>
              <a:t>Trends for tomorrow’s world</a:t>
            </a:r>
          </a:p>
        </p:txBody>
      </p:sp>
    </p:spTree>
    <p:extLst>
      <p:ext uri="{BB962C8B-B14F-4D97-AF65-F5344CB8AC3E}">
        <p14:creationId xmlns:p14="http://schemas.microsoft.com/office/powerpoint/2010/main" val="5732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6D18-FD8A-4AD8-83ED-6DCF180DE54E}"/>
              </a:ext>
            </a:extLst>
          </p:cNvPr>
          <p:cNvSpPr>
            <a:spLocks noGrp="1"/>
          </p:cNvSpPr>
          <p:nvPr>
            <p:ph type="title"/>
          </p:nvPr>
        </p:nvSpPr>
        <p:spPr/>
        <p:txBody>
          <a:bodyPr/>
          <a:lstStyle/>
          <a:p>
            <a:pPr algn="ctr"/>
            <a:r>
              <a:rPr lang="en-IN" dirty="0"/>
              <a:t>Case study/ Problem Statement	</a:t>
            </a:r>
          </a:p>
        </p:txBody>
      </p:sp>
      <p:sp>
        <p:nvSpPr>
          <p:cNvPr id="3" name="Content Placeholder 2">
            <a:extLst>
              <a:ext uri="{FF2B5EF4-FFF2-40B4-BE49-F238E27FC236}">
                <a16:creationId xmlns:a16="http://schemas.microsoft.com/office/drawing/2014/main" id="{6492366D-A9AB-4AAB-8E08-97EE09EEAAC9}"/>
              </a:ext>
            </a:extLst>
          </p:cNvPr>
          <p:cNvSpPr>
            <a:spLocks noGrp="1"/>
          </p:cNvSpPr>
          <p:nvPr>
            <p:ph idx="1"/>
          </p:nvPr>
        </p:nvSpPr>
        <p:spPr/>
        <p:txBody>
          <a:bodyPr>
            <a:normAutofit/>
          </a:bodyPr>
          <a:lstStyle/>
          <a:p>
            <a:endParaRPr lang="en-IN" dirty="0"/>
          </a:p>
          <a:p>
            <a:pPr marL="0" indent="0">
              <a:buNone/>
            </a:pPr>
            <a:r>
              <a:rPr lang="en-IN" dirty="0"/>
              <a:t>This application captures information about the people residing in a particular village/town/city. Information related to their age, educational qualifications, kids and their interests.</a:t>
            </a:r>
          </a:p>
          <a:p>
            <a:pPr marL="0" indent="0">
              <a:buNone/>
            </a:pPr>
            <a:endParaRPr lang="en-IN" dirty="0"/>
          </a:p>
          <a:p>
            <a:pPr marL="0" indent="0">
              <a:buNone/>
            </a:pPr>
            <a:r>
              <a:rPr lang="en-IN" dirty="0"/>
              <a:t>This application focuses on gathering detailed information from persons of age group between 10 years to 20 years. The objective of gathering detailed information about this age group is to gather, collate, process and analyse the information for future requirements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8085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Actors</a:t>
            </a:r>
          </a:p>
        </p:txBody>
      </p:sp>
      <p:sp>
        <p:nvSpPr>
          <p:cNvPr id="3" name="Content Placeholder 2"/>
          <p:cNvSpPr>
            <a:spLocks noGrp="1"/>
          </p:cNvSpPr>
          <p:nvPr>
            <p:ph idx="1"/>
          </p:nvPr>
        </p:nvSpPr>
        <p:spPr>
          <a:xfrm>
            <a:off x="519448" y="1847088"/>
            <a:ext cx="11582400" cy="4389120"/>
          </a:xfrm>
        </p:spPr>
        <p:txBody>
          <a:bodyPr>
            <a:normAutofit/>
          </a:bodyPr>
          <a:lstStyle/>
          <a:p>
            <a:pPr marL="0" indent="0">
              <a:buNone/>
            </a:pPr>
            <a:endParaRPr lang="en-IN" sz="2200" dirty="0"/>
          </a:p>
          <a:p>
            <a:r>
              <a:rPr lang="en-IN" sz="2200" b="1" dirty="0"/>
              <a:t>Administrator </a:t>
            </a:r>
            <a:r>
              <a:rPr lang="en-IN" sz="2200" dirty="0"/>
              <a:t>– </a:t>
            </a:r>
            <a:r>
              <a:rPr lang="en-US" sz="2200" dirty="0"/>
              <a:t>Performs  admin operations like create/update/search  persons details.</a:t>
            </a:r>
          </a:p>
          <a:p>
            <a:endParaRPr lang="en-US" sz="2200" dirty="0"/>
          </a:p>
          <a:p>
            <a:r>
              <a:rPr lang="en-IN" sz="2200" b="1" dirty="0"/>
              <a:t>User</a:t>
            </a:r>
            <a:r>
              <a:rPr lang="en-IN" sz="2200" dirty="0"/>
              <a:t>–   </a:t>
            </a:r>
            <a:r>
              <a:rPr lang="en-US" sz="2200" dirty="0"/>
              <a:t>Create/Update his personal details</a:t>
            </a:r>
          </a:p>
          <a:p>
            <a:endParaRPr lang="en-US" sz="2200" dirty="0"/>
          </a:p>
          <a:p>
            <a:endParaRPr lang="en-IN" sz="2200" dirty="0"/>
          </a:p>
          <a:p>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3C1D-D513-4B5D-A8D6-B42592E0D705}"/>
              </a:ext>
            </a:extLst>
          </p:cNvPr>
          <p:cNvSpPr>
            <a:spLocks noGrp="1"/>
          </p:cNvSpPr>
          <p:nvPr>
            <p:ph type="title"/>
          </p:nvPr>
        </p:nvSpPr>
        <p:spPr>
          <a:xfrm>
            <a:off x="0" y="-1"/>
            <a:ext cx="12191999" cy="695459"/>
          </a:xfrm>
          <a:solidFill>
            <a:schemeClr val="accent3">
              <a:lumMod val="40000"/>
              <a:lumOff val="60000"/>
            </a:schemeClr>
          </a:solidFill>
        </p:spPr>
        <p:txBody>
          <a:bodyPr>
            <a:normAutofit fontScale="90000"/>
          </a:bodyPr>
          <a:lstStyle/>
          <a:p>
            <a:pPr algn="ctr"/>
            <a:br>
              <a:rPr lang="en-IN" dirty="0"/>
            </a:br>
            <a:br>
              <a:rPr lang="en-IN" dirty="0"/>
            </a:br>
            <a:br>
              <a:rPr lang="en-IN" dirty="0"/>
            </a:br>
            <a:r>
              <a:rPr lang="en-IN" dirty="0"/>
              <a:t>Services</a:t>
            </a:r>
          </a:p>
        </p:txBody>
      </p:sp>
      <p:sp>
        <p:nvSpPr>
          <p:cNvPr id="3" name="Rectangle 2"/>
          <p:cNvSpPr/>
          <p:nvPr/>
        </p:nvSpPr>
        <p:spPr>
          <a:xfrm>
            <a:off x="210354" y="1602715"/>
            <a:ext cx="11771290" cy="5255285"/>
          </a:xfrm>
          <a:prstGeom prst="rect">
            <a:avLst/>
          </a:prstGeom>
        </p:spPr>
        <p:txBody>
          <a:bodyPr wrap="square">
            <a:spAutoFit/>
          </a:bodyPr>
          <a:lstStyle/>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The user should be able to add 1 member at a time and can proceed to other member only after mandatory fields of the earlier member have been completed</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b.</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The user should be able remove an already added member</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c.</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should not be able to Save &amp; Exit after entering partial data</a:t>
            </a:r>
            <a:endParaRPr lang="en-US" dirty="0">
              <a:latin typeface="Calibri" panose="020F0502020204030204" pitchFamily="34" charset="0"/>
              <a:ea typeface="Calibri" panose="020F0502020204030204" pitchFamily="34" charset="0"/>
              <a:cs typeface="Gautami"/>
            </a:endParaRPr>
          </a:p>
          <a:p>
            <a:pPr marL="1828800" marR="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i.</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should be able to Save &amp; Exit after he completes entering at-least 1 member and all mandatory checks for this member </a:t>
            </a:r>
            <a:endParaRPr lang="en-US" dirty="0">
              <a:latin typeface="Calibri" panose="020F0502020204030204" pitchFamily="34" charset="0"/>
              <a:ea typeface="Calibri" panose="020F0502020204030204" pitchFamily="34" charset="0"/>
              <a:cs typeface="Gautami"/>
            </a:endParaRPr>
          </a:p>
          <a:p>
            <a:pPr marL="1828800" marR="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ii.</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should NOT be able to Save &amp; Exit if he does not enter all mandatory fields for any member on the screen</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d.</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If the user comes back to this screen it should be prepopulated with previously saved data</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1000"/>
              </a:spcAft>
            </a:pPr>
            <a:r>
              <a:rPr lang="en-US" dirty="0">
                <a:solidFill>
                  <a:srgbClr val="000000"/>
                </a:solidFill>
                <a:latin typeface="Calibri" panose="020F0502020204030204" pitchFamily="34" charset="0"/>
                <a:ea typeface="Calibri" panose="020F0502020204030204" pitchFamily="34" charset="0"/>
                <a:cs typeface="Gautami"/>
              </a:rPr>
              <a:t>e.</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Application number should be generated only after user has clicked “Save &amp; Exit” or “Next” and when there are no validation errors.</a:t>
            </a:r>
            <a:endParaRPr lang="en-US" dirty="0">
              <a:latin typeface="Calibri" panose="020F0502020204030204" pitchFamily="34" charset="0"/>
              <a:ea typeface="Calibri" panose="020F0502020204030204" pitchFamily="34" charset="0"/>
              <a:cs typeface="Gautami"/>
            </a:endParaRPr>
          </a:p>
          <a:p>
            <a:pPr>
              <a:lnSpc>
                <a:spcPct val="115000"/>
              </a:lnSpc>
              <a:spcAft>
                <a:spcPts val="1000"/>
              </a:spcAft>
            </a:pPr>
            <a:r>
              <a:rPr lang="en-US" dirty="0">
                <a:latin typeface="Calibri" panose="020F0502020204030204" pitchFamily="34" charset="0"/>
                <a:ea typeface="Calibri" panose="020F0502020204030204" pitchFamily="34" charset="0"/>
                <a:cs typeface="Gautami"/>
              </a:rPr>
              <a:t> </a:t>
            </a:r>
          </a:p>
          <a:p>
            <a:pPr>
              <a:lnSpc>
                <a:spcPct val="115000"/>
              </a:lnSpc>
              <a:spcAft>
                <a:spcPts val="1000"/>
              </a:spcAft>
            </a:pPr>
            <a:r>
              <a:rPr lang="en-US" dirty="0">
                <a:latin typeface="Calibri" panose="020F0502020204030204" pitchFamily="34" charset="0"/>
                <a:ea typeface="Calibri" panose="020F0502020204030204" pitchFamily="34" charset="0"/>
                <a:cs typeface="Gautami"/>
              </a:rPr>
              <a:t>Add Member: - When user clicks add member he would be able to add another member and additional grid containing the First Name, Last Name, MI, Suffix, DOB and Gender is populated below.</a:t>
            </a:r>
          </a:p>
          <a:p>
            <a:pPr>
              <a:lnSpc>
                <a:spcPct val="115000"/>
              </a:lnSpc>
              <a:spcAft>
                <a:spcPts val="1000"/>
              </a:spcAft>
            </a:pP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 </a:t>
            </a:r>
            <a:endParaRPr lang="en-US" dirty="0">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210354" y="964420"/>
            <a:ext cx="2069926" cy="369332"/>
          </a:xfrm>
          <a:prstGeom prst="rect">
            <a:avLst/>
          </a:prstGeom>
        </p:spPr>
        <p:txBody>
          <a:bodyPr wrap="none">
            <a:spAutoFit/>
          </a:bodyPr>
          <a:lstStyle/>
          <a:p>
            <a:r>
              <a:rPr lang="en-US" b="1" dirty="0">
                <a:solidFill>
                  <a:srgbClr val="000000"/>
                </a:solidFill>
                <a:latin typeface="Calibri" panose="020F0502020204030204" pitchFamily="34" charset="0"/>
                <a:ea typeface="Calibri" panose="020F0502020204030204" pitchFamily="34" charset="0"/>
                <a:cs typeface="Gautami"/>
              </a:rPr>
              <a:t>Registration Service</a:t>
            </a:r>
            <a:endParaRPr lang="en-US" b="1" dirty="0"/>
          </a:p>
        </p:txBody>
      </p:sp>
    </p:spTree>
    <p:extLst>
      <p:ext uri="{BB962C8B-B14F-4D97-AF65-F5344CB8AC3E}">
        <p14:creationId xmlns:p14="http://schemas.microsoft.com/office/powerpoint/2010/main" val="37176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3C1D-D513-4B5D-A8D6-B42592E0D705}"/>
              </a:ext>
            </a:extLst>
          </p:cNvPr>
          <p:cNvSpPr>
            <a:spLocks noGrp="1"/>
          </p:cNvSpPr>
          <p:nvPr>
            <p:ph type="title"/>
          </p:nvPr>
        </p:nvSpPr>
        <p:spPr>
          <a:xfrm>
            <a:off x="0" y="-1"/>
            <a:ext cx="12191999" cy="695459"/>
          </a:xfrm>
          <a:solidFill>
            <a:schemeClr val="accent3">
              <a:lumMod val="40000"/>
              <a:lumOff val="60000"/>
            </a:schemeClr>
          </a:solidFill>
        </p:spPr>
        <p:txBody>
          <a:bodyPr>
            <a:normAutofit fontScale="90000"/>
          </a:bodyPr>
          <a:lstStyle/>
          <a:p>
            <a:pPr algn="ctr"/>
            <a:br>
              <a:rPr lang="en-IN" dirty="0"/>
            </a:br>
            <a:br>
              <a:rPr lang="en-IN" dirty="0"/>
            </a:br>
            <a:br>
              <a:rPr lang="en-IN" dirty="0"/>
            </a:br>
            <a:r>
              <a:rPr lang="en-IN" dirty="0"/>
              <a:t>Services</a:t>
            </a:r>
          </a:p>
        </p:txBody>
      </p:sp>
      <p:sp>
        <p:nvSpPr>
          <p:cNvPr id="3" name="Rectangle 2"/>
          <p:cNvSpPr/>
          <p:nvPr/>
        </p:nvSpPr>
        <p:spPr>
          <a:xfrm>
            <a:off x="128787" y="1030309"/>
            <a:ext cx="11934423" cy="5064976"/>
          </a:xfrm>
          <a:prstGeom prst="rect">
            <a:avLst/>
          </a:prstGeom>
        </p:spPr>
        <p:txBody>
          <a:bodyPr wrap="square">
            <a:spAutoFit/>
          </a:bodyPr>
          <a:lstStyle/>
          <a:p>
            <a:pPr marL="914400" marR="0" indent="-228600">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Gautami"/>
            </a:endParaRPr>
          </a:p>
          <a:p>
            <a:pPr>
              <a:lnSpc>
                <a:spcPct val="115000"/>
              </a:lnSpc>
              <a:spcAft>
                <a:spcPts val="1000"/>
              </a:spcAft>
            </a:pP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Validation Rules</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a.</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Name text boxes should allow “alphabets”, special character’s “*, -, ‘“</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b.</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Length of name cannot be more than 32</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c.</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Age should be numeric and cannot be more than 125 years</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d.</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Age of every member should be less than the Age specified for 1</a:t>
            </a:r>
            <a:r>
              <a:rPr lang="en-US" baseline="30000" dirty="0">
                <a:solidFill>
                  <a:srgbClr val="000000"/>
                </a:solidFill>
                <a:latin typeface="Calibri" panose="020F0502020204030204" pitchFamily="34" charset="0"/>
                <a:ea typeface="Calibri" panose="020F0502020204030204" pitchFamily="34" charset="0"/>
                <a:cs typeface="Gautami"/>
              </a:rPr>
              <a:t>st</a:t>
            </a:r>
            <a:r>
              <a:rPr lang="en-US" dirty="0">
                <a:solidFill>
                  <a:srgbClr val="000000"/>
                </a:solidFill>
                <a:latin typeface="Calibri" panose="020F0502020204030204" pitchFamily="34" charset="0"/>
                <a:ea typeface="Calibri" panose="020F0502020204030204" pitchFamily="34" charset="0"/>
                <a:cs typeface="Gautami"/>
              </a:rPr>
              <a:t> member</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e.</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Family cannot have more than 5 members</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latin typeface="Calibri" panose="020F0502020204030204" pitchFamily="34" charset="0"/>
                <a:ea typeface="Calibri" panose="020F0502020204030204" pitchFamily="34" charset="0"/>
                <a:cs typeface="Gautami"/>
              </a:rPr>
              <a:t>f.     First Name, Last Name, DOB, Gender are mandatory fields.</a:t>
            </a:r>
          </a:p>
          <a:p>
            <a:pPr marL="914400" marR="0" indent="-228600">
              <a:lnSpc>
                <a:spcPct val="115000"/>
              </a:lnSpc>
              <a:spcBef>
                <a:spcPts val="0"/>
              </a:spcBef>
              <a:spcAft>
                <a:spcPts val="1000"/>
              </a:spcAft>
            </a:pPr>
            <a:r>
              <a:rPr lang="en-US" dirty="0">
                <a:solidFill>
                  <a:srgbClr val="000000"/>
                </a:solidFill>
                <a:latin typeface="Calibri" panose="020F0502020204030204" pitchFamily="34" charset="0"/>
                <a:ea typeface="Calibri" panose="020F0502020204030204" pitchFamily="34" charset="0"/>
                <a:cs typeface="Gautami"/>
              </a:rPr>
              <a:t> </a:t>
            </a:r>
            <a:endParaRPr lang="en-US" dirty="0">
              <a:latin typeface="Calibri" panose="020F0502020204030204" pitchFamily="34" charset="0"/>
              <a:ea typeface="Calibri" panose="020F0502020204030204" pitchFamily="34" charset="0"/>
              <a:cs typeface="Gautami"/>
            </a:endParaRPr>
          </a:p>
          <a:p>
            <a:pPr>
              <a:lnSpc>
                <a:spcPct val="115000"/>
              </a:lnSpc>
              <a:spcAft>
                <a:spcPts val="1000"/>
              </a:spcAft>
            </a:pP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Navigation Rules</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a.</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once he clicks “Save &amp; Exit” should be taken to Home screen</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b.</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once he clicks “Back” should be taken to Home Screen</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c.</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once he clicks “Next” should result in saving of all data and user should be taken to Relationship screen </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1000"/>
              </a:spcAft>
            </a:pPr>
            <a:r>
              <a:rPr lang="en-US" dirty="0">
                <a:solidFill>
                  <a:srgbClr val="000000"/>
                </a:solidFill>
                <a:latin typeface="Calibri" panose="020F0502020204030204" pitchFamily="34" charset="0"/>
                <a:ea typeface="Calibri" panose="020F0502020204030204" pitchFamily="34" charset="0"/>
                <a:cs typeface="Gautami"/>
              </a:rPr>
              <a:t> </a:t>
            </a:r>
            <a:endParaRPr lang="en-US" dirty="0">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98612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3C1D-D513-4B5D-A8D6-B42592E0D705}"/>
              </a:ext>
            </a:extLst>
          </p:cNvPr>
          <p:cNvSpPr>
            <a:spLocks noGrp="1"/>
          </p:cNvSpPr>
          <p:nvPr>
            <p:ph type="title"/>
          </p:nvPr>
        </p:nvSpPr>
        <p:spPr>
          <a:xfrm>
            <a:off x="0" y="0"/>
            <a:ext cx="12191999" cy="682580"/>
          </a:xfrm>
          <a:solidFill>
            <a:schemeClr val="accent3">
              <a:lumMod val="40000"/>
              <a:lumOff val="60000"/>
            </a:schemeClr>
          </a:solidFill>
        </p:spPr>
        <p:txBody>
          <a:bodyPr>
            <a:normAutofit fontScale="90000"/>
          </a:bodyPr>
          <a:lstStyle/>
          <a:p>
            <a:pPr algn="ctr"/>
            <a:br>
              <a:rPr lang="en-IN" dirty="0"/>
            </a:br>
            <a:br>
              <a:rPr lang="en-IN" dirty="0"/>
            </a:br>
            <a:br>
              <a:rPr lang="en-IN" dirty="0"/>
            </a:br>
            <a:r>
              <a:rPr lang="en-IN" dirty="0"/>
              <a:t>Services</a:t>
            </a:r>
          </a:p>
        </p:txBody>
      </p:sp>
      <p:sp>
        <p:nvSpPr>
          <p:cNvPr id="7" name="Rectangle 6"/>
          <p:cNvSpPr/>
          <p:nvPr/>
        </p:nvSpPr>
        <p:spPr>
          <a:xfrm>
            <a:off x="352021" y="1686125"/>
            <a:ext cx="11487955" cy="4514569"/>
          </a:xfrm>
          <a:prstGeom prst="rect">
            <a:avLst/>
          </a:prstGeom>
        </p:spPr>
        <p:txBody>
          <a:bodyPr wrap="square">
            <a:spAutoFit/>
          </a:bodyPr>
          <a:lstStyle/>
          <a:p>
            <a:pPr marL="6858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a.</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The user should be able to specify relationship of 1 member at a time add 1 member at a time and can proceed to other member only after mandatory fields of the earlier member have been completed</a:t>
            </a:r>
            <a:endParaRPr lang="en-US" dirty="0">
              <a:latin typeface="Calibri" panose="020F0502020204030204" pitchFamily="34" charset="0"/>
              <a:ea typeface="Calibri" panose="020F0502020204030204" pitchFamily="34" charset="0"/>
              <a:cs typeface="Gautami"/>
            </a:endParaRPr>
          </a:p>
          <a:p>
            <a:pPr marL="6858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b.</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should be able to Save &amp; Exit from the screen </a:t>
            </a:r>
            <a:endParaRPr lang="en-US" dirty="0">
              <a:latin typeface="Calibri" panose="020F0502020204030204" pitchFamily="34" charset="0"/>
              <a:ea typeface="Calibri" panose="020F0502020204030204" pitchFamily="34" charset="0"/>
              <a:cs typeface="Gautami"/>
            </a:endParaRPr>
          </a:p>
          <a:p>
            <a:pPr marL="685800" marR="0" indent="-228600">
              <a:lnSpc>
                <a:spcPct val="115000"/>
              </a:lnSpc>
              <a:spcBef>
                <a:spcPts val="0"/>
              </a:spcBef>
              <a:spcAft>
                <a:spcPts val="1000"/>
              </a:spcAft>
            </a:pPr>
            <a:r>
              <a:rPr lang="en-US" dirty="0">
                <a:solidFill>
                  <a:srgbClr val="000000"/>
                </a:solidFill>
                <a:latin typeface="Calibri" panose="020F0502020204030204" pitchFamily="34" charset="0"/>
                <a:ea typeface="Calibri" panose="020F0502020204030204" pitchFamily="34" charset="0"/>
                <a:cs typeface="Gautami"/>
              </a:rPr>
              <a:t>c.</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If user comes back to the screen it should be pre-populated with previously saved data</a:t>
            </a:r>
            <a:endParaRPr lang="en-US" dirty="0">
              <a:latin typeface="Calibri" panose="020F0502020204030204" pitchFamily="34" charset="0"/>
              <a:ea typeface="Calibri" panose="020F0502020204030204" pitchFamily="34" charset="0"/>
              <a:cs typeface="Gautami"/>
            </a:endParaRPr>
          </a:p>
          <a:p>
            <a:pPr>
              <a:lnSpc>
                <a:spcPct val="115000"/>
              </a:lnSpc>
              <a:spcAft>
                <a:spcPts val="1000"/>
              </a:spcAft>
            </a:pPr>
            <a:r>
              <a:rPr lang="en-US" dirty="0">
                <a:solidFill>
                  <a:srgbClr val="000000"/>
                </a:solidFill>
                <a:latin typeface="Calibri" panose="020F0502020204030204" pitchFamily="34" charset="0"/>
                <a:ea typeface="Calibri" panose="020F0502020204030204" pitchFamily="34" charset="0"/>
                <a:cs typeface="Gautami"/>
              </a:rPr>
              <a:t>Validation Rules:</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a.</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Relation values are limited to “Father”, “Mother”, Son”, “Daughter”</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b.</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should be able to specify relationships in the order in which the Family members are added</a:t>
            </a:r>
            <a:endParaRPr lang="en-US" dirty="0">
              <a:latin typeface="Calibri" panose="020F0502020204030204" pitchFamily="34" charset="0"/>
              <a:ea typeface="Calibri" panose="020F0502020204030204" pitchFamily="34" charset="0"/>
              <a:cs typeface="Gautami"/>
            </a:endParaRPr>
          </a:p>
          <a:p>
            <a:pPr marL="914400" marR="0" indent="-228600">
              <a:lnSpc>
                <a:spcPct val="115000"/>
              </a:lnSpc>
              <a:spcBef>
                <a:spcPts val="0"/>
              </a:spcBef>
              <a:spcAft>
                <a:spcPts val="1000"/>
              </a:spcAft>
            </a:pPr>
            <a:r>
              <a:rPr lang="en-US" dirty="0">
                <a:solidFill>
                  <a:srgbClr val="000000"/>
                </a:solidFill>
                <a:latin typeface="Calibri" panose="020F0502020204030204" pitchFamily="34" charset="0"/>
                <a:ea typeface="Calibri" panose="020F0502020204030204" pitchFamily="34" charset="0"/>
                <a:cs typeface="Gautami"/>
              </a:rPr>
              <a:t>c.</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should not be able to click a different tab without completing the mandatory fields on the current tab</a:t>
            </a:r>
            <a:endParaRPr lang="en-US" dirty="0">
              <a:latin typeface="Calibri" panose="020F0502020204030204" pitchFamily="34" charset="0"/>
              <a:ea typeface="Calibri" panose="020F0502020204030204" pitchFamily="34" charset="0"/>
              <a:cs typeface="Gautami"/>
            </a:endParaRPr>
          </a:p>
          <a:p>
            <a:pPr>
              <a:lnSpc>
                <a:spcPct val="115000"/>
              </a:lnSpc>
              <a:spcAft>
                <a:spcPts val="1000"/>
              </a:spcAft>
            </a:pPr>
            <a:r>
              <a:rPr lang="en-US" dirty="0">
                <a:solidFill>
                  <a:srgbClr val="000000"/>
                </a:solidFill>
                <a:latin typeface="Calibri" panose="020F0502020204030204" pitchFamily="34" charset="0"/>
                <a:ea typeface="Calibri" panose="020F0502020204030204" pitchFamily="34" charset="0"/>
                <a:cs typeface="Gautami"/>
              </a:rPr>
              <a:t>Navigation Rules:</a:t>
            </a:r>
            <a:endParaRPr lang="en-US" dirty="0">
              <a:latin typeface="Calibri" panose="020F0502020204030204" pitchFamily="34" charset="0"/>
              <a:ea typeface="Calibri" panose="020F0502020204030204" pitchFamily="34" charset="0"/>
              <a:cs typeface="Gautami"/>
            </a:endParaRPr>
          </a:p>
          <a:p>
            <a:pPr marL="685800" marR="0" indent="-228600">
              <a:lnSpc>
                <a:spcPct val="115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Gautami"/>
              </a:rPr>
              <a:t>a.</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once he clicks “Save &amp; Exit” should be taken to Search application screen</a:t>
            </a:r>
            <a:endParaRPr lang="en-US" dirty="0">
              <a:latin typeface="Calibri" panose="020F0502020204030204" pitchFamily="34" charset="0"/>
              <a:ea typeface="Calibri" panose="020F0502020204030204" pitchFamily="34" charset="0"/>
              <a:cs typeface="Gautami"/>
            </a:endParaRPr>
          </a:p>
          <a:p>
            <a:pPr marL="685800" marR="0" indent="-228600">
              <a:lnSpc>
                <a:spcPct val="115000"/>
              </a:lnSpc>
              <a:spcBef>
                <a:spcPts val="0"/>
              </a:spcBef>
              <a:spcAft>
                <a:spcPts val="1000"/>
              </a:spcAft>
            </a:pPr>
            <a:r>
              <a:rPr lang="en-US" dirty="0">
                <a:solidFill>
                  <a:srgbClr val="000000"/>
                </a:solidFill>
                <a:latin typeface="Calibri" panose="020F0502020204030204" pitchFamily="34" charset="0"/>
                <a:ea typeface="Calibri" panose="020F0502020204030204" pitchFamily="34" charset="0"/>
                <a:cs typeface="Gautami"/>
              </a:rPr>
              <a:t>b.</a:t>
            </a:r>
            <a:r>
              <a:rPr lang="en-US" sz="800" dirty="0">
                <a:solidFill>
                  <a:srgbClr val="000000"/>
                </a:solidFill>
                <a:latin typeface="Times New Roman" panose="02020603050405020304" pitchFamily="18" charset="0"/>
                <a:ea typeface="Calibri" panose="020F0502020204030204" pitchFamily="34" charset="0"/>
                <a:cs typeface="Gautami"/>
              </a:rPr>
              <a:t>      </a:t>
            </a:r>
            <a:r>
              <a:rPr lang="en-US" dirty="0">
                <a:solidFill>
                  <a:srgbClr val="000000"/>
                </a:solidFill>
                <a:latin typeface="Calibri" panose="020F0502020204030204" pitchFamily="34" charset="0"/>
                <a:ea typeface="Calibri" panose="020F0502020204030204" pitchFamily="34" charset="0"/>
                <a:cs typeface="Gautami"/>
              </a:rPr>
              <a:t>User once he clicks “Back” should be taken to Household Info screen</a:t>
            </a:r>
            <a:endParaRPr lang="en-US" dirty="0">
              <a:latin typeface="Calibri" panose="020F0502020204030204" pitchFamily="34" charset="0"/>
              <a:ea typeface="Calibri" panose="020F0502020204030204" pitchFamily="34" charset="0"/>
              <a:cs typeface="Gautami"/>
            </a:endParaRPr>
          </a:p>
          <a:p>
            <a:r>
              <a:rPr lang="en-US" dirty="0">
                <a:solidFill>
                  <a:srgbClr val="000000"/>
                </a:solidFill>
                <a:latin typeface="Calibri" panose="020F0502020204030204" pitchFamily="34" charset="0"/>
                <a:ea typeface="Calibri" panose="020F0502020204030204" pitchFamily="34" charset="0"/>
                <a:cs typeface="Gautami"/>
              </a:rPr>
              <a:t>c.</a:t>
            </a:r>
            <a:r>
              <a:rPr lang="en-US" sz="800" dirty="0">
                <a:solidFill>
                  <a:srgbClr val="000000"/>
                </a:solidFill>
                <a:latin typeface="Times New Roman" panose="02020603050405020304" pitchFamily="18"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Gautami"/>
              </a:rPr>
              <a:t>User once he clicks “Submit” should result in data being saved and should be taken to Confirmation screen </a:t>
            </a:r>
            <a:endParaRPr lang="en-US" dirty="0"/>
          </a:p>
        </p:txBody>
      </p:sp>
      <p:sp>
        <p:nvSpPr>
          <p:cNvPr id="8" name="Rectangle 7"/>
          <p:cNvSpPr/>
          <p:nvPr/>
        </p:nvSpPr>
        <p:spPr>
          <a:xfrm>
            <a:off x="489201" y="1119320"/>
            <a:ext cx="2418291" cy="369332"/>
          </a:xfrm>
          <a:prstGeom prst="rect">
            <a:avLst/>
          </a:prstGeom>
        </p:spPr>
        <p:txBody>
          <a:bodyPr wrap="none">
            <a:spAutoFit/>
          </a:bodyPr>
          <a:lstStyle/>
          <a:p>
            <a:r>
              <a:rPr lang="en-IN" b="1" dirty="0"/>
              <a:t>Relationship Service</a:t>
            </a:r>
            <a:endParaRPr lang="en-US" b="1" dirty="0"/>
          </a:p>
        </p:txBody>
      </p:sp>
    </p:spTree>
    <p:extLst>
      <p:ext uri="{BB962C8B-B14F-4D97-AF65-F5344CB8AC3E}">
        <p14:creationId xmlns:p14="http://schemas.microsoft.com/office/powerpoint/2010/main" val="243830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3C1D-D513-4B5D-A8D6-B42592E0D705}"/>
              </a:ext>
            </a:extLst>
          </p:cNvPr>
          <p:cNvSpPr>
            <a:spLocks noGrp="1"/>
          </p:cNvSpPr>
          <p:nvPr>
            <p:ph type="title"/>
          </p:nvPr>
        </p:nvSpPr>
        <p:spPr>
          <a:xfrm>
            <a:off x="0" y="0"/>
            <a:ext cx="12191999" cy="669701"/>
          </a:xfrm>
          <a:solidFill>
            <a:schemeClr val="accent3">
              <a:lumMod val="40000"/>
              <a:lumOff val="60000"/>
            </a:schemeClr>
          </a:solidFill>
        </p:spPr>
        <p:txBody>
          <a:bodyPr>
            <a:normAutofit fontScale="90000"/>
          </a:bodyPr>
          <a:lstStyle/>
          <a:p>
            <a:pPr algn="ctr"/>
            <a:br>
              <a:rPr lang="en-IN" dirty="0"/>
            </a:br>
            <a:br>
              <a:rPr lang="en-IN" dirty="0"/>
            </a:br>
            <a:br>
              <a:rPr lang="en-IN" dirty="0"/>
            </a:br>
            <a:r>
              <a:rPr lang="en-IN" dirty="0"/>
              <a:t>Services</a:t>
            </a:r>
          </a:p>
        </p:txBody>
      </p:sp>
      <p:sp>
        <p:nvSpPr>
          <p:cNvPr id="5" name="Rectangle 4"/>
          <p:cNvSpPr/>
          <p:nvPr/>
        </p:nvSpPr>
        <p:spPr>
          <a:xfrm>
            <a:off x="272602" y="2214823"/>
            <a:ext cx="11646794" cy="3277820"/>
          </a:xfrm>
          <a:prstGeom prst="rect">
            <a:avLst/>
          </a:prstGeom>
        </p:spPr>
        <p:txBody>
          <a:bodyPr wrap="square">
            <a:spAutoFit/>
          </a:bodyPr>
          <a:lstStyle/>
          <a:p>
            <a:pPr marL="342900" marR="0" lvl="0" indent="-342900">
              <a:lnSpc>
                <a:spcPct val="115000"/>
              </a:lnSpc>
              <a:spcBef>
                <a:spcPts val="0"/>
              </a:spcBef>
              <a:spcAft>
                <a:spcPts val="0"/>
              </a:spcAft>
              <a:buFont typeface="+mj-lt"/>
              <a:buAutoNum type="alphaLcPeriod"/>
            </a:pPr>
            <a:r>
              <a:rPr lang="en-US" dirty="0">
                <a:solidFill>
                  <a:srgbClr val="000000"/>
                </a:solidFill>
                <a:latin typeface="+mj-lt"/>
                <a:ea typeface="Calibri" panose="020F0502020204030204" pitchFamily="34" charset="0"/>
                <a:cs typeface="Gautami"/>
              </a:rPr>
              <a:t>The user should be able to search by “First Name”, “Last Name”, “DOB”,  “Application ID”, “Application Status” [should act as an And search]</a:t>
            </a:r>
            <a:endParaRPr lang="en-US" dirty="0">
              <a:latin typeface="+mj-lt"/>
              <a:ea typeface="Calibri" panose="020F0502020204030204" pitchFamily="34" charset="0"/>
              <a:cs typeface="Gautami"/>
            </a:endParaRPr>
          </a:p>
          <a:p>
            <a:pPr marL="342900" marR="0" lvl="0" indent="-342900">
              <a:lnSpc>
                <a:spcPct val="115000"/>
              </a:lnSpc>
              <a:spcBef>
                <a:spcPts val="0"/>
              </a:spcBef>
              <a:spcAft>
                <a:spcPts val="0"/>
              </a:spcAft>
              <a:buFont typeface="+mj-lt"/>
              <a:buAutoNum type="alphaLcPeriod"/>
            </a:pPr>
            <a:r>
              <a:rPr lang="en-US" dirty="0">
                <a:solidFill>
                  <a:srgbClr val="000000"/>
                </a:solidFill>
                <a:latin typeface="+mj-lt"/>
                <a:ea typeface="Calibri" panose="020F0502020204030204" pitchFamily="34" charset="0"/>
                <a:cs typeface="Gautami"/>
              </a:rPr>
              <a:t>Search Functionality</a:t>
            </a:r>
            <a:endParaRPr lang="en-US" dirty="0">
              <a:latin typeface="+mj-lt"/>
              <a:ea typeface="Calibri" panose="020F0502020204030204" pitchFamily="34" charset="0"/>
              <a:cs typeface="Gautami"/>
            </a:endParaRPr>
          </a:p>
          <a:p>
            <a:pPr marL="1143000" marR="0" lvl="2" indent="-228600">
              <a:lnSpc>
                <a:spcPct val="115000"/>
              </a:lnSpc>
              <a:spcBef>
                <a:spcPts val="0"/>
              </a:spcBef>
              <a:spcAft>
                <a:spcPts val="0"/>
              </a:spcAft>
              <a:buFont typeface="+mj-lt"/>
              <a:buAutoNum type="romanLcPeriod"/>
            </a:pPr>
            <a:r>
              <a:rPr lang="en-US" dirty="0">
                <a:solidFill>
                  <a:srgbClr val="000000"/>
                </a:solidFill>
                <a:latin typeface="+mj-lt"/>
                <a:ea typeface="Calibri" panose="020F0502020204030204" pitchFamily="34" charset="0"/>
                <a:cs typeface="Gautami"/>
              </a:rPr>
              <a:t>At-least 1 search condition is mandatory</a:t>
            </a:r>
            <a:endParaRPr lang="en-US" dirty="0">
              <a:latin typeface="+mj-lt"/>
              <a:ea typeface="Calibri" panose="020F0502020204030204" pitchFamily="34" charset="0"/>
              <a:cs typeface="Gautami"/>
            </a:endParaRPr>
          </a:p>
          <a:p>
            <a:pPr marL="1143000" marR="0" lvl="2" indent="-228600">
              <a:lnSpc>
                <a:spcPct val="115000"/>
              </a:lnSpc>
              <a:spcBef>
                <a:spcPts val="0"/>
              </a:spcBef>
              <a:spcAft>
                <a:spcPts val="0"/>
              </a:spcAft>
              <a:buFont typeface="+mj-lt"/>
              <a:buAutoNum type="romanLcPeriod"/>
            </a:pPr>
            <a:r>
              <a:rPr lang="en-US" dirty="0">
                <a:solidFill>
                  <a:srgbClr val="000000"/>
                </a:solidFill>
                <a:latin typeface="+mj-lt"/>
                <a:ea typeface="Calibri" panose="020F0502020204030204" pitchFamily="34" charset="0"/>
                <a:cs typeface="Gautami"/>
              </a:rPr>
              <a:t>The user should be able see all application in the system in the form of table in bottom portion</a:t>
            </a:r>
            <a:endParaRPr lang="en-US" dirty="0">
              <a:latin typeface="+mj-lt"/>
              <a:ea typeface="Calibri" panose="020F0502020204030204" pitchFamily="34" charset="0"/>
              <a:cs typeface="Gautami"/>
            </a:endParaRPr>
          </a:p>
          <a:p>
            <a:pPr marL="1143000" marR="0" lvl="2" indent="-228600">
              <a:lnSpc>
                <a:spcPct val="115000"/>
              </a:lnSpc>
              <a:spcBef>
                <a:spcPts val="0"/>
              </a:spcBef>
              <a:spcAft>
                <a:spcPts val="0"/>
              </a:spcAft>
              <a:buFont typeface="+mj-lt"/>
              <a:buAutoNum type="romanLcPeriod"/>
            </a:pPr>
            <a:r>
              <a:rPr lang="en-US" dirty="0">
                <a:solidFill>
                  <a:srgbClr val="000000"/>
                </a:solidFill>
                <a:latin typeface="+mj-lt"/>
                <a:ea typeface="Calibri" panose="020F0502020204030204" pitchFamily="34" charset="0"/>
                <a:cs typeface="Gautami"/>
              </a:rPr>
              <a:t>The search result should allow user to View/Edit the application in the result set</a:t>
            </a:r>
            <a:endParaRPr lang="en-US" dirty="0">
              <a:latin typeface="+mj-lt"/>
              <a:ea typeface="Calibri" panose="020F0502020204030204" pitchFamily="34" charset="0"/>
              <a:cs typeface="Gautami"/>
            </a:endParaRPr>
          </a:p>
          <a:p>
            <a:pPr marL="914400" marR="0">
              <a:lnSpc>
                <a:spcPct val="115000"/>
              </a:lnSpc>
              <a:spcBef>
                <a:spcPts val="0"/>
              </a:spcBef>
              <a:spcAft>
                <a:spcPts val="0"/>
              </a:spcAft>
            </a:pPr>
            <a:r>
              <a:rPr lang="en-US" dirty="0">
                <a:solidFill>
                  <a:srgbClr val="000000"/>
                </a:solidFill>
                <a:latin typeface="+mj-lt"/>
                <a:ea typeface="Calibri" panose="020F0502020204030204" pitchFamily="34" charset="0"/>
                <a:cs typeface="Gautami"/>
              </a:rPr>
              <a:t> </a:t>
            </a:r>
            <a:endParaRPr lang="en-US" dirty="0">
              <a:latin typeface="+mj-lt"/>
              <a:ea typeface="Calibri" panose="020F0502020204030204" pitchFamily="34" charset="0"/>
              <a:cs typeface="Gautami"/>
            </a:endParaRPr>
          </a:p>
          <a:p>
            <a:pPr marL="914400" marR="0">
              <a:lnSpc>
                <a:spcPct val="115000"/>
              </a:lnSpc>
              <a:spcBef>
                <a:spcPts val="0"/>
              </a:spcBef>
              <a:spcAft>
                <a:spcPts val="0"/>
              </a:spcAft>
            </a:pPr>
            <a:r>
              <a:rPr lang="en-US" dirty="0">
                <a:solidFill>
                  <a:srgbClr val="000000"/>
                </a:solidFill>
                <a:latin typeface="+mj-lt"/>
                <a:ea typeface="Calibri" panose="020F0502020204030204" pitchFamily="34" charset="0"/>
                <a:cs typeface="Gautami"/>
              </a:rPr>
              <a:t> </a:t>
            </a:r>
            <a:endParaRPr lang="en-US" dirty="0">
              <a:latin typeface="+mj-lt"/>
              <a:ea typeface="Calibri" panose="020F0502020204030204" pitchFamily="34" charset="0"/>
              <a:cs typeface="Gautami"/>
            </a:endParaRPr>
          </a:p>
          <a:p>
            <a:pPr marL="457200" marR="0" indent="-228600">
              <a:lnSpc>
                <a:spcPct val="115000"/>
              </a:lnSpc>
              <a:spcBef>
                <a:spcPts val="0"/>
              </a:spcBef>
              <a:spcAft>
                <a:spcPts val="0"/>
              </a:spcAft>
            </a:pPr>
            <a:r>
              <a:rPr lang="en-US" dirty="0">
                <a:solidFill>
                  <a:srgbClr val="000000"/>
                </a:solidFill>
                <a:latin typeface="+mj-lt"/>
                <a:ea typeface="Calibri" panose="020F0502020204030204" pitchFamily="34" charset="0"/>
                <a:cs typeface="Gautami"/>
              </a:rPr>
              <a:t>2.      Navigation Rule</a:t>
            </a:r>
            <a:endParaRPr lang="en-US" dirty="0">
              <a:latin typeface="+mj-lt"/>
              <a:ea typeface="Calibri" panose="020F0502020204030204" pitchFamily="34" charset="0"/>
              <a:cs typeface="Gautami"/>
            </a:endParaRPr>
          </a:p>
          <a:p>
            <a:pPr marL="914400" marR="0" indent="-228600">
              <a:lnSpc>
                <a:spcPct val="115000"/>
              </a:lnSpc>
              <a:spcBef>
                <a:spcPts val="0"/>
              </a:spcBef>
              <a:spcAft>
                <a:spcPts val="1000"/>
              </a:spcAft>
            </a:pPr>
            <a:r>
              <a:rPr lang="en-US" dirty="0">
                <a:solidFill>
                  <a:srgbClr val="000000"/>
                </a:solidFill>
                <a:latin typeface="+mj-lt"/>
                <a:ea typeface="Calibri" panose="020F0502020204030204" pitchFamily="34" charset="0"/>
                <a:cs typeface="Gautami"/>
              </a:rPr>
              <a:t>    User once he clicks “View/Edit” should be taken to Household Screen for the selected Application Id</a:t>
            </a:r>
            <a:endParaRPr lang="en-US" dirty="0">
              <a:effectLst/>
              <a:latin typeface="+mj-lt"/>
              <a:ea typeface="Calibri" panose="020F0502020204030204" pitchFamily="34" charset="0"/>
              <a:cs typeface="Gautami"/>
            </a:endParaRPr>
          </a:p>
        </p:txBody>
      </p:sp>
      <p:sp>
        <p:nvSpPr>
          <p:cNvPr id="7" name="Rectangle 6"/>
          <p:cNvSpPr/>
          <p:nvPr/>
        </p:nvSpPr>
        <p:spPr>
          <a:xfrm>
            <a:off x="272602" y="1302672"/>
            <a:ext cx="2496356" cy="369332"/>
          </a:xfrm>
          <a:prstGeom prst="rect">
            <a:avLst/>
          </a:prstGeom>
        </p:spPr>
        <p:txBody>
          <a:bodyPr wrap="square">
            <a:spAutoFit/>
          </a:bodyPr>
          <a:lstStyle/>
          <a:p>
            <a:r>
              <a:rPr lang="en-IN" b="1" dirty="0"/>
              <a:t>Search Service</a:t>
            </a:r>
            <a:endParaRPr lang="en-US" b="1" dirty="0"/>
          </a:p>
        </p:txBody>
      </p:sp>
    </p:spTree>
    <p:extLst>
      <p:ext uri="{BB962C8B-B14F-4D97-AF65-F5344CB8AC3E}">
        <p14:creationId xmlns:p14="http://schemas.microsoft.com/office/powerpoint/2010/main" val="406260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6B18-9739-4579-8109-35C8B23F2859}"/>
              </a:ext>
            </a:extLst>
          </p:cNvPr>
          <p:cNvSpPr>
            <a:spLocks noGrp="1"/>
          </p:cNvSpPr>
          <p:nvPr>
            <p:ph type="title"/>
          </p:nvPr>
        </p:nvSpPr>
        <p:spPr>
          <a:xfrm>
            <a:off x="0" y="0"/>
            <a:ext cx="12192000" cy="785611"/>
          </a:xfrm>
          <a:solidFill>
            <a:schemeClr val="accent3">
              <a:lumMod val="40000"/>
              <a:lumOff val="60000"/>
            </a:schemeClr>
          </a:solidFill>
        </p:spPr>
        <p:txBody>
          <a:bodyPr>
            <a:normAutofit fontScale="90000"/>
          </a:bodyPr>
          <a:lstStyle/>
          <a:p>
            <a:pPr algn="ctr"/>
            <a:r>
              <a:rPr lang="en-IN" dirty="0"/>
              <a:t>TECHNOLOGY USED</a:t>
            </a:r>
          </a:p>
        </p:txBody>
      </p:sp>
      <p:sp>
        <p:nvSpPr>
          <p:cNvPr id="3" name="Content Placeholder 2">
            <a:extLst>
              <a:ext uri="{FF2B5EF4-FFF2-40B4-BE49-F238E27FC236}">
                <a16:creationId xmlns:a16="http://schemas.microsoft.com/office/drawing/2014/main" id="{F02165B1-D926-4A8B-8815-ED17A22129B8}"/>
              </a:ext>
            </a:extLst>
          </p:cNvPr>
          <p:cNvSpPr>
            <a:spLocks noGrp="1"/>
          </p:cNvSpPr>
          <p:nvPr>
            <p:ph idx="1"/>
          </p:nvPr>
        </p:nvSpPr>
        <p:spPr>
          <a:xfrm>
            <a:off x="442174" y="1252900"/>
            <a:ext cx="10972800" cy="4389120"/>
          </a:xfrm>
        </p:spPr>
        <p:txBody>
          <a:bodyPr>
            <a:normAutofit/>
          </a:bodyPr>
          <a:lstStyle/>
          <a:p>
            <a:pPr marL="0" indent="0" algn="l" rtl="0" fontAlgn="base">
              <a:buNone/>
            </a:pPr>
            <a:r>
              <a:rPr lang="en-US" b="1" i="0" u="none" strike="noStrike" dirty="0">
                <a:solidFill>
                  <a:srgbClr val="000000"/>
                </a:solidFill>
                <a:effectLst/>
              </a:rPr>
              <a:t>Languages &amp; Databases</a:t>
            </a:r>
          </a:p>
          <a:p>
            <a:pPr algn="l" rtl="0" fontAlgn="base">
              <a:buFont typeface="Arial" panose="020B0604020202020204" pitchFamily="34" charset="0"/>
              <a:buChar char="•"/>
            </a:pPr>
            <a:r>
              <a:rPr lang="en-US" b="0" i="0" u="none" strike="noStrike" dirty="0">
                <a:solidFill>
                  <a:srgbClr val="000000"/>
                </a:solidFill>
                <a:effectLst/>
              </a:rPr>
              <a:t>Java 8</a:t>
            </a:r>
            <a:r>
              <a:rPr lang="en-US" b="0" i="0" dirty="0">
                <a:effectLst/>
              </a:rPr>
              <a:t>​</a:t>
            </a:r>
            <a:endParaRPr lang="en-US" dirty="0"/>
          </a:p>
          <a:p>
            <a:pPr algn="l" rtl="0" fontAlgn="base">
              <a:buFont typeface="Arial" panose="020B0604020202020204" pitchFamily="34" charset="0"/>
              <a:buChar char="•"/>
            </a:pPr>
            <a:r>
              <a:rPr lang="en-US" b="0" i="0" u="none" strike="noStrike" dirty="0">
                <a:solidFill>
                  <a:srgbClr val="000000"/>
                </a:solidFill>
                <a:effectLst/>
              </a:rPr>
              <a:t>Postgres</a:t>
            </a:r>
          </a:p>
          <a:p>
            <a:pPr algn="l" rtl="0" fontAlgn="base">
              <a:buFont typeface="Arial" panose="020B0604020202020204" pitchFamily="34" charset="0"/>
              <a:buChar char="•"/>
            </a:pPr>
            <a:r>
              <a:rPr lang="en-US" dirty="0">
                <a:solidFill>
                  <a:srgbClr val="000000"/>
                </a:solidFill>
              </a:rPr>
              <a:t>React JS</a:t>
            </a:r>
          </a:p>
          <a:p>
            <a:pPr algn="l" rtl="0" fontAlgn="base">
              <a:buFont typeface="Arial" panose="020B0604020202020204" pitchFamily="34" charset="0"/>
              <a:buChar char="•"/>
            </a:pPr>
            <a:r>
              <a:rPr lang="en-US" dirty="0">
                <a:solidFill>
                  <a:srgbClr val="000000"/>
                </a:solidFill>
              </a:rPr>
              <a:t>Spring 5</a:t>
            </a:r>
          </a:p>
          <a:p>
            <a:pPr algn="l" rtl="0" fontAlgn="base">
              <a:buFont typeface="Arial" panose="020B0604020202020204" pitchFamily="34" charset="0"/>
              <a:buChar char="•"/>
            </a:pPr>
            <a:r>
              <a:rPr lang="en-US" dirty="0">
                <a:solidFill>
                  <a:srgbClr val="000000"/>
                </a:solidFill>
              </a:rPr>
              <a:t>JPA 2 ( Hibernate 5)</a:t>
            </a:r>
          </a:p>
          <a:p>
            <a:pPr marL="0" indent="0" algn="l" rtl="0" fontAlgn="base">
              <a:buNone/>
            </a:pPr>
            <a:r>
              <a:rPr lang="en-US" b="1" dirty="0">
                <a:solidFill>
                  <a:srgbClr val="000000"/>
                </a:solidFill>
              </a:rPr>
              <a:t>Engineering Tools</a:t>
            </a:r>
          </a:p>
          <a:p>
            <a:pPr fontAlgn="base"/>
            <a:r>
              <a:rPr lang="en-US" dirty="0">
                <a:solidFill>
                  <a:srgbClr val="000000"/>
                </a:solidFill>
              </a:rPr>
              <a:t>GitHub/Gitlab </a:t>
            </a:r>
          </a:p>
          <a:p>
            <a:pPr fontAlgn="base"/>
            <a:r>
              <a:rPr lang="en-US" dirty="0">
                <a:solidFill>
                  <a:srgbClr val="000000"/>
                </a:solidFill>
              </a:rPr>
              <a:t>Jenkins CI Pipeline</a:t>
            </a:r>
          </a:p>
          <a:p>
            <a:pPr algn="l" rtl="0" fontAlgn="base">
              <a:buFont typeface="Arial" panose="020B0604020202020204" pitchFamily="34" charset="0"/>
              <a:buChar char="•"/>
            </a:pPr>
            <a:endParaRPr lang="en-US" dirty="0">
              <a:solidFill>
                <a:srgbClr val="000000"/>
              </a:solidFill>
            </a:endParaRPr>
          </a:p>
          <a:p>
            <a:pPr algn="l" rtl="0" fontAlgn="base">
              <a:buFont typeface="Arial" panose="020B0604020202020204" pitchFamily="34" charset="0"/>
              <a:buChar char="•"/>
            </a:pPr>
            <a:endParaRPr lang="en-US" dirty="0">
              <a:solidFill>
                <a:srgbClr val="000000"/>
              </a:solidFill>
            </a:endParaRPr>
          </a:p>
          <a:p>
            <a:pPr algn="l" rtl="0" fontAlgn="base">
              <a:buFont typeface="Arial" panose="020B0604020202020204" pitchFamily="34" charset="0"/>
              <a:buChar char="•"/>
            </a:pPr>
            <a:endParaRPr lang="en-IN" dirty="0"/>
          </a:p>
        </p:txBody>
      </p:sp>
    </p:spTree>
    <p:extLst>
      <p:ext uri="{BB962C8B-B14F-4D97-AF65-F5344CB8AC3E}">
        <p14:creationId xmlns:p14="http://schemas.microsoft.com/office/powerpoint/2010/main" val="1325133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Extra Material</Material_x0020_Type>
    <Category xmlns="26bed2a0-a239-4228-bd8e-b46f54fc12da">Assessment Component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6089D-2243-45C1-BD23-0FCFE335CF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7F9D8A-1096-42FD-BDCE-5A5D096A8269}">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D0482E28-E350-4BE2-B200-DC010CD24C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678</TotalTime>
  <Words>805</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Constantia</vt:lpstr>
      <vt:lpstr>Times New Roman</vt:lpstr>
      <vt:lpstr>Wingdings 2</vt:lpstr>
      <vt:lpstr>Flow</vt:lpstr>
      <vt:lpstr>Census Profiling Application Trends for tomorrow’s world</vt:lpstr>
      <vt:lpstr>Case study/ Problem Statement </vt:lpstr>
      <vt:lpstr>Actors</vt:lpstr>
      <vt:lpstr>   Services</vt:lpstr>
      <vt:lpstr>   Services</vt:lpstr>
      <vt:lpstr>   Services</vt:lpstr>
      <vt:lpstr>   Services</vt:lpstr>
      <vt:lpstr>TECHNOLOGY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Term Insurance</dc:title>
  <dc:creator>Ishu kumar</dc:creator>
  <cp:lastModifiedBy>GAJANAN JAWARE, ATUL</cp:lastModifiedBy>
  <cp:revision>28</cp:revision>
  <dcterms:created xsi:type="dcterms:W3CDTF">2020-10-06T04:20:37Z</dcterms:created>
  <dcterms:modified xsi:type="dcterms:W3CDTF">2022-07-01T03:41:17Z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