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3" r:id="rId3"/>
    <p:sldId id="258" r:id="rId4"/>
    <p:sldId id="277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3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328" autoAdjust="0"/>
  </p:normalViewPr>
  <p:slideViewPr>
    <p:cSldViewPr snapToGrid="0">
      <p:cViewPr varScale="1">
        <p:scale>
          <a:sx n="56" d="100"/>
          <a:sy n="56" d="100"/>
        </p:scale>
        <p:origin x="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E574-BFEF-4CD4-B7B2-FF586A66582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F8800-0D47-4C15-B166-30FD17740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661-C78D-2011-319E-5395A7EA3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36CB-8CCB-5D17-C224-04D82B53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B210-CC18-013D-513E-6FB36A2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873-8477-4855-89EC-D5F177BA331B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37E90-0847-0C31-8921-E13203E6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12C9-CEA1-4742-C8FD-8962B87D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2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F32E-AB11-10AB-42E3-38552999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4CED-841E-F1B8-63E3-3395263A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CB1F-A4C8-6314-3B15-DC1B623F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CD30-BBC3-4EC0-A52C-347885FB84DB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8A3A-6CA5-0BC3-716E-5E49AB03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C3F1-7DDC-031D-9F00-18B704BA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E4E27-731B-6BBB-08BB-BD5E647B0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2848-6779-98DB-3F1C-B68B36C4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B8A1-2C12-45C1-EB87-27C081A5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7F49-09AB-4215-A260-76E3FFBEFBE8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1A37-60E3-3EE6-2429-1885D59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81B2-AF06-A3D0-F8BD-E9E80B2D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4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0639-B617-D82A-563D-AF397C2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36D4-84BD-58BB-509C-0A55B0A5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63CA-6146-0CDD-F791-90F0EA9D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57F6-5C8D-4588-A553-44AC1332E96F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D75D-83FC-3F76-B12B-4BB31510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1767-F643-53CB-7642-B912A944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CE9-1F89-67F8-6FF3-05CE82C8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D49-2BFF-5955-329D-505974F2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AD3D-9BE7-A0D1-F150-7A8126EC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D693-1DC9-4E1D-90EB-B721EC06932F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935B-4DB1-01F8-3D89-2C8359E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DD34-B081-D52D-CCDF-F40F4F9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BB35-5348-542A-295B-1EAEBDE5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B803-7929-1665-3966-3A52F03BA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04333-A0AB-1178-36FF-CDD75013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518A-D045-8844-4C6C-9859ADCF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FF29-3A07-4821-8FB5-595941C48728}" type="datetime1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3FBFB-C0C7-D801-6322-44BD69CD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A9E7-CC4C-3F3A-7E24-7F2D8BB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8A58-91BC-E506-02A1-D975D6A1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3891-670F-38A7-56A2-01DC1FEB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26ED4-8C1F-CE43-3B4B-E40E92F4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BEDED-66D8-AD59-CC48-AD79AE69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5C862-0AA0-E3DB-35C0-576E74AC9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104F9-69CD-E3D4-35D8-CE96F2CB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EDA-2E1D-4620-B19A-EDE99FBF2BB7}" type="datetime1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50CD1-8081-1ADC-1879-658AC833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95DF3-915B-A4C8-FA2F-96AF46EB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2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C923-1D59-B506-8989-EE802F9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CAD00-1759-6842-5C8B-696202A6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147-EEB1-4A2A-A543-7DE216997435}" type="datetime1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AE16-1B5A-6FAB-BA8F-0B4D35DA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243E-5495-F265-6076-A1426831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803D8-71F6-D4F8-F25B-CBE0AA51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3A2B-7975-4BEB-9824-6FE297FADB60}" type="datetime1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B3F42-4B8A-3CAF-F518-565F5072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1E41-BF6C-66D3-BE0E-F633BA4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1E1-7647-8328-05D9-EDB033D0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D0F9-35B7-858C-9810-55D75E81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46A9C-FCDE-8063-BC8A-F762A21C7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2301-DC28-D1BC-C302-6E3B53D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EC0D-CAB4-49BA-B543-3D907E141819}" type="datetime1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3D47-216E-7B4B-74E5-229AF4F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6235-F4F3-AE96-0077-4734EF0D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2C06-F8F3-25B7-49B8-424BC65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7F98-B3F8-F553-03E3-D96B5CECA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C906-62F9-F3B6-A5C3-B51C206E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2246-20B8-A121-BFBE-2C656D3D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E34-B86F-4C2B-A7C1-E18509C3FEC9}" type="datetime1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8E04-D848-EBF8-7CEF-D1C29BA5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71AB8-B78C-D171-1F77-99323E16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D25B4-DEA4-19B5-24F4-AB1EA548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B2EA-8505-71CF-DCB4-E5668563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709A-5F43-3304-F13B-07B9C0F23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5FE9A-E781-43B6-A4AB-489DBDA4A6CE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D3A8-4882-ECBE-20B3-516E04CB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Data and AI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AE86-6454-6421-A06B-1F08239BE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B5A-2939-123C-2C6C-5AB49407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1" y="2595563"/>
            <a:ext cx="9998149" cy="914400"/>
          </a:xfrm>
        </p:spPr>
        <p:txBody>
          <a:bodyPr>
            <a:normAutofit/>
          </a:bodyPr>
          <a:lstStyle/>
          <a:p>
            <a:r>
              <a:rPr lang="en-IN" b="1" dirty="0">
                <a:latin typeface="Speak Pro" panose="020B0504020101020102" pitchFamily="34" charset="0"/>
              </a:rPr>
              <a:t>Data and AI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F67C31-EE83-2EB6-7432-B9E347DCBF8E}"/>
              </a:ext>
            </a:extLst>
          </p:cNvPr>
          <p:cNvCxnSpPr>
            <a:cxnSpLocks/>
          </p:cNvCxnSpPr>
          <p:nvPr/>
        </p:nvCxnSpPr>
        <p:spPr>
          <a:xfrm flipV="1">
            <a:off x="2095928" y="3518185"/>
            <a:ext cx="8250148" cy="460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24122-0182-488E-D372-782C916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Data and AI - Atul Kadlag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4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Path to 1 Million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 flipV="1">
            <a:off x="241182" y="777240"/>
            <a:ext cx="10891638" cy="1058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ED6AD4-F06D-9615-659F-FD33FCE0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44" y="1007466"/>
            <a:ext cx="11665585" cy="5472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Speak Pro" panose="020B0504020101020102" pitchFamily="34" charset="0"/>
              </a:rPr>
              <a:t>The rate of adoption for modern AI tools is unprecedented; ChatGPT became the fastest growing online product in history, reaching 1 million users in </a:t>
            </a:r>
            <a:r>
              <a:rPr lang="en-US" sz="2400" b="1" dirty="0">
                <a:latin typeface="Speak Pro" panose="020B0504020101020102" pitchFamily="34" charset="0"/>
              </a:rPr>
              <a:t>only 5 days</a:t>
            </a:r>
            <a:endParaRPr lang="en-US" sz="24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BE6A3-C0A9-A258-2354-17F000DA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8" y="1964604"/>
            <a:ext cx="10892944" cy="41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Common AI tools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 flipV="1">
            <a:off x="241182" y="777240"/>
            <a:ext cx="10891638" cy="1058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ED6AD4-F06D-9615-659F-FD33FCE0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44" y="1007466"/>
            <a:ext cx="11665585" cy="5472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Speak Pro" panose="020B0504020101020102" pitchFamily="34" charset="0"/>
              </a:rPr>
              <a:t>The rate of adoption for modern AI tools is unprecedented; ChatGPT became the fastest growing online product in history, reaching 1 million users in </a:t>
            </a:r>
            <a:r>
              <a:rPr lang="en-US" sz="2400" b="1" dirty="0">
                <a:latin typeface="Speak Pro" panose="020B0504020101020102" pitchFamily="34" charset="0"/>
              </a:rPr>
              <a:t>only 5 days</a:t>
            </a:r>
            <a:endParaRPr lang="en-US" sz="24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DCF3C-0216-2388-43AC-BC436664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4" y="1996405"/>
            <a:ext cx="6096313" cy="1333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8FE2F4-3538-0C79-F6CF-E204C8BE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83" y="1875718"/>
            <a:ext cx="2800494" cy="1416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F4F6C4-64F7-1D05-2844-88478EC7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44" y="3759133"/>
            <a:ext cx="2635385" cy="1930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C6BF45-0C35-CE60-0932-8A7EE510E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647" y="3454356"/>
            <a:ext cx="6236020" cy="10160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4406D5-7ED6-28A5-22C8-BC46E5AC0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500" y="4796380"/>
            <a:ext cx="6210619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0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Prompt Engineering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241182" y="88308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ED6AD4-F06D-9615-659F-FD33FCE0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44" y="1007466"/>
            <a:ext cx="11665585" cy="5472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Speak Pro" panose="020B0504020101020102" pitchFamily="34" charset="0"/>
              </a:rPr>
              <a:t>Prompts</a:t>
            </a:r>
            <a:r>
              <a:rPr lang="en-US" sz="2400" dirty="0">
                <a:latin typeface="Speak Pro" panose="020B0504020101020102" pitchFamily="34" charset="0"/>
              </a:rPr>
              <a:t> are questions or instructions that serve as the input for models like ChatGPT</a:t>
            </a:r>
          </a:p>
          <a:p>
            <a:r>
              <a:rPr lang="en-US" sz="2400" b="1" dirty="0">
                <a:latin typeface="Speak Pro" panose="020B0504020101020102" pitchFamily="34" charset="0"/>
              </a:rPr>
              <a:t>Prompt engineering </a:t>
            </a:r>
            <a:r>
              <a:rPr lang="en-US" sz="2400" dirty="0">
                <a:latin typeface="Speak Pro" panose="020B0504020101020102" pitchFamily="34" charset="0"/>
              </a:rPr>
              <a:t>is the practice of constructing prompts to generate effective and accurate responses</a:t>
            </a:r>
            <a:endParaRPr lang="en-US" sz="26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3904C-33F1-5429-D906-234F8185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4" y="2266404"/>
            <a:ext cx="5391427" cy="857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2EA3B-AC0B-30BF-3D5B-A50C4F65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6" y="2962182"/>
            <a:ext cx="6026460" cy="3435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5E4F76-8986-E323-5D27-E7B8D1F56599}"/>
              </a:ext>
            </a:extLst>
          </p:cNvPr>
          <p:cNvSpPr txBox="1"/>
          <p:nvPr/>
        </p:nvSpPr>
        <p:spPr>
          <a:xfrm>
            <a:off x="6858000" y="3509010"/>
            <a:ext cx="498665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peak Pro" panose="020B0504020101020102" pitchFamily="34" charset="0"/>
              </a:rPr>
              <a:t>Be as clear and specific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peak Pro" panose="020B0504020101020102" pitchFamily="34" charset="0"/>
              </a:rPr>
              <a:t>Provide context and examples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peak Pro" panose="020B0504020101020102" pitchFamily="34" charset="0"/>
              </a:rPr>
              <a:t>Establish roles for specific use cases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peak Pro" panose="020B0504020101020102" pitchFamily="34" charset="0"/>
              </a:rPr>
              <a:t>Set the tone or level of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Speak Pro" panose="020B0504020101020102" pitchFamily="34" charset="0"/>
              </a:rPr>
              <a:t>Understand model limitations</a:t>
            </a:r>
            <a:endParaRPr lang="en-IN" sz="2300" dirty="0">
              <a:latin typeface="Speak Pro" panose="020B0504020101020102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B31A-7DEB-7351-2842-43CD44F1128D}"/>
              </a:ext>
            </a:extLst>
          </p:cNvPr>
          <p:cNvSpPr txBox="1"/>
          <p:nvPr/>
        </p:nvSpPr>
        <p:spPr>
          <a:xfrm>
            <a:off x="6741828" y="3041505"/>
            <a:ext cx="4253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Speak Pro" panose="020B0504020101020102" pitchFamily="34" charset="0"/>
              </a:rPr>
              <a:t>Tips &amp; Best Practices:</a:t>
            </a:r>
          </a:p>
        </p:txBody>
      </p:sp>
    </p:spTree>
    <p:extLst>
      <p:ext uri="{BB962C8B-B14F-4D97-AF65-F5344CB8AC3E}">
        <p14:creationId xmlns:p14="http://schemas.microsoft.com/office/powerpoint/2010/main" val="22276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Be Clear &amp; Specific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241182" y="812297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CED83F-349C-7DC1-A9CF-8A76AD09E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1983550"/>
            <a:ext cx="5451799" cy="4189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42C339-5E64-AED3-EDFA-2482017A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2" y="843613"/>
            <a:ext cx="5443954" cy="914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F5BE50-07C6-6595-C2BF-74C51DBB5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988" y="897935"/>
            <a:ext cx="4451014" cy="7907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803B25-BE4A-0464-09FB-D631F2F62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994" y="1969529"/>
            <a:ext cx="6167824" cy="39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Provide Context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241182" y="812297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42C339-5E64-AED3-EDFA-2482017A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843613"/>
            <a:ext cx="5443954" cy="914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F5BE50-07C6-6595-C2BF-74C51DBB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88" y="897935"/>
            <a:ext cx="4451014" cy="790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C424C-0EC0-AC8F-6373-C6907FF7F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0" y="1871620"/>
            <a:ext cx="6197919" cy="4330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AF28C9-4BF6-B8C7-31F1-1C54E6292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66787"/>
            <a:ext cx="5989395" cy="44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Establish Roles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241182" y="812297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42C339-5E64-AED3-EDFA-2482017A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843613"/>
            <a:ext cx="5443954" cy="914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F5BE50-07C6-6595-C2BF-74C51DBB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88" y="897935"/>
            <a:ext cx="4451014" cy="790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5572D-7BA5-41B7-4D67-1380E4CC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82" y="1887381"/>
            <a:ext cx="5816899" cy="4692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468406-FADB-381B-EBC4-9B1DB12D6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269" y="1894245"/>
            <a:ext cx="5810549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1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Set the Tone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241182" y="812297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42C339-5E64-AED3-EDFA-2482017A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843613"/>
            <a:ext cx="5443954" cy="914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F5BE50-07C6-6595-C2BF-74C51DBB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88" y="897935"/>
            <a:ext cx="4451014" cy="790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821954-C1EE-E7ED-6FA1-32143BA94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0" y="1883891"/>
            <a:ext cx="5867702" cy="4610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5257D-FE89-4A08-EC20-326A71520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776" y="2295458"/>
            <a:ext cx="6312224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9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Need to use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CB73-7F7B-26C4-7CEC-23F13DD0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45" y="1263630"/>
            <a:ext cx="11329658" cy="5216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Speak Pro" panose="020B0504020101020102" pitchFamily="34" charset="0"/>
                <a:cs typeface="Segoe UI" panose="020B0502040204020203" pitchFamily="34" charset="0"/>
              </a:rPr>
              <a:t>Technology like ChatGPT, Google Gemini, and other Artificial Intelligence tools allow you to complete tasks that used to take hours in a matter of minutes, making it a </a:t>
            </a:r>
            <a:r>
              <a:rPr lang="en-US" sz="2600" b="1" dirty="0">
                <a:latin typeface="Speak Pro" panose="020B0504020101020102" pitchFamily="34" charset="0"/>
                <a:cs typeface="Segoe UI" panose="020B0502040204020203" pitchFamily="34" charset="0"/>
              </a:rPr>
              <a:t>total game changer</a:t>
            </a:r>
          </a:p>
          <a:p>
            <a:pPr marL="0" indent="0">
              <a:buNone/>
            </a:pPr>
            <a:endParaRPr lang="en-US" sz="26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Speak Pro" panose="020B0504020101020102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Reasons to learn AI tools:</a:t>
            </a:r>
          </a:p>
          <a:p>
            <a:r>
              <a:rPr lang="en-US" sz="2600" dirty="0">
                <a:latin typeface="Speak Pro" panose="020B0504020101020102" pitchFamily="34" charset="0"/>
                <a:cs typeface="Segoe UI" panose="020B0502040204020203" pitchFamily="34" charset="0"/>
              </a:rPr>
              <a:t>Improve your performance &amp; efficiency</a:t>
            </a:r>
          </a:p>
          <a:p>
            <a:r>
              <a:rPr lang="en-US" sz="2600" dirty="0">
                <a:latin typeface="Speak Pro" panose="020B0504020101020102" pitchFamily="34" charset="0"/>
                <a:cs typeface="Segoe UI" panose="020B0502040204020203" pitchFamily="34" charset="0"/>
              </a:rPr>
              <a:t>Automate routine, low-value tasks</a:t>
            </a:r>
          </a:p>
          <a:p>
            <a:r>
              <a:rPr lang="en-US" sz="2600" dirty="0">
                <a:latin typeface="Speak Pro" panose="020B0504020101020102" pitchFamily="34" charset="0"/>
                <a:cs typeface="Segoe UI" panose="020B0502040204020203" pitchFamily="34" charset="0"/>
              </a:rPr>
              <a:t>Spend more time on the higher value activities</a:t>
            </a:r>
          </a:p>
          <a:p>
            <a:r>
              <a:rPr lang="en-US" sz="2600" dirty="0">
                <a:latin typeface="Speak Pro" panose="020B0504020101020102" pitchFamily="34" charset="0"/>
                <a:cs typeface="Segoe UI" panose="020B0502040204020203" pitchFamily="34" charset="0"/>
              </a:rPr>
              <a:t>Use AI as an easy way to check your work</a:t>
            </a:r>
          </a:p>
          <a:p>
            <a:r>
              <a:rPr lang="en-US" sz="2600" dirty="0">
                <a:latin typeface="Speak Pro" panose="020B0504020101020102" pitchFamily="34" charset="0"/>
                <a:cs typeface="Segoe UI" panose="020B0502040204020203" pitchFamily="34" charset="0"/>
              </a:rPr>
              <a:t>Leverage it for learning and answering quick questions</a:t>
            </a:r>
          </a:p>
          <a:p>
            <a:r>
              <a:rPr lang="en-US" sz="2600" dirty="0">
                <a:latin typeface="Speak Pro" panose="020B0504020101020102" pitchFamily="34" charset="0"/>
                <a:cs typeface="Segoe UI" panose="020B0502040204020203" pitchFamily="34" charset="0"/>
              </a:rPr>
              <a:t>Stay on the cutting edge and competitive in your field</a:t>
            </a:r>
            <a:endParaRPr lang="en-US" sz="26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6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Are Data Analyst Jobs at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CB73-7F7B-26C4-7CEC-23F13DD0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3"/>
            <a:ext cx="10752842" cy="4555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companies will always need human talent and intuition, but the skills required to be an effective analyst will shift substantially </a:t>
            </a:r>
          </a:p>
          <a:p>
            <a:pPr marL="0" indent="0">
              <a:buNone/>
            </a:pPr>
            <a:endParaRPr lang="en-US" b="1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1D206B1-BB3B-59F6-454C-2CBA0FBA1400}"/>
              </a:ext>
            </a:extLst>
          </p:cNvPr>
          <p:cNvSpPr/>
          <p:nvPr/>
        </p:nvSpPr>
        <p:spPr>
          <a:xfrm>
            <a:off x="5772150" y="3300922"/>
            <a:ext cx="2583180" cy="2139758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Communication Skills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2FC646A-75A2-4D83-C280-C6F529ABDB1F}"/>
              </a:ext>
            </a:extLst>
          </p:cNvPr>
          <p:cNvSpPr/>
          <p:nvPr/>
        </p:nvSpPr>
        <p:spPr>
          <a:xfrm>
            <a:off x="3737609" y="4419744"/>
            <a:ext cx="2269111" cy="193660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Technical Proficiency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6529CEB-573C-AD0B-AE13-6562250C3EAC}"/>
              </a:ext>
            </a:extLst>
          </p:cNvPr>
          <p:cNvSpPr/>
          <p:nvPr/>
        </p:nvSpPr>
        <p:spPr>
          <a:xfrm>
            <a:off x="3918329" y="2265702"/>
            <a:ext cx="2177671" cy="1966028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Strategic Thinking</a:t>
            </a:r>
          </a:p>
        </p:txBody>
      </p:sp>
    </p:spTree>
    <p:extLst>
      <p:ext uri="{BB962C8B-B14F-4D97-AF65-F5344CB8AC3E}">
        <p14:creationId xmlns:p14="http://schemas.microsoft.com/office/powerpoint/2010/main" val="7037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Common Analytics Use Cases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F7F43-D944-0AAD-8E84-915715E8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78" y="1459112"/>
            <a:ext cx="1416123" cy="1276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9B0A5-78E7-8112-02F0-AB2EA52B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73" y="1345914"/>
            <a:ext cx="1435174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7570B4-AE96-F123-2ED4-D5E762FC1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632" y="1408309"/>
            <a:ext cx="1371670" cy="1378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647A96-D203-2398-0CFF-FAD532D0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944" y="1440060"/>
            <a:ext cx="1111307" cy="13145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97155-CFD2-E913-BBB4-DD5BEB652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584" y="1427359"/>
            <a:ext cx="1416123" cy="1339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228A15-4091-FB59-05D8-7750397D1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79" y="4122473"/>
            <a:ext cx="1339919" cy="12065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325FE10-5975-73CD-C36A-692AD7E9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5980" y="4128823"/>
            <a:ext cx="1352620" cy="1200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0A02E8-9281-DC9D-B26F-7209A4649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3247" y="4058165"/>
            <a:ext cx="1066855" cy="11684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F1BDB4-9375-2D8B-AD84-D58F82322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1900" y="3943925"/>
            <a:ext cx="1378021" cy="13145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E1DB96-0008-64E3-25C4-67513C5CA3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1719" y="3943925"/>
            <a:ext cx="1219263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94A348-A27F-C614-ED9D-BAC45984B82D}"/>
              </a:ext>
            </a:extLst>
          </p:cNvPr>
          <p:cNvSpPr/>
          <p:nvPr/>
        </p:nvSpPr>
        <p:spPr>
          <a:xfrm>
            <a:off x="2171700" y="38302"/>
            <a:ext cx="9349740" cy="6819697"/>
          </a:xfrm>
          <a:prstGeom prst="ellipse">
            <a:avLst/>
          </a:prstGeom>
          <a:solidFill>
            <a:srgbClr val="00B0F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39733F-16F6-D985-DE02-9CCA1ABD9402}"/>
              </a:ext>
            </a:extLst>
          </p:cNvPr>
          <p:cNvSpPr/>
          <p:nvPr/>
        </p:nvSpPr>
        <p:spPr>
          <a:xfrm>
            <a:off x="3863340" y="1817762"/>
            <a:ext cx="6156960" cy="4528733"/>
          </a:xfrm>
          <a:prstGeom prst="ellipse">
            <a:avLst/>
          </a:prstGeom>
          <a:solidFill>
            <a:srgbClr val="00B0F0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AI Landscape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476617" y="883084"/>
            <a:ext cx="31009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74C10-A214-2BAD-6AA0-170391523074}"/>
              </a:ext>
            </a:extLst>
          </p:cNvPr>
          <p:cNvSpPr txBox="1"/>
          <p:nvPr/>
        </p:nvSpPr>
        <p:spPr>
          <a:xfrm>
            <a:off x="5069781" y="248102"/>
            <a:ext cx="3954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peak Pro" panose="020B0504020101020102" pitchFamily="34" charset="0"/>
              </a:rPr>
              <a:t>Artificial Intelligence</a:t>
            </a:r>
          </a:p>
          <a:p>
            <a:r>
              <a:rPr lang="en-US" dirty="0">
                <a:latin typeface="Speak Pro" panose="020B0504020101020102" pitchFamily="34" charset="0"/>
              </a:rPr>
              <a:t>Machines and computer systems that mimic functions associated with human intelligence like decision making, image recognition, etc.</a:t>
            </a:r>
            <a:endParaRPr lang="en-IN" dirty="0">
              <a:latin typeface="Speak Pro" panose="020B0504020101020102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95078-60DD-BB08-78F5-3530B3F7A01E}"/>
              </a:ext>
            </a:extLst>
          </p:cNvPr>
          <p:cNvSpPr txBox="1"/>
          <p:nvPr/>
        </p:nvSpPr>
        <p:spPr>
          <a:xfrm>
            <a:off x="5313798" y="2133625"/>
            <a:ext cx="3497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peak Pro" panose="020B0504020101020102" pitchFamily="34" charset="0"/>
              </a:rPr>
              <a:t>Machine Learning</a:t>
            </a:r>
          </a:p>
          <a:p>
            <a:r>
              <a:rPr lang="en-US" sz="1600" dirty="0">
                <a:latin typeface="Speak Pro" panose="020B0504020101020102" pitchFamily="34" charset="0"/>
              </a:rPr>
              <a:t>Statistical models that help computers learn with minimal human instruction, and get more accurate when exposed to more data</a:t>
            </a:r>
            <a:endParaRPr lang="en-IN" sz="1600" dirty="0">
              <a:latin typeface="Speak Pro" panose="020B0504020101020102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2DB5D4-40DD-670B-EAAA-C18533A80C80}"/>
              </a:ext>
            </a:extLst>
          </p:cNvPr>
          <p:cNvSpPr/>
          <p:nvPr/>
        </p:nvSpPr>
        <p:spPr>
          <a:xfrm>
            <a:off x="5069781" y="3621051"/>
            <a:ext cx="4348539" cy="27170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peak Pro" panose="020B0504020101020102" pitchFamily="34" charset="0"/>
              </a:rPr>
              <a:t>Deep Learning </a:t>
            </a:r>
          </a:p>
          <a:p>
            <a:r>
              <a:rPr lang="en-US" sz="1600" dirty="0">
                <a:solidFill>
                  <a:schemeClr val="tx1"/>
                </a:solidFill>
                <a:latin typeface="Speak Pro" panose="020B0504020101020102" pitchFamily="34" charset="0"/>
              </a:rPr>
              <a:t>Complex algorithms designed to mimic the human brain and learn almost exclusively without human intervention </a:t>
            </a:r>
          </a:p>
          <a:p>
            <a:r>
              <a:rPr lang="en-US" sz="1600" b="1" dirty="0">
                <a:solidFill>
                  <a:schemeClr val="tx1"/>
                </a:solidFill>
                <a:latin typeface="Speak Pro" panose="020B0504020101020102" pitchFamily="34" charset="0"/>
              </a:rPr>
              <a:t>Large language models</a:t>
            </a:r>
            <a:r>
              <a:rPr lang="en-US" sz="1600" dirty="0">
                <a:solidFill>
                  <a:schemeClr val="tx1"/>
                </a:solidFill>
                <a:latin typeface="Speak Pro" panose="020B0504020101020102" pitchFamily="34" charset="0"/>
              </a:rPr>
              <a:t> (LLMs) fall in this category</a:t>
            </a:r>
            <a:endParaRPr lang="en-IN" sz="1600" dirty="0">
              <a:solidFill>
                <a:schemeClr val="tx1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AI Landscape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241182" y="883084"/>
            <a:ext cx="10515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ED6AD4-F06D-9615-659F-FD33FCE0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44" y="1007466"/>
            <a:ext cx="11665585" cy="5472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latin typeface="Speak Pro" panose="020B0504020101020102" pitchFamily="34" charset="0"/>
                <a:cs typeface="Segoe UI" panose="020B0502040204020203" pitchFamily="34" charset="0"/>
              </a:rPr>
              <a:t>“Week” vs “Strong” Artificial Intelligence</a:t>
            </a:r>
          </a:p>
          <a:p>
            <a:pPr marL="0" indent="0">
              <a:buNone/>
            </a:pPr>
            <a:endParaRPr lang="en-US" sz="26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Speak Pro" panose="020B0504020101020102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Weak AI (Current State)</a:t>
            </a:r>
          </a:p>
          <a:p>
            <a:r>
              <a:rPr lang="en-US" sz="2600" dirty="0">
                <a:latin typeface="Speak Pro" panose="020B0504020101020102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Can only perform </a:t>
            </a:r>
            <a:r>
              <a:rPr lang="en-US" sz="2600" b="1" dirty="0">
                <a:latin typeface="Speak Pro" panose="020B0504020101020102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specialized tasks </a:t>
            </a:r>
          </a:p>
          <a:p>
            <a:r>
              <a:rPr lang="en-US" sz="2600" b="1" dirty="0">
                <a:latin typeface="Speak Pro" panose="020B0504020101020102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Example - </a:t>
            </a:r>
            <a:r>
              <a:rPr lang="en-US" sz="2600" dirty="0">
                <a:latin typeface="Speak Pro" panose="020B0504020101020102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GPT-4 could tell you how to drive a car, but couldn’t use that knowledge to drive a car itself</a:t>
            </a:r>
          </a:p>
          <a:p>
            <a:pPr marL="0" indent="0">
              <a:buNone/>
            </a:pPr>
            <a:endParaRPr lang="en-US" sz="26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Speak Pro" panose="020B0504020101020102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Strong AI (Artificial General Intelligence)</a:t>
            </a:r>
          </a:p>
          <a:p>
            <a:r>
              <a:rPr lang="en-US" sz="2400" dirty="0">
                <a:latin typeface="Speak Pro" panose="020B0504020101020102" pitchFamily="34" charset="0"/>
              </a:rPr>
              <a:t>Can learn and perform </a:t>
            </a:r>
            <a:r>
              <a:rPr lang="en-US" sz="2400" b="1" dirty="0">
                <a:latin typeface="Speak Pro" panose="020B0504020101020102" pitchFamily="34" charset="0"/>
              </a:rPr>
              <a:t>any task </a:t>
            </a:r>
            <a:r>
              <a:rPr lang="en-US" sz="2400" dirty="0">
                <a:latin typeface="Speak Pro" panose="020B0504020101020102" pitchFamily="34" charset="0"/>
              </a:rPr>
              <a:t>that a human can do</a:t>
            </a:r>
          </a:p>
          <a:p>
            <a:r>
              <a:rPr lang="en-US" sz="2400" dirty="0">
                <a:latin typeface="Speak Pro" panose="020B0504020101020102" pitchFamily="34" charset="0"/>
              </a:rPr>
              <a:t>Its development is still on the horizon </a:t>
            </a:r>
            <a:endParaRPr lang="en-US" sz="26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Generative AI &amp; LLMs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 flipV="1">
            <a:off x="241182" y="777240"/>
            <a:ext cx="10891638" cy="1058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it-IT"/>
              <a:t>Data and AI - Atul Kadlag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ED6AD4-F06D-9615-659F-FD33FCE0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44" y="1007466"/>
            <a:ext cx="11665585" cy="5472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Speak Pro" panose="020B0504020101020102" pitchFamily="34" charset="0"/>
              </a:rPr>
              <a:t>Generative AI systems are deep learning models capable of generating original text, images and other types of media in response to user prompts.</a:t>
            </a:r>
          </a:p>
          <a:p>
            <a:pPr marL="0" indent="0">
              <a:buNone/>
            </a:pPr>
            <a:endParaRPr lang="en-US" sz="24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r>
              <a:rPr lang="en-US" sz="2400" b="1" dirty="0">
                <a:latin typeface="Speak Pro" panose="020B0504020101020102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L</a:t>
            </a:r>
            <a:r>
              <a:rPr lang="en-US" sz="2400" b="1" dirty="0">
                <a:latin typeface="Speak Pro" panose="020B0504020101020102" pitchFamily="34" charset="0"/>
              </a:rPr>
              <a:t>arge Language Models (LLMs) </a:t>
            </a:r>
            <a:r>
              <a:rPr lang="en-US" sz="2400" dirty="0">
                <a:latin typeface="Speak Pro" panose="020B0504020101020102" pitchFamily="34" charset="0"/>
              </a:rPr>
              <a:t>are generative AI models focused on producing text outputs specifically</a:t>
            </a:r>
          </a:p>
          <a:p>
            <a:r>
              <a:rPr lang="en-US" sz="2400" dirty="0">
                <a:latin typeface="Speak Pro" panose="020B0504020101020102" pitchFamily="34" charset="0"/>
              </a:rPr>
              <a:t>Other generative AI models include </a:t>
            </a:r>
            <a:r>
              <a:rPr lang="en-US" sz="2400" b="1" dirty="0">
                <a:latin typeface="Speak Pro" panose="020B0504020101020102" pitchFamily="34" charset="0"/>
              </a:rPr>
              <a:t>DALL-E</a:t>
            </a:r>
            <a:r>
              <a:rPr lang="en-US" sz="2400" dirty="0">
                <a:latin typeface="Speak Pro" panose="020B0504020101020102" pitchFamily="34" charset="0"/>
              </a:rPr>
              <a:t> and </a:t>
            </a:r>
            <a:r>
              <a:rPr lang="en-US" sz="2400" b="1" dirty="0" err="1">
                <a:latin typeface="Speak Pro" panose="020B0504020101020102" pitchFamily="34" charset="0"/>
              </a:rPr>
              <a:t>Midjourney</a:t>
            </a:r>
            <a:r>
              <a:rPr lang="en-US" sz="2400" dirty="0">
                <a:latin typeface="Speak Pro" panose="020B0504020101020102" pitchFamily="34" charset="0"/>
              </a:rPr>
              <a:t>, which are used to generate images.</a:t>
            </a:r>
            <a:endParaRPr lang="en-US" sz="26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A1C9-092F-766D-6C0F-B1748DF1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PRE-TRAINED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6F2A-233E-B505-7221-57CE1989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Speak Pro" panose="020B0504020101020102" pitchFamily="34" charset="0"/>
              </a:rPr>
              <a:t>Generative Pre-Trained Transformers (GPTs)</a:t>
            </a:r>
            <a:r>
              <a:rPr lang="en-US" dirty="0">
                <a:latin typeface="Speak Pro" panose="020B0504020101020102" pitchFamily="34" charset="0"/>
              </a:rPr>
              <a:t> are a type of large language model trained on massive text datasets and are designed to generate outputs that mimic human-</a:t>
            </a:r>
            <a:r>
              <a:rPr lang="en-US" dirty="0" err="1">
                <a:latin typeface="Speak Pro" panose="020B0504020101020102" pitchFamily="34" charset="0"/>
              </a:rPr>
              <a:t>writen</a:t>
            </a:r>
            <a:r>
              <a:rPr lang="en-US" dirty="0">
                <a:latin typeface="Speak Pro" panose="020B0504020101020102" pitchFamily="34" charset="0"/>
              </a:rPr>
              <a:t> text.</a:t>
            </a:r>
          </a:p>
          <a:p>
            <a:endParaRPr lang="en-IN" dirty="0">
              <a:latin typeface="Speak Pro" panose="020B0504020101020102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DA38D-899F-BEC6-31F8-394455C8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Data and AI - Atul Kadlag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AEBC0-8A44-FA7A-DDAA-6E917946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6641"/>
            <a:ext cx="3092609" cy="1835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9BF77A-1709-FC44-7AE8-9B0AC9B6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50" y="3429000"/>
            <a:ext cx="3086259" cy="1930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34497-79A7-3F6B-D083-7A0646120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098" y="3295642"/>
            <a:ext cx="2991004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2" y="-64129"/>
            <a:ext cx="10515600" cy="1071594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Brief History of AI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 flipV="1">
            <a:off x="241182" y="777240"/>
            <a:ext cx="10891638" cy="1058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ED6AD4-F06D-9615-659F-FD33FCE0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44" y="1007466"/>
            <a:ext cx="11665585" cy="5472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Speak Pro" panose="020B0504020101020102" pitchFamily="34" charset="0"/>
              </a:rPr>
              <a:t>AI tools like </a:t>
            </a:r>
            <a:r>
              <a:rPr lang="en-US" sz="2400" b="1" dirty="0">
                <a:latin typeface="Speak Pro" panose="020B0504020101020102" pitchFamily="34" charset="0"/>
              </a:rPr>
              <a:t>ChatGPT</a:t>
            </a:r>
            <a:r>
              <a:rPr lang="en-US" sz="2400" dirty="0">
                <a:latin typeface="Speak Pro" panose="020B0504020101020102" pitchFamily="34" charset="0"/>
              </a:rPr>
              <a:t> became widely popular in late 2022, the success is due to more than 60 years of research and development in artificial intelligence systems.</a:t>
            </a:r>
            <a:endParaRPr lang="en-US" sz="2400" b="1" dirty="0">
              <a:latin typeface="Speak Pro" panose="020B0504020101020102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31D183-B5C8-68D8-D329-EF21309C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2" y="1940946"/>
            <a:ext cx="11499446" cy="45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616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Speak Pro</vt:lpstr>
      <vt:lpstr>Office Theme</vt:lpstr>
      <vt:lpstr>Data and AI</vt:lpstr>
      <vt:lpstr>Need to use AI tools</vt:lpstr>
      <vt:lpstr>Are Data Analyst Jobs at risk?</vt:lpstr>
      <vt:lpstr>Common Analytics Use Cases</vt:lpstr>
      <vt:lpstr>AI Landscape</vt:lpstr>
      <vt:lpstr>AI Landscape</vt:lpstr>
      <vt:lpstr>Generative AI &amp; LLMs</vt:lpstr>
      <vt:lpstr>GENERATIVE PRE-TRAINED TRANSFORMERS</vt:lpstr>
      <vt:lpstr>Brief History of AI</vt:lpstr>
      <vt:lpstr>Path to 1 Million</vt:lpstr>
      <vt:lpstr>Common AI tools</vt:lpstr>
      <vt:lpstr>Prompt Engineering</vt:lpstr>
      <vt:lpstr>Be Clear &amp; Specific</vt:lpstr>
      <vt:lpstr>Provide Context</vt:lpstr>
      <vt:lpstr>Establish Roles</vt:lpstr>
      <vt:lpstr>Set the 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C Kadlag</dc:creator>
  <cp:lastModifiedBy>Atul C Kadlag</cp:lastModifiedBy>
  <cp:revision>55</cp:revision>
  <dcterms:created xsi:type="dcterms:W3CDTF">2023-05-01T11:05:30Z</dcterms:created>
  <dcterms:modified xsi:type="dcterms:W3CDTF">2024-02-10T00:30:54Z</dcterms:modified>
</cp:coreProperties>
</file>