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9" r:id="rId4"/>
    <p:sldId id="272" r:id="rId5"/>
    <p:sldId id="270" r:id="rId6"/>
    <p:sldId id="274" r:id="rId7"/>
    <p:sldId id="275" r:id="rId8"/>
    <p:sldId id="276" r:id="rId9"/>
    <p:sldId id="277" r:id="rId10"/>
    <p:sldId id="279" r:id="rId11"/>
    <p:sldId id="299" r:id="rId12"/>
    <p:sldId id="300" r:id="rId13"/>
    <p:sldId id="301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328" autoAdjust="0"/>
  </p:normalViewPr>
  <p:slideViewPr>
    <p:cSldViewPr snapToGrid="0">
      <p:cViewPr varScale="1">
        <p:scale>
          <a:sx n="56" d="100"/>
          <a:sy n="56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E574-BFEF-4CD4-B7B2-FF586A665820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F8800-0D47-4C15-B166-30FD17740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6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661-C78D-2011-319E-5395A7EA3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36CB-8CCB-5D17-C224-04D82B53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B210-CC18-013D-513E-6FB36A25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9BC3-0D28-4D70-92DD-27FAF3FB11BE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37E90-0847-0C31-8921-E13203E6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12C9-CEA1-4742-C8FD-8962B87D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2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F32E-AB11-10AB-42E3-38552999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4CED-841E-F1B8-63E3-3395263A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CB1F-A4C8-6314-3B15-DC1B623F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60C4-BB83-44B7-A04A-584EFAE6043A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8A3A-6CA5-0BC3-716E-5E49AB03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4C3F1-7DDC-031D-9F00-18B704BA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E4E27-731B-6BBB-08BB-BD5E647B0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82848-6779-98DB-3F1C-B68B36C4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B8A1-2C12-45C1-EB87-27C081A5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EAD0-242A-45B8-9A28-7768A6A0A2DE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1A37-60E3-3EE6-2429-1885D59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81B2-AF06-A3D0-F8BD-E9E80B2D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4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0639-B617-D82A-563D-AF397C2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36D4-84BD-58BB-509C-0A55B0A5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63CA-6146-0CDD-F791-90F0EA9D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CB8B-6C2A-42C0-961A-F67F924D3CA4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D75D-83FC-3F76-B12B-4BB31510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1767-F643-53CB-7642-B912A944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CE9-1F89-67F8-6FF3-05CE82C8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D49-2BFF-5955-329D-505974F2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AD3D-9BE7-A0D1-F150-7A8126EC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A654-07E8-4B58-BB4D-74BD89BF7F87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935B-4DB1-01F8-3D89-2C8359E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DD34-B081-D52D-CCDF-F40F4F9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6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BB35-5348-542A-295B-1EAEBDE5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B803-7929-1665-3966-3A52F03BA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04333-A0AB-1178-36FF-CDD75013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518A-D045-8844-4C6C-9859ADCF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D4B-5A80-4336-A8D7-E1C801A9551C}" type="datetime1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3FBFB-C0C7-D801-6322-44BD69CD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A9E7-CC4C-3F3A-7E24-7F2D8BB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8A58-91BC-E506-02A1-D975D6A1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3891-670F-38A7-56A2-01DC1FEB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26ED4-8C1F-CE43-3B4B-E40E92F4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BEDED-66D8-AD59-CC48-AD79AE69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5C862-0AA0-E3DB-35C0-576E74AC9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104F9-69CD-E3D4-35D8-CE96F2CB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FDF8-7532-4237-AB48-7DC152FF351C}" type="datetime1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50CD1-8081-1ADC-1879-658AC833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95DF3-915B-A4C8-FA2F-96AF46EB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2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C923-1D59-B506-8989-EE802F9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CAD00-1759-6842-5C8B-696202A6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83B5-A5D1-4BB7-B3F4-5327C039DF27}" type="datetime1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AE16-1B5A-6FAB-BA8F-0B4D35DA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243E-5495-F265-6076-A1426831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803D8-71F6-D4F8-F25B-CBE0AA51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BDE3-A8B5-4DF4-8695-9B22195D3D7D}" type="datetime1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B3F42-4B8A-3CAF-F518-565F5072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1E41-BF6C-66D3-BE0E-F633BA4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8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1E1-7647-8328-05D9-EDB033D0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D0F9-35B7-858C-9810-55D75E81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46A9C-FCDE-8063-BC8A-F762A21C7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2301-DC28-D1BC-C302-6E3B53D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745F-A0DF-408E-A9DB-CA5F06E2AC26}" type="datetime1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3D47-216E-7B4B-74E5-229AF4F8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6235-F4F3-AE96-0077-4734EF0D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2C06-F8F3-25B7-49B8-424BC65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7F98-B3F8-F553-03E3-D96B5CECA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C906-62F9-F3B6-A5C3-B51C206E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2246-20B8-A121-BFBE-2C656D3D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377A-4F0D-4AA6-9C57-762D74F79DFC}" type="datetime1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8E04-D848-EBF8-7CEF-D1C29BA5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71AB8-B78C-D171-1F77-99323E16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D25B4-DEA4-19B5-24F4-AB1EA548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B2EA-8505-71CF-DCB4-E5668563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709A-5F43-3304-F13B-07B9C0F23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AF06-379A-445D-8079-014645096EEC}" type="datetime1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D3A8-4882-ECBE-20B3-516E04CB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Fluency - Atul Kadlag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AE86-6454-6421-A06B-1F08239BE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E7434-A3B0-4323-9774-0083C1C1C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8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B5A-2939-123C-2C6C-5AB49407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1" y="2595563"/>
            <a:ext cx="9998149" cy="9144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Speak Pro" panose="020B0504020101020102" pitchFamily="34" charset="0"/>
              </a:rPr>
              <a:t>Data Fluency : Exploring &amp; Describing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F67C31-EE83-2EB6-7432-B9E347DCBF8E}"/>
              </a:ext>
            </a:extLst>
          </p:cNvPr>
          <p:cNvCxnSpPr>
            <a:cxnSpLocks/>
          </p:cNvCxnSpPr>
          <p:nvPr/>
        </p:nvCxnSpPr>
        <p:spPr>
          <a:xfrm flipV="1">
            <a:off x="2095928" y="3518185"/>
            <a:ext cx="8250148" cy="460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24122-0182-488E-D372-782C916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4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Fluency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Fluency - Atul Kadlag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B3E44-5C57-F77F-6975-FEF8DFF2C30F}"/>
              </a:ext>
            </a:extLst>
          </p:cNvPr>
          <p:cNvSpPr txBox="1"/>
          <p:nvPr/>
        </p:nvSpPr>
        <p:spPr>
          <a:xfrm>
            <a:off x="776177" y="1962813"/>
            <a:ext cx="1000346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Thinking clearly about what's happening around you and what you’re doing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 can still think creatively.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keeps you honest and connected with reality</a:t>
            </a:r>
          </a:p>
        </p:txBody>
      </p:sp>
    </p:spTree>
    <p:extLst>
      <p:ext uri="{BB962C8B-B14F-4D97-AF65-F5344CB8AC3E}">
        <p14:creationId xmlns:p14="http://schemas.microsoft.com/office/powerpoint/2010/main" val="252583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3" y="2199130"/>
            <a:ext cx="10281684" cy="1325563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Data-driven decision making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1945758" y="3136605"/>
            <a:ext cx="8261497" cy="106325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7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95506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Free Music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Fluency - Atul Kadlag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3AA9A-D009-A701-B883-EDA1DA9C4B0F}"/>
              </a:ext>
            </a:extLst>
          </p:cNvPr>
          <p:cNvSpPr txBox="1"/>
          <p:nvPr/>
        </p:nvSpPr>
        <p:spPr>
          <a:xfrm>
            <a:off x="433307" y="1731932"/>
            <a:ext cx="1147161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Several musicians give away their music for free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Streaming pays very little and piracy is common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Make money from concerts, commercial work, merchandise and special editions</a:t>
            </a:r>
          </a:p>
        </p:txBody>
      </p:sp>
    </p:spTree>
    <p:extLst>
      <p:ext uri="{BB962C8B-B14F-4D97-AF65-F5344CB8AC3E}">
        <p14:creationId xmlns:p14="http://schemas.microsoft.com/office/powerpoint/2010/main" val="140089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95506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Free books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Fluency - Atul Kadlag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3AA9A-D009-A701-B883-EDA1DA9C4B0F}"/>
              </a:ext>
            </a:extLst>
          </p:cNvPr>
          <p:cNvSpPr txBox="1"/>
          <p:nvPr/>
        </p:nvSpPr>
        <p:spPr>
          <a:xfrm>
            <a:off x="433307" y="1731932"/>
            <a:ext cx="1147161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Book function as resumes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Money then comes from paid speaking &amp; consultations.</a:t>
            </a:r>
          </a:p>
        </p:txBody>
      </p:sp>
    </p:spTree>
    <p:extLst>
      <p:ext uri="{BB962C8B-B14F-4D97-AF65-F5344CB8AC3E}">
        <p14:creationId xmlns:p14="http://schemas.microsoft.com/office/powerpoint/2010/main" val="31123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3" y="2199130"/>
            <a:ext cx="10281684" cy="1325563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Putting Data in context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1552353" y="3242930"/>
            <a:ext cx="9367284" cy="85061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2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002060"/>
              </a:solidFill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Fluency - Atul Kadlag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D8364-6748-5411-87B8-15E94D9C26E5}"/>
              </a:ext>
            </a:extLst>
          </p:cNvPr>
          <p:cNvSpPr txBox="1"/>
          <p:nvPr/>
        </p:nvSpPr>
        <p:spPr>
          <a:xfrm>
            <a:off x="582162" y="2708398"/>
            <a:ext cx="24727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A0CBA-9474-B208-D054-7ECE5522E639}"/>
              </a:ext>
            </a:extLst>
          </p:cNvPr>
          <p:cNvSpPr txBox="1"/>
          <p:nvPr/>
        </p:nvSpPr>
        <p:spPr>
          <a:xfrm>
            <a:off x="3863010" y="1661958"/>
            <a:ext cx="28660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Personal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D1B79-2784-FC93-119A-7C98C55A04D2}"/>
              </a:ext>
            </a:extLst>
          </p:cNvPr>
          <p:cNvSpPr txBox="1"/>
          <p:nvPr/>
        </p:nvSpPr>
        <p:spPr>
          <a:xfrm>
            <a:off x="9087459" y="2294996"/>
            <a:ext cx="25035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What’s possible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980EF-C22E-9F60-71F9-172CC7870FD1}"/>
              </a:ext>
            </a:extLst>
          </p:cNvPr>
          <p:cNvSpPr txBox="1"/>
          <p:nvPr/>
        </p:nvSpPr>
        <p:spPr>
          <a:xfrm>
            <a:off x="5166036" y="3962986"/>
            <a:ext cx="33175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Common Sense</a:t>
            </a:r>
          </a:p>
        </p:txBody>
      </p:sp>
    </p:spTree>
    <p:extLst>
      <p:ext uri="{BB962C8B-B14F-4D97-AF65-F5344CB8AC3E}">
        <p14:creationId xmlns:p14="http://schemas.microsoft.com/office/powerpoint/2010/main" val="22142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</a:rPr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CB73-7F7B-26C4-7CEC-23F13DD0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4"/>
            <a:ext cx="8973620" cy="319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Speak Pro" panose="020B0504020101020102" pitchFamily="34" charset="0"/>
              </a:rPr>
              <a:t>Data</a:t>
            </a:r>
            <a:r>
              <a:rPr lang="en-US" dirty="0">
                <a:latin typeface="Speak Pro" panose="020B0504020101020102" pitchFamily="34" charset="0"/>
              </a:rPr>
              <a:t> refers to </a:t>
            </a:r>
            <a:r>
              <a:rPr lang="en-US" i="1" dirty="0">
                <a:latin typeface="Speak Pro" panose="020B0504020101020102" pitchFamily="34" charset="0"/>
              </a:rPr>
              <a:t>facts</a:t>
            </a:r>
            <a:r>
              <a:rPr lang="en-US" dirty="0">
                <a:latin typeface="Speak Pro" panose="020B0504020101020102" pitchFamily="34" charset="0"/>
              </a:rPr>
              <a:t>, </a:t>
            </a:r>
            <a:r>
              <a:rPr lang="en-US" i="1" dirty="0">
                <a:latin typeface="Speak Pro" panose="020B0504020101020102" pitchFamily="34" charset="0"/>
              </a:rPr>
              <a:t>statistics</a:t>
            </a:r>
            <a:r>
              <a:rPr lang="en-US" dirty="0">
                <a:latin typeface="Speak Pro" panose="020B0504020101020102" pitchFamily="34" charset="0"/>
              </a:rPr>
              <a:t>, or </a:t>
            </a:r>
            <a:r>
              <a:rPr lang="en-US" i="1" dirty="0">
                <a:latin typeface="Speak Pro" panose="020B0504020101020102" pitchFamily="34" charset="0"/>
              </a:rPr>
              <a:t>information</a:t>
            </a:r>
            <a:r>
              <a:rPr lang="en-US" dirty="0">
                <a:latin typeface="Speak Pro" panose="020B0504020101020102" pitchFamily="34" charset="0"/>
              </a:rPr>
              <a:t> in a raw or unprocessed form.</a:t>
            </a:r>
          </a:p>
          <a:p>
            <a:pPr marL="0" indent="0">
              <a:buNone/>
            </a:pPr>
            <a:r>
              <a:rPr lang="en-US" dirty="0">
                <a:latin typeface="Speak Pro" panose="020B0504020101020102" pitchFamily="34" charset="0"/>
              </a:rPr>
              <a:t>It consists of individual pieces of information, which can be in various formats, such as numbers, text, images, videos, or any other type of media.</a:t>
            </a:r>
            <a:endParaRPr lang="en-IN" dirty="0">
              <a:latin typeface="Speak Pro" panose="020B0504020101020102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7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70" y="1930924"/>
            <a:ext cx="11258550" cy="1325563"/>
          </a:xfrm>
        </p:spPr>
        <p:txBody>
          <a:bodyPr/>
          <a:lstStyle/>
          <a:p>
            <a:pPr algn="ctr"/>
            <a:r>
              <a:rPr lang="en-IN" dirty="0">
                <a:latin typeface="Speak Pro" panose="020B0504020101020102" pitchFamily="34" charset="0"/>
              </a:rPr>
              <a:t>Make Better </a:t>
            </a:r>
            <a:r>
              <a:rPr lang="en-IN" b="1" dirty="0">
                <a:latin typeface="Speak Pro" panose="020B0504020101020102" pitchFamily="34" charset="0"/>
              </a:rPr>
              <a:t>decisions</a:t>
            </a:r>
            <a:r>
              <a:rPr lang="en-IN" dirty="0">
                <a:latin typeface="Speak Pro" panose="020B0504020101020102" pitchFamily="34" charset="0"/>
              </a:rPr>
              <a:t> with the </a:t>
            </a:r>
            <a:r>
              <a:rPr lang="en-IN" b="1" dirty="0">
                <a:latin typeface="Speak Pro" panose="020B0504020101020102" pitchFamily="34" charset="0"/>
              </a:rPr>
              <a:t>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1743740" y="3070181"/>
            <a:ext cx="9123053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3" y="2199130"/>
            <a:ext cx="10281684" cy="1325563"/>
          </a:xfrm>
        </p:spPr>
        <p:txBody>
          <a:bodyPr/>
          <a:lstStyle/>
          <a:p>
            <a:pPr algn="ctr"/>
            <a:r>
              <a:rPr lang="en-IN" b="1" dirty="0">
                <a:latin typeface="Speak Pro" panose="020B0504020101020102" pitchFamily="34" charset="0"/>
              </a:rPr>
              <a:t>Think with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>
            <a:cxnSpLocks/>
          </p:cNvCxnSpPr>
          <p:nvPr/>
        </p:nvCxnSpPr>
        <p:spPr>
          <a:xfrm>
            <a:off x="3700130" y="3274828"/>
            <a:ext cx="5295014" cy="0"/>
          </a:xfrm>
          <a:prstGeom prst="line">
            <a:avLst/>
          </a:prstGeom>
          <a:ln w="349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is </a:t>
            </a: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Fluency?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Fluency - Atul Kadlag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D8364-6748-5411-87B8-15E94D9C26E5}"/>
              </a:ext>
            </a:extLst>
          </p:cNvPr>
          <p:cNvSpPr txBox="1"/>
          <p:nvPr/>
        </p:nvSpPr>
        <p:spPr>
          <a:xfrm>
            <a:off x="699977" y="3116314"/>
            <a:ext cx="50628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100" dirty="0"/>
              <a:t>Language Fluency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A0CBA-9474-B208-D054-7ECE5522E639}"/>
              </a:ext>
            </a:extLst>
          </p:cNvPr>
          <p:cNvSpPr txBox="1"/>
          <p:nvPr/>
        </p:nvSpPr>
        <p:spPr>
          <a:xfrm>
            <a:off x="6520068" y="3116313"/>
            <a:ext cx="50628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100" dirty="0"/>
              <a:t>Data Fluency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B221-BAFD-3275-DE53-33288C30D77D}"/>
              </a:ext>
            </a:extLst>
          </p:cNvPr>
          <p:cNvCxnSpPr>
            <a:cxnSpLocks/>
          </p:cNvCxnSpPr>
          <p:nvPr/>
        </p:nvCxnSpPr>
        <p:spPr>
          <a:xfrm>
            <a:off x="6012174" y="2477386"/>
            <a:ext cx="0" cy="2392326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Language or linguistic Levels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Fluency - Atul Kadlag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D8364-6748-5411-87B8-15E94D9C26E5}"/>
              </a:ext>
            </a:extLst>
          </p:cNvPr>
          <p:cNvSpPr txBox="1"/>
          <p:nvPr/>
        </p:nvSpPr>
        <p:spPr>
          <a:xfrm>
            <a:off x="650373" y="2153654"/>
            <a:ext cx="200154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Basic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A0CBA-9474-B208-D054-7ECE5522E639}"/>
              </a:ext>
            </a:extLst>
          </p:cNvPr>
          <p:cNvSpPr txBox="1"/>
          <p:nvPr/>
        </p:nvSpPr>
        <p:spPr>
          <a:xfrm>
            <a:off x="4166539" y="1816130"/>
            <a:ext cx="33175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Independent</a:t>
            </a:r>
            <a:r>
              <a:rPr lang="en-IN" sz="5100" b="1" dirty="0">
                <a:latin typeface="Speak Pro" panose="020B0504020101020102" pitchFamily="34" charset="0"/>
              </a:rPr>
              <a:t> </a:t>
            </a:r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User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B221-BAFD-3275-DE53-33288C30D77D}"/>
              </a:ext>
            </a:extLst>
          </p:cNvPr>
          <p:cNvCxnSpPr>
            <a:cxnSpLocks/>
          </p:cNvCxnSpPr>
          <p:nvPr/>
        </p:nvCxnSpPr>
        <p:spPr>
          <a:xfrm>
            <a:off x="3726174" y="2627474"/>
            <a:ext cx="0" cy="2392326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3D1B79-2784-FC93-119A-7C98C55A04D2}"/>
              </a:ext>
            </a:extLst>
          </p:cNvPr>
          <p:cNvSpPr txBox="1"/>
          <p:nvPr/>
        </p:nvSpPr>
        <p:spPr>
          <a:xfrm>
            <a:off x="8087137" y="1832778"/>
            <a:ext cx="331757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Proficient</a:t>
            </a:r>
            <a:r>
              <a:rPr lang="en-IN" sz="5100" dirty="0">
                <a:latin typeface="Speak Pro" panose="020B0504020101020102" pitchFamily="34" charset="0"/>
              </a:rPr>
              <a:t> </a:t>
            </a:r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User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8BDCB-31F8-5A87-CD33-C921D6B8A569}"/>
              </a:ext>
            </a:extLst>
          </p:cNvPr>
          <p:cNvCxnSpPr>
            <a:cxnSpLocks/>
          </p:cNvCxnSpPr>
          <p:nvPr/>
        </p:nvCxnSpPr>
        <p:spPr>
          <a:xfrm>
            <a:off x="7612912" y="2627474"/>
            <a:ext cx="0" cy="2392326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FB3E44-5C57-F77F-6975-FEF8DFF2C30F}"/>
              </a:ext>
            </a:extLst>
          </p:cNvPr>
          <p:cNvSpPr txBox="1"/>
          <p:nvPr/>
        </p:nvSpPr>
        <p:spPr>
          <a:xfrm>
            <a:off x="599398" y="3057967"/>
            <a:ext cx="3063948" cy="121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Familiar expressions</a:t>
            </a:r>
          </a:p>
          <a:p>
            <a:r>
              <a:rPr lang="en-IN" sz="2400" dirty="0"/>
              <a:t> and basic Phrases to </a:t>
            </a:r>
          </a:p>
          <a:p>
            <a:r>
              <a:rPr lang="en-IN" sz="2400" dirty="0"/>
              <a:t>meet basic needs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1A124-F01C-291A-6322-AE2C8D0C3254}"/>
              </a:ext>
            </a:extLst>
          </p:cNvPr>
          <p:cNvSpPr txBox="1"/>
          <p:nvPr/>
        </p:nvSpPr>
        <p:spPr>
          <a:xfrm>
            <a:off x="4074740" y="3038807"/>
            <a:ext cx="3063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Common Conversations as well as discussions in technical field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188F3-5089-754C-3626-F906A926FE45}"/>
              </a:ext>
            </a:extLst>
          </p:cNvPr>
          <p:cNvSpPr txBox="1"/>
          <p:nvPr/>
        </p:nvSpPr>
        <p:spPr>
          <a:xfrm>
            <a:off x="8087137" y="3038807"/>
            <a:ext cx="3063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Communicates spontaneously  &amp; with refinement on complex topics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5AE69-3951-142E-EAFB-44BA24C93BF7}"/>
              </a:ext>
            </a:extLst>
          </p:cNvPr>
          <p:cNvSpPr txBox="1"/>
          <p:nvPr/>
        </p:nvSpPr>
        <p:spPr>
          <a:xfrm>
            <a:off x="1297172" y="1174257"/>
            <a:ext cx="69725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100" b="1" dirty="0">
                <a:solidFill>
                  <a:srgbClr val="00B050"/>
                </a:solidFill>
              </a:rPr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45C31-18F0-9376-135B-9051F5471BA5}"/>
              </a:ext>
            </a:extLst>
          </p:cNvPr>
          <p:cNvSpPr txBox="1"/>
          <p:nvPr/>
        </p:nvSpPr>
        <p:spPr>
          <a:xfrm>
            <a:off x="4903381" y="1158867"/>
            <a:ext cx="69725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100" b="1">
                <a:solidFill>
                  <a:srgbClr val="00B050"/>
                </a:solidFill>
              </a:defRPr>
            </a:lvl1pPr>
          </a:lstStyle>
          <a:p>
            <a:r>
              <a:rPr lang="en-IN" dirty="0"/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F979F-316A-9902-E950-362138EAD820}"/>
              </a:ext>
            </a:extLst>
          </p:cNvPr>
          <p:cNvSpPr txBox="1"/>
          <p:nvPr/>
        </p:nvSpPr>
        <p:spPr>
          <a:xfrm>
            <a:off x="8888819" y="1071766"/>
            <a:ext cx="76740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100" b="1">
                <a:solidFill>
                  <a:srgbClr val="00B050"/>
                </a:solidFill>
              </a:defRPr>
            </a:lvl1pPr>
          </a:lstStyle>
          <a:p>
            <a:r>
              <a:rPr lang="en-IN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5657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Levels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Fluency - Atul Kadlag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D8364-6748-5411-87B8-15E94D9C26E5}"/>
              </a:ext>
            </a:extLst>
          </p:cNvPr>
          <p:cNvSpPr txBox="1"/>
          <p:nvPr/>
        </p:nvSpPr>
        <p:spPr>
          <a:xfrm>
            <a:off x="650373" y="2153654"/>
            <a:ext cx="24727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Everyday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A0CBA-9474-B208-D054-7ECE5522E639}"/>
              </a:ext>
            </a:extLst>
          </p:cNvPr>
          <p:cNvSpPr txBox="1"/>
          <p:nvPr/>
        </p:nvSpPr>
        <p:spPr>
          <a:xfrm>
            <a:off x="4346060" y="1923536"/>
            <a:ext cx="28660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Data within a </a:t>
            </a:r>
          </a:p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profession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B221-BAFD-3275-DE53-33288C30D77D}"/>
              </a:ext>
            </a:extLst>
          </p:cNvPr>
          <p:cNvCxnSpPr>
            <a:cxnSpLocks/>
          </p:cNvCxnSpPr>
          <p:nvPr/>
        </p:nvCxnSpPr>
        <p:spPr>
          <a:xfrm>
            <a:off x="3726174" y="2627474"/>
            <a:ext cx="0" cy="2392326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3D1B79-2784-FC93-119A-7C98C55A04D2}"/>
              </a:ext>
            </a:extLst>
          </p:cNvPr>
          <p:cNvSpPr txBox="1"/>
          <p:nvPr/>
        </p:nvSpPr>
        <p:spPr>
          <a:xfrm>
            <a:off x="8087137" y="1832778"/>
            <a:ext cx="33175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Data as a profession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8BDCB-31F8-5A87-CD33-C921D6B8A569}"/>
              </a:ext>
            </a:extLst>
          </p:cNvPr>
          <p:cNvCxnSpPr>
            <a:cxnSpLocks/>
          </p:cNvCxnSpPr>
          <p:nvPr/>
        </p:nvCxnSpPr>
        <p:spPr>
          <a:xfrm>
            <a:off x="7612912" y="2627474"/>
            <a:ext cx="0" cy="2392326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FB3E44-5C57-F77F-6975-FEF8DFF2C30F}"/>
              </a:ext>
            </a:extLst>
          </p:cNvPr>
          <p:cNvSpPr txBox="1"/>
          <p:nvPr/>
        </p:nvSpPr>
        <p:spPr>
          <a:xfrm>
            <a:off x="599398" y="3057967"/>
            <a:ext cx="306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See common patterns in events; this may not involve calculations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1A124-F01C-291A-6322-AE2C8D0C3254}"/>
              </a:ext>
            </a:extLst>
          </p:cNvPr>
          <p:cNvSpPr txBox="1"/>
          <p:nvPr/>
        </p:nvSpPr>
        <p:spPr>
          <a:xfrm>
            <a:off x="4074740" y="3038807"/>
            <a:ext cx="3063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Conduct data analysis as a part of a larger, non-data responsibility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188F3-5089-754C-3626-F906A926FE45}"/>
              </a:ext>
            </a:extLst>
          </p:cNvPr>
          <p:cNvSpPr txBox="1"/>
          <p:nvPr/>
        </p:nvSpPr>
        <p:spPr>
          <a:xfrm>
            <a:off x="8087137" y="3038807"/>
            <a:ext cx="3063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Work extensively with complicated data as the main professional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5AE69-3951-142E-EAFB-44BA24C93BF7}"/>
              </a:ext>
            </a:extLst>
          </p:cNvPr>
          <p:cNvSpPr txBox="1"/>
          <p:nvPr/>
        </p:nvSpPr>
        <p:spPr>
          <a:xfrm>
            <a:off x="1297172" y="1174257"/>
            <a:ext cx="69725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100" b="1" dirty="0">
                <a:solidFill>
                  <a:srgbClr val="00B050"/>
                </a:solidFill>
              </a:rPr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45C31-18F0-9376-135B-9051F5471BA5}"/>
              </a:ext>
            </a:extLst>
          </p:cNvPr>
          <p:cNvSpPr txBox="1"/>
          <p:nvPr/>
        </p:nvSpPr>
        <p:spPr>
          <a:xfrm>
            <a:off x="4903381" y="1158867"/>
            <a:ext cx="69725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100" b="1">
                <a:solidFill>
                  <a:srgbClr val="00B050"/>
                </a:solidFill>
              </a:defRPr>
            </a:lvl1pPr>
          </a:lstStyle>
          <a:p>
            <a:r>
              <a:rPr lang="en-IN" dirty="0"/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F979F-316A-9902-E950-362138EAD820}"/>
              </a:ext>
            </a:extLst>
          </p:cNvPr>
          <p:cNvSpPr txBox="1"/>
          <p:nvPr/>
        </p:nvSpPr>
        <p:spPr>
          <a:xfrm>
            <a:off x="8888819" y="1071766"/>
            <a:ext cx="76740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100" b="1">
                <a:solidFill>
                  <a:srgbClr val="00B050"/>
                </a:solidFill>
              </a:defRPr>
            </a:lvl1pPr>
          </a:lstStyle>
          <a:p>
            <a:r>
              <a:rPr lang="en-IN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006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Levels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Fluency - Atul Kadlag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D8364-6748-5411-87B8-15E94D9C26E5}"/>
              </a:ext>
            </a:extLst>
          </p:cNvPr>
          <p:cNvSpPr txBox="1"/>
          <p:nvPr/>
        </p:nvSpPr>
        <p:spPr>
          <a:xfrm>
            <a:off x="650373" y="2153654"/>
            <a:ext cx="24727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Everyday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A0CBA-9474-B208-D054-7ECE5522E639}"/>
              </a:ext>
            </a:extLst>
          </p:cNvPr>
          <p:cNvSpPr txBox="1"/>
          <p:nvPr/>
        </p:nvSpPr>
        <p:spPr>
          <a:xfrm>
            <a:off x="4346060" y="1923536"/>
            <a:ext cx="28660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Data within a </a:t>
            </a:r>
          </a:p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profession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B221-BAFD-3275-DE53-33288C30D77D}"/>
              </a:ext>
            </a:extLst>
          </p:cNvPr>
          <p:cNvCxnSpPr>
            <a:cxnSpLocks/>
          </p:cNvCxnSpPr>
          <p:nvPr/>
        </p:nvCxnSpPr>
        <p:spPr>
          <a:xfrm>
            <a:off x="3726174" y="2627474"/>
            <a:ext cx="0" cy="2392326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3D1B79-2784-FC93-119A-7C98C55A04D2}"/>
              </a:ext>
            </a:extLst>
          </p:cNvPr>
          <p:cNvSpPr txBox="1"/>
          <p:nvPr/>
        </p:nvSpPr>
        <p:spPr>
          <a:xfrm>
            <a:off x="8087137" y="1832778"/>
            <a:ext cx="33175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rgbClr val="0070C0"/>
                </a:solidFill>
                <a:latin typeface="Speak Pro" panose="020B0504020101020102" pitchFamily="34" charset="0"/>
              </a:rPr>
              <a:t>Data as a profession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8BDCB-31F8-5A87-CD33-C921D6B8A569}"/>
              </a:ext>
            </a:extLst>
          </p:cNvPr>
          <p:cNvCxnSpPr>
            <a:cxnSpLocks/>
          </p:cNvCxnSpPr>
          <p:nvPr/>
        </p:nvCxnSpPr>
        <p:spPr>
          <a:xfrm>
            <a:off x="7612912" y="2627474"/>
            <a:ext cx="0" cy="2392326"/>
          </a:xfrm>
          <a:prstGeom prst="line">
            <a:avLst/>
          </a:prstGeom>
          <a:ln w="444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FB3E44-5C57-F77F-6975-FEF8DFF2C30F}"/>
              </a:ext>
            </a:extLst>
          </p:cNvPr>
          <p:cNvSpPr txBox="1"/>
          <p:nvPr/>
        </p:nvSpPr>
        <p:spPr>
          <a:xfrm>
            <a:off x="599398" y="3057967"/>
            <a:ext cx="306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Literacy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1A124-F01C-291A-6322-AE2C8D0C3254}"/>
              </a:ext>
            </a:extLst>
          </p:cNvPr>
          <p:cNvSpPr txBox="1"/>
          <p:nvPr/>
        </p:nvSpPr>
        <p:spPr>
          <a:xfrm>
            <a:off x="4074740" y="3038807"/>
            <a:ext cx="306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fluency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188F3-5089-754C-3626-F906A926FE45}"/>
              </a:ext>
            </a:extLst>
          </p:cNvPr>
          <p:cNvSpPr txBox="1"/>
          <p:nvPr/>
        </p:nvSpPr>
        <p:spPr>
          <a:xfrm>
            <a:off x="8087137" y="3038807"/>
            <a:ext cx="306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Science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5AE69-3951-142E-EAFB-44BA24C93BF7}"/>
              </a:ext>
            </a:extLst>
          </p:cNvPr>
          <p:cNvSpPr txBox="1"/>
          <p:nvPr/>
        </p:nvSpPr>
        <p:spPr>
          <a:xfrm>
            <a:off x="1297172" y="1174257"/>
            <a:ext cx="69725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100" b="1" dirty="0">
                <a:solidFill>
                  <a:srgbClr val="00B050"/>
                </a:solidFill>
              </a:rPr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45C31-18F0-9376-135B-9051F5471BA5}"/>
              </a:ext>
            </a:extLst>
          </p:cNvPr>
          <p:cNvSpPr txBox="1"/>
          <p:nvPr/>
        </p:nvSpPr>
        <p:spPr>
          <a:xfrm>
            <a:off x="4903381" y="1158867"/>
            <a:ext cx="69725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100" b="1">
                <a:solidFill>
                  <a:srgbClr val="00B050"/>
                </a:solidFill>
              </a:defRPr>
            </a:lvl1pPr>
          </a:lstStyle>
          <a:p>
            <a:r>
              <a:rPr lang="en-IN" dirty="0"/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F979F-316A-9902-E950-362138EAD820}"/>
              </a:ext>
            </a:extLst>
          </p:cNvPr>
          <p:cNvSpPr txBox="1"/>
          <p:nvPr/>
        </p:nvSpPr>
        <p:spPr>
          <a:xfrm>
            <a:off x="8888819" y="1071766"/>
            <a:ext cx="76740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100" b="1">
                <a:solidFill>
                  <a:srgbClr val="00B050"/>
                </a:solidFill>
              </a:defRPr>
            </a:lvl1pPr>
          </a:lstStyle>
          <a:p>
            <a:r>
              <a:rPr lang="en-IN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2725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3735-F37B-FD30-5771-18878F14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42" y="2035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Speak Pro" panose="020B0504020101020102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Focus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AA42F-BAA9-556E-53B8-2ED856875154}"/>
              </a:ext>
            </a:extLst>
          </p:cNvPr>
          <p:cNvCxnSpPr/>
          <p:nvPr/>
        </p:nvCxnSpPr>
        <p:spPr>
          <a:xfrm flipV="1">
            <a:off x="433307" y="1007465"/>
            <a:ext cx="11157735" cy="1027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7B86-61F8-EF54-0EC6-2D2EFC76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Fluency - Atul Kadlag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B3E44-5C57-F77F-6975-FEF8DFF2C30F}"/>
              </a:ext>
            </a:extLst>
          </p:cNvPr>
          <p:cNvSpPr txBox="1"/>
          <p:nvPr/>
        </p:nvSpPr>
        <p:spPr>
          <a:xfrm>
            <a:off x="1067230" y="1962813"/>
            <a:ext cx="9712412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Learn when you can use data to answer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How to frame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Present a small number of concepts and methods to find answers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How to interpret and apply those answers</a:t>
            </a:r>
          </a:p>
        </p:txBody>
      </p:sp>
    </p:spTree>
    <p:extLst>
      <p:ext uri="{BB962C8B-B14F-4D97-AF65-F5344CB8AC3E}">
        <p14:creationId xmlns:p14="http://schemas.microsoft.com/office/powerpoint/2010/main" val="27934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389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Speak Pro</vt:lpstr>
      <vt:lpstr>Office Theme</vt:lpstr>
      <vt:lpstr>Data Fluency : Exploring &amp; Describing the Data</vt:lpstr>
      <vt:lpstr>What is Data?</vt:lpstr>
      <vt:lpstr>Make Better decisions with the Data</vt:lpstr>
      <vt:lpstr>Think with Data</vt:lpstr>
      <vt:lpstr>What is Data Fluency?</vt:lpstr>
      <vt:lpstr>Language or linguistic Levels</vt:lpstr>
      <vt:lpstr>Data Levels</vt:lpstr>
      <vt:lpstr>Data Levels</vt:lpstr>
      <vt:lpstr>Focus</vt:lpstr>
      <vt:lpstr>Data Fluency</vt:lpstr>
      <vt:lpstr>Data-driven decision making</vt:lpstr>
      <vt:lpstr>Free Music</vt:lpstr>
      <vt:lpstr>Free books</vt:lpstr>
      <vt:lpstr>Putting Data in context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C Kadlag</dc:creator>
  <cp:lastModifiedBy>Atul C Kadlag</cp:lastModifiedBy>
  <cp:revision>44</cp:revision>
  <dcterms:created xsi:type="dcterms:W3CDTF">2023-05-01T11:05:30Z</dcterms:created>
  <dcterms:modified xsi:type="dcterms:W3CDTF">2024-02-09T16:47:09Z</dcterms:modified>
</cp:coreProperties>
</file>