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7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4" r:id="rId3"/>
    <p:sldId id="304" r:id="rId4"/>
    <p:sldId id="315" r:id="rId5"/>
    <p:sldId id="306" r:id="rId6"/>
    <p:sldId id="317" r:id="rId7"/>
    <p:sldId id="321" r:id="rId8"/>
    <p:sldId id="318" r:id="rId9"/>
    <p:sldId id="319" r:id="rId10"/>
    <p:sldId id="320" r:id="rId11"/>
    <p:sldId id="322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13F017-74F6-4AFF-BC84-ED20BF3575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C6F6-1007-47A7-84EF-71F0404B4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D2818E-45D0-4014-990F-7A8609815506}" type="datetimeFigureOut">
              <a:rPr lang="en-US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92529-A4A6-4E27-A3B5-D2550420FB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2F7B-1D22-4ECF-8B91-2B7DD56D6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6B624E-8B10-420F-B51A-DDA118EF2C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5F31B-C284-4CD9-ABC6-44EDCBCFD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BDDA4-9F6F-4354-92E4-9F452089E5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A15F1AB-A676-4F56-A4B0-1C2B1E2AC868}" type="datetimeFigureOut">
              <a:rPr lang="en-US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1F538F6-2548-497A-80B8-6D7241E52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E04C1B-62EF-4BA2-BB8A-25273167E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A657-12BE-49D8-83C4-AB46652B35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Web Intelligence Document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852D-D766-4741-84AF-1A6FDD5CE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CDE5A0-7B1F-41E0-AB9B-3510670C42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975227E-00E0-440D-8997-152AC42B83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2794A86-4610-4A33-A3A5-FBA09713AB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5F6888FF-96E6-421D-8A67-76BEBF3008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Web Intelligence Document Design</a:t>
            </a: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6F143C68-92EA-4A22-94E9-03991A23E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DE1FA4-6E61-4CB1-B745-91CE2DA7D838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ED70-3CD1-509D-36B2-BA52A2DB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EC398-1654-9626-EC4D-F5EF6D2AB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A83A-F49C-CCC7-4CFF-1660A8C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A14C42-908F-407B-85E3-48B1087D304A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CB81-988C-5F30-148A-9CEA5B25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AD1A-3B04-9FC4-C8ED-3C168BC6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8B9A-1AB5-4B1E-AFB9-A88DF7E76F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23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550C-7606-C0FF-E086-9C0CDC77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AAC99-3799-3658-9884-5496B474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50EE-B8B6-76FC-0634-82A3880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50D22-16CF-4F04-AF4D-023B3C45282A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D212-90B5-B166-2725-509E47D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3537-31A6-A3BA-9075-27FFA8D8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DC16-6245-49B4-9C5A-9CEB47D3CA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6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D7784-D5A7-C500-3988-519C70D9E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753D9-ABBC-8F72-2DC8-334305C8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28D3-786B-2390-7D32-944A18A5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095E35-58D3-474D-BE82-1596F60CC159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7FFF3-7CDD-A9EF-C463-4DBC00DF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7D14-0FE8-6157-61D1-D09F474F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25738-718A-46FC-BB8C-4D6ADCF4D5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5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A67B-1BA7-74C9-1A3F-2B965FD1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08E8-298E-24C9-0591-FCB0A4F5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7D9C-9632-6FCB-80FB-B52D43E8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9EA56-FAC6-49E6-ADC8-B08A9F1BA8EE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8E81-4D47-989C-9760-160106C8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5C79-F50C-5617-BAD9-BF62B222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EDEF-AD63-4774-96C4-86E8F71D01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96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842-6AA4-3072-3D8B-A4CFC7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EF25-59A4-7DD9-5695-576B0315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B09EA-F3E5-45F3-1EC1-78A51A22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53EBD-6C64-4BB9-8D82-F5CD735CA0EE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0AAB-5566-4457-544B-942D4AEB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A1DF-CD85-55BE-8712-88F310C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0653-A232-416D-9D21-62E2CCE54A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7416-E0C6-3827-A473-D436196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A236-CC18-F004-3267-74B962A6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FD87-784D-18CE-8F86-8E43C254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7530-1904-82C1-02C2-79B682D5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2B08E0-5433-43FE-ADBC-C9FB78335317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5B1A-6E90-1AD2-D91A-C349CB7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4970B-9DFC-95CF-DFE5-72803D0D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EB1A-94DB-43CE-96BA-0EB633B403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72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05E3-2BDC-11FD-7AEE-20E15D5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FAA2-B488-167E-B63D-943017DC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02D0-BDA3-339F-601B-FF0D906A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D35F-8F12-3E0F-FA77-DC8D448AC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EC7D3-961E-4A8F-4C44-EE5268C5F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9AFF-CA2F-4291-CA8F-8C2D9FA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217D0-1CFA-430A-898D-A107DC46FA50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9EA3-A1EA-5007-9240-D74567E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D0401-536D-D759-90D9-DEEFD36D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E23B-2226-4BB8-A392-46ED4154DF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5B5-36A1-10A5-0580-69CFF27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35E8A-CEC1-4A1D-CBF6-93182C09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36205-129C-422C-B157-6132D6BD9272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19A7-5DC5-12BA-9F8B-5AED9A3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09E34-9327-4238-69E3-F131217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A56F-4255-44C8-882F-F55D1360F9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76460-6C96-7CB4-F9FB-F0B55827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AAAFB-EE37-4D0A-A1D5-076BB03A107A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2C14-E47A-E274-A68F-AB4AB43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525E-08A8-D682-D255-DB8092A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3C03-D914-4EBB-BD70-B45A7C6ECC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841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B126-1F89-464A-7CF9-0EA69850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AE9-1FF1-C03F-6596-7EF35772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55430-AE13-B22B-5C5C-9987A3D5C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9CB5-8D7F-C5E5-4C74-1D5B3DF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CAED27-B220-4CD0-A5D1-5B96E7D28A26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FE36-6367-CBC8-8338-2188B05D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9A15-72E7-3FC8-94CD-1A84F52B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6F16-093B-445F-A6D7-DF1BC22B25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1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21C0-1F70-6C60-24EC-CB1CF366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01A62-2884-95DF-723E-83D2A9854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B4CAC-D4B4-498C-69C0-5D6A845F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110B-3D22-A264-9E79-EAB6CA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37D6D3-9220-4894-951E-A38A32D07E22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91B-B996-FA4B-B6BC-09D90E11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5AD7-580A-BBC9-E99A-CB8B2FD8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D47D-CB35-448D-9040-9818FB0043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43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3ADA6-0BBE-4CD2-D109-B3BBC92B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84087-DA4D-F7A1-3EFD-49A2F15C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FA05-FFC0-CEE1-46BF-AD876C8DE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0F21C8-FA1B-447F-8F85-A5673D3856C6}" type="datetime1">
              <a:rPr lang="en-US" smtClean="0"/>
              <a:pPr>
                <a:defRPr/>
              </a:pPr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4C1D-1D38-19FC-4541-4E5BB242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SAP Information Design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D646A-E865-70B6-BB6F-4FAF33B91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AC17-4B26-4556-877E-560534B52F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16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2A662CF-8D9F-46C6-A4C0-D498A244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2107933"/>
            <a:ext cx="5800929" cy="3431478"/>
          </a:xfrm>
          <a:effectLst/>
        </p:spPr>
        <p:txBody>
          <a:bodyPr anchor="ctr">
            <a:noAutofit/>
          </a:bodyPr>
          <a:lstStyle/>
          <a:p>
            <a:pPr algn="r" eaLnBrk="1" hangingPunct="1"/>
            <a:r>
              <a:rPr lang="en-US" altLang="en-US" sz="7200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Pandas Library </a:t>
            </a:r>
            <a:endParaRPr lang="en-US" altLang="en-US" sz="7200" b="1" dirty="0">
              <a:solidFill>
                <a:schemeClr val="tx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9CAD3-EAB0-4586-9D36-6C14239E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318591"/>
            <a:ext cx="3682831" cy="3753046"/>
          </a:xfrm>
        </p:spPr>
        <p:txBody>
          <a:bodyPr rtlCol="0" anchor="ctr">
            <a:normAutofit/>
          </a:bodyPr>
          <a:lstStyle/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Pandas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Capabilities of Pandas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Importance in Data Analytics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Series </a:t>
            </a:r>
          </a:p>
          <a:p>
            <a:pPr marL="342900" indent="-3429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Dataframes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00FC-DA2E-D0E4-B1E7-7FC3485F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Creation from a </a:t>
            </a:r>
            <a:r>
              <a:rPr lang="en-US" b="1" dirty="0"/>
              <a:t>NumPy Array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7A957B-C9DB-790E-264C-22BE3EA8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08" y="1583176"/>
            <a:ext cx="6244168" cy="42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3788-AA8F-1A62-2413-E357B777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Vectorized Operation on Series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3B5D19-97F3-51D0-408D-DF1F1627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105" y="3036822"/>
            <a:ext cx="6583233" cy="2665335"/>
          </a:xfr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B34B13C-DFC8-CBAD-9F14-CF9A1AE5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107"/>
            <a:ext cx="5147353" cy="29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0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25AE-5BB6-7AB6-0E50-5FFD2033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1619-D36D-009E-D098-B584D376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Two-dimensional labelled data structure with columns of potentially different types.</a:t>
            </a:r>
          </a:p>
          <a:p>
            <a:r>
              <a:rPr lang="en-IN" dirty="0"/>
              <a:t>Similar to excel spreadsheet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332B53-9D99-71D1-1A93-A4E8043F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673" y="2444549"/>
            <a:ext cx="4407126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08-083E-709B-51ED-74E8F94D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59B8-480B-1156-D03D-38104437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Pandas</a:t>
            </a:r>
            <a:r>
              <a:rPr lang="en-US" dirty="0"/>
              <a:t> is a library for Python that provides fast, flexible, and expressive data structures designed to work with relational or tabular data, such as an </a:t>
            </a:r>
            <a:r>
              <a:rPr lang="en-US" b="1" dirty="0"/>
              <a:t>SQL table</a:t>
            </a:r>
            <a:r>
              <a:rPr lang="en-US" dirty="0"/>
              <a:t>, or an </a:t>
            </a:r>
            <a:r>
              <a:rPr lang="en-US" b="1" dirty="0"/>
              <a:t>Excel spreadsheet</a:t>
            </a:r>
            <a:r>
              <a:rPr lang="en-US" dirty="0"/>
              <a:t>.</a:t>
            </a:r>
          </a:p>
          <a:p>
            <a:r>
              <a:rPr lang="en-US" dirty="0"/>
              <a:t>It is a fundamental, high-level building block for doing practical, real-world data analysis with Python.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15D73-2A45-7666-6158-5E06F7F89E42}"/>
              </a:ext>
            </a:extLst>
          </p:cNvPr>
          <p:cNvSpPr/>
          <p:nvPr/>
        </p:nvSpPr>
        <p:spPr>
          <a:xfrm>
            <a:off x="2619909" y="4911047"/>
            <a:ext cx="3565134" cy="729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</a:rPr>
              <a:t>#The importing convention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import pandas as pd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69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Tabular Data with </a:t>
            </a:r>
            <a:r>
              <a:rPr lang="en-US" dirty="0" err="1"/>
              <a:t>hetergenously</a:t>
            </a:r>
            <a:r>
              <a:rPr lang="en-US" dirty="0"/>
              <a:t> types columns, like SQL table or Spreadsheets</a:t>
            </a:r>
          </a:p>
          <a:p>
            <a:r>
              <a:rPr lang="en-US" dirty="0"/>
              <a:t>Ordered or </a:t>
            </a:r>
            <a:r>
              <a:rPr lang="en-US" dirty="0" err="1"/>
              <a:t>unorderd</a:t>
            </a:r>
            <a:r>
              <a:rPr lang="en-US" dirty="0"/>
              <a:t> time series data</a:t>
            </a:r>
          </a:p>
          <a:p>
            <a:r>
              <a:rPr lang="en-US" dirty="0"/>
              <a:t>Data in rows or columns, similar to matrix</a:t>
            </a:r>
          </a:p>
          <a:p>
            <a:r>
              <a:rPr lang="en-US" dirty="0"/>
              <a:t>Observational or other types of statistical datasets</a:t>
            </a:r>
          </a:p>
        </p:txBody>
      </p:sp>
    </p:spTree>
    <p:extLst>
      <p:ext uri="{BB962C8B-B14F-4D97-AF65-F5344CB8AC3E}">
        <p14:creationId xmlns:p14="http://schemas.microsoft.com/office/powerpoint/2010/main" val="11123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9503-DC7E-402B-47AB-786F261A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 Structures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2B5A-F33F-6868-19BF-72D64458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Series</a:t>
            </a:r>
            <a:r>
              <a:rPr lang="en-IN" dirty="0"/>
              <a:t>  - One Dimensional data structure</a:t>
            </a:r>
          </a:p>
          <a:p>
            <a:r>
              <a:rPr lang="en-IN" b="1" dirty="0" err="1"/>
              <a:t>DataFrame</a:t>
            </a:r>
            <a:r>
              <a:rPr lang="en-IN" dirty="0"/>
              <a:t> –  Two-dimensional data structure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23D90-AF7B-F8AC-753A-945A32E5E260}"/>
              </a:ext>
            </a:extLst>
          </p:cNvPr>
          <p:cNvSpPr/>
          <p:nvPr/>
        </p:nvSpPr>
        <p:spPr>
          <a:xfrm>
            <a:off x="7510410" y="2979505"/>
            <a:ext cx="2763748" cy="1592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Finance</a:t>
            </a:r>
          </a:p>
          <a:p>
            <a:r>
              <a:rPr lang="en-IN" dirty="0"/>
              <a:t>statistics</a:t>
            </a:r>
          </a:p>
          <a:p>
            <a:r>
              <a:rPr lang="en-IN" dirty="0"/>
              <a:t>Social science</a:t>
            </a:r>
          </a:p>
          <a:p>
            <a:r>
              <a:rPr lang="en-IN" dirty="0"/>
              <a:t>Engineering and Business</a:t>
            </a:r>
          </a:p>
          <a:p>
            <a:r>
              <a:rPr lang="en-IN" dirty="0"/>
              <a:t>Many more……</a:t>
            </a:r>
          </a:p>
        </p:txBody>
      </p:sp>
    </p:spTree>
    <p:extLst>
      <p:ext uri="{BB962C8B-B14F-4D97-AF65-F5344CB8AC3E}">
        <p14:creationId xmlns:p14="http://schemas.microsoft.com/office/powerpoint/2010/main" val="227032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A73D-6DC8-B84E-E5FF-C56385A4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044719" cy="1050257"/>
          </a:xfrm>
        </p:spPr>
        <p:txBody>
          <a:bodyPr/>
          <a:lstStyle/>
          <a:p>
            <a:r>
              <a:rPr lang="en-IN" dirty="0"/>
              <a:t>Capabilities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CC30-C6C8-A849-851F-BC0E75A0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1068512"/>
            <a:ext cx="11904324" cy="577123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handling of </a:t>
            </a:r>
            <a:r>
              <a:rPr lang="en-US" i="1" dirty="0">
                <a:solidFill>
                  <a:srgbClr val="7030A0"/>
                </a:solidFill>
              </a:rPr>
              <a:t>missing data </a:t>
            </a:r>
            <a:r>
              <a:rPr lang="en-US" dirty="0"/>
              <a:t>in floating as well as non-floating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</a:t>
            </a:r>
            <a:r>
              <a:rPr lang="en-US" i="1" dirty="0">
                <a:solidFill>
                  <a:srgbClr val="7030A0"/>
                </a:solidFill>
              </a:rPr>
              <a:t>insertion</a:t>
            </a:r>
            <a:r>
              <a:rPr lang="en-US" dirty="0"/>
              <a:t> and </a:t>
            </a:r>
            <a:r>
              <a:rPr lang="en-US" i="1" dirty="0">
                <a:solidFill>
                  <a:srgbClr val="7030A0"/>
                </a:solidFill>
              </a:rPr>
              <a:t>deletion</a:t>
            </a:r>
            <a:r>
              <a:rPr lang="en-US" dirty="0"/>
              <a:t> of data in </a:t>
            </a:r>
            <a:r>
              <a:rPr lang="en-US" dirty="0" err="1"/>
              <a:t>Dataframes</a:t>
            </a:r>
            <a:r>
              <a:rPr lang="en-US" dirty="0"/>
              <a:t> &amp; higher dimensional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 Data </a:t>
            </a:r>
            <a:r>
              <a:rPr lang="en-US" i="1" dirty="0">
                <a:solidFill>
                  <a:srgbClr val="7030A0"/>
                </a:solidFill>
              </a:rPr>
              <a:t>Alignment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Group by</a:t>
            </a:r>
            <a:r>
              <a:rPr lang="en-US" dirty="0"/>
              <a:t> functionality for powerful and flexible aggregation and transformation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7030A0"/>
                </a:solidFill>
              </a:rPr>
              <a:t>Conversion</a:t>
            </a:r>
            <a:r>
              <a:rPr lang="en-US" dirty="0"/>
              <a:t> of other differently indexed python and NumPy </a:t>
            </a:r>
            <a:r>
              <a:rPr lang="en-US" dirty="0" err="1"/>
              <a:t>Datastructures</a:t>
            </a:r>
            <a:r>
              <a:rPr lang="en-US" dirty="0"/>
              <a:t>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Intelligent label-based </a:t>
            </a:r>
            <a:r>
              <a:rPr lang="en-US" i="1" dirty="0">
                <a:solidFill>
                  <a:srgbClr val="7030A0"/>
                </a:solidFill>
              </a:rPr>
              <a:t>slicing, fancy indexing &amp; </a:t>
            </a:r>
            <a:r>
              <a:rPr lang="en-US" i="1" dirty="0" err="1">
                <a:solidFill>
                  <a:srgbClr val="7030A0"/>
                </a:solidFill>
              </a:rPr>
              <a:t>Subsetting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of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Intuitive </a:t>
            </a:r>
            <a:r>
              <a:rPr lang="en-US" i="1" dirty="0">
                <a:solidFill>
                  <a:srgbClr val="7030A0"/>
                </a:solidFill>
              </a:rPr>
              <a:t>merging</a:t>
            </a:r>
            <a:r>
              <a:rPr lang="en-US" dirty="0"/>
              <a:t> and </a:t>
            </a:r>
            <a:r>
              <a:rPr lang="en-US" i="1" dirty="0">
                <a:solidFill>
                  <a:srgbClr val="7030A0"/>
                </a:solidFill>
              </a:rPr>
              <a:t>joining</a:t>
            </a:r>
            <a:r>
              <a:rPr lang="en-US" dirty="0"/>
              <a:t> of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Hiearchical</a:t>
            </a:r>
            <a:r>
              <a:rPr lang="en-US" dirty="0"/>
              <a:t> </a:t>
            </a:r>
            <a:r>
              <a:rPr lang="en-US" i="1" dirty="0">
                <a:solidFill>
                  <a:srgbClr val="7030A0"/>
                </a:solidFill>
              </a:rPr>
              <a:t>labelling</a:t>
            </a:r>
            <a:r>
              <a:rPr lang="en-US" dirty="0"/>
              <a:t> of axes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</a:t>
            </a:r>
            <a:r>
              <a:rPr lang="en-US" i="1" dirty="0">
                <a:solidFill>
                  <a:srgbClr val="7030A0"/>
                </a:solidFill>
              </a:rPr>
              <a:t>IO tools</a:t>
            </a:r>
            <a:r>
              <a:rPr lang="en-US" dirty="0"/>
              <a:t> for loading from flat files, excel files, database &amp; saving/loading data from the ultra-fast HDF5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Timeseries functionality, frequency conversion, moving window statistics, linear regression, date shifting, logging &amp; so on………..</a:t>
            </a:r>
          </a:p>
        </p:txBody>
      </p:sp>
    </p:spTree>
    <p:extLst>
      <p:ext uri="{BB962C8B-B14F-4D97-AF65-F5344CB8AC3E}">
        <p14:creationId xmlns:p14="http://schemas.microsoft.com/office/powerpoint/2010/main" val="42616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B85F-2BDC-F976-4B37-997319F2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68E8-28F3-AB98-AB18-C45730B39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7" y="1324303"/>
            <a:ext cx="10828283" cy="4852660"/>
          </a:xfrm>
        </p:spPr>
        <p:txBody>
          <a:bodyPr/>
          <a:lstStyle/>
          <a:p>
            <a:r>
              <a:rPr lang="en-IN" dirty="0"/>
              <a:t>One Dimensional Labelled Array</a:t>
            </a:r>
          </a:p>
          <a:p>
            <a:r>
              <a:rPr lang="en-IN" dirty="0"/>
              <a:t>Any type – integers, strings, floating-points</a:t>
            </a:r>
          </a:p>
          <a:p>
            <a:pPr marL="0" indent="0">
              <a:buNone/>
            </a:pPr>
            <a:r>
              <a:rPr lang="en-IN" dirty="0"/>
              <a:t>  numbers, python objects etc.</a:t>
            </a:r>
          </a:p>
          <a:p>
            <a:r>
              <a:rPr lang="en-IN" dirty="0"/>
              <a:t>Homogeneous Data</a:t>
            </a:r>
          </a:p>
          <a:p>
            <a:r>
              <a:rPr lang="en-IN" dirty="0"/>
              <a:t>Always has index that gives data structure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666E9-1920-56E3-FF3B-40C20228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53" y="2107503"/>
            <a:ext cx="2521080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9D79-032B-E36A-54FA-CA4AB5E3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Ways to create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A8B5-5E8F-CB7C-C48A-E0057E13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Creation from a </a:t>
            </a:r>
            <a:r>
              <a:rPr lang="en-US" b="1" dirty="0"/>
              <a:t>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Creation from a </a:t>
            </a:r>
            <a:r>
              <a:rPr lang="en-US" b="1" dirty="0"/>
              <a:t>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Creation from a </a:t>
            </a:r>
            <a:r>
              <a:rPr lang="en-US" b="1" dirty="0"/>
              <a:t>NumPy</a:t>
            </a:r>
            <a:r>
              <a:rPr lang="en-US" dirty="0"/>
              <a:t> array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Creation from an </a:t>
            </a:r>
            <a:r>
              <a:rPr lang="en-US" b="1" dirty="0"/>
              <a:t>external data source</a:t>
            </a:r>
            <a:r>
              <a:rPr lang="en-US" dirty="0"/>
              <a:t>, such as a file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4B489-BC35-FFD9-FBD1-E664E4BD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SAP Information Design Tool</a:t>
            </a:r>
          </a:p>
        </p:txBody>
      </p:sp>
    </p:spTree>
    <p:extLst>
      <p:ext uri="{BB962C8B-B14F-4D97-AF65-F5344CB8AC3E}">
        <p14:creationId xmlns:p14="http://schemas.microsoft.com/office/powerpoint/2010/main" val="17253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15EC-136A-FCE9-DF50-969DFFE4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Creation from a </a:t>
            </a:r>
            <a:r>
              <a:rPr lang="en-US" b="1" dirty="0"/>
              <a:t>list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AEAB33-FAD2-1704-5F47-29442D9C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07475"/>
            <a:ext cx="6802821" cy="3861266"/>
          </a:xfrm>
        </p:spPr>
      </p:pic>
    </p:spTree>
    <p:extLst>
      <p:ext uri="{BB962C8B-B14F-4D97-AF65-F5344CB8AC3E}">
        <p14:creationId xmlns:p14="http://schemas.microsoft.com/office/powerpoint/2010/main" val="25375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196C-EE53-7721-DB40-0A93E382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Series: Creation from a </a:t>
            </a:r>
            <a:r>
              <a:rPr lang="en-US" b="1" dirty="0"/>
              <a:t>Dictionary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4BC82-3CFF-41C2-7F35-4BD63C5F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6" y="1553952"/>
            <a:ext cx="11067756" cy="35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7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</TotalTime>
  <Words>373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Office Theme</vt:lpstr>
      <vt:lpstr>Pandas Library </vt:lpstr>
      <vt:lpstr>What is Pandas</vt:lpstr>
      <vt:lpstr>When to use Pandas</vt:lpstr>
      <vt:lpstr>Types of Data Structures in Pandas</vt:lpstr>
      <vt:lpstr>Capabilities of Pandas</vt:lpstr>
      <vt:lpstr>Series</vt:lpstr>
      <vt:lpstr>Ways to create Series</vt:lpstr>
      <vt:lpstr>Series: Creation from a list</vt:lpstr>
      <vt:lpstr>Series: Creation from a Dictionary</vt:lpstr>
      <vt:lpstr>Series: Creation from a NumPy Array</vt:lpstr>
      <vt:lpstr>Vectorized Operation on Series</vt:lpstr>
      <vt:lpstr>DataFrames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Return Restrictions from Queries</dc:title>
  <dc:creator>ADMINIBM</dc:creator>
  <cp:lastModifiedBy>Atul C Kadlag</cp:lastModifiedBy>
  <cp:revision>148</cp:revision>
  <dcterms:created xsi:type="dcterms:W3CDTF">2016-11-22T01:16:13Z</dcterms:created>
  <dcterms:modified xsi:type="dcterms:W3CDTF">2024-02-20T12:57:52Z</dcterms:modified>
</cp:coreProperties>
</file>