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7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4" r:id="rId3"/>
    <p:sldId id="318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13F017-74F6-4AFF-BC84-ED20BF357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C6F6-1007-47A7-84EF-71F0404B4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D2818E-45D0-4014-990F-7A8609815506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92529-A4A6-4E27-A3B5-D2550420FB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2F7B-1D22-4ECF-8B91-2B7DD56D6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B624E-8B10-420F-B51A-DDA118EF2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5F31B-C284-4CD9-ABC6-44EDCBCFD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DDA4-9F6F-4354-92E4-9F452089E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15F1AB-A676-4F56-A4B0-1C2B1E2AC868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538F6-2548-497A-80B8-6D7241E52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E04C1B-62EF-4BA2-BB8A-25273167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A657-12BE-49D8-83C4-AB46652B35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852D-D766-4741-84AF-1A6FDD5C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CDE5A0-7B1F-41E0-AB9B-3510670C42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75227E-00E0-440D-8997-152AC42B8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2794A86-4610-4A33-A3A5-FBA09713AB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5F6888FF-96E6-421D-8A67-76BEBF3008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Web Intelligence Document Design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F143C68-92EA-4A22-94E9-03991A23E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DE1FA4-6E61-4CB1-B745-91CE2DA7D838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ED70-3CD1-509D-36B2-BA52A2DB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C398-1654-9626-EC4D-F5EF6D2A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A83A-F49C-CCC7-4CFF-1660A8C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27961-C342-4D4D-8A81-CFEE2B7BAC1C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CB81-988C-5F30-148A-9CEA5B2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AD1A-3B04-9FC4-C8ED-3C168BC6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8B9A-1AB5-4B1E-AFB9-A88DF7E76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50C-7606-C0FF-E086-9C0CDC77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AC99-3799-3658-9884-5496B474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50EE-B8B6-76FC-0634-82A3880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C52790-58C1-41DF-9E65-19B2CFF43428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D212-90B5-B166-2725-509E47D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37-31A6-A3BA-9075-27FFA8D8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DC16-6245-49B4-9C5A-9CEB47D3CA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7784-D5A7-C500-3988-519C70D9E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53D9-ABBC-8F72-2DC8-334305C8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28D3-786B-2390-7D32-944A18A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C85E70-3667-4CB3-9171-FF4E3D2562DC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FFF3-7CDD-A9EF-C463-4DBC00DF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7D14-0FE8-6157-61D1-D09F474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5738-718A-46FC-BB8C-4D6ADCF4D5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67B-1BA7-74C9-1A3F-2B965FD1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8E8-298E-24C9-0591-FCB0A4F5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7D9C-9632-6FCB-80FB-B52D43E8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6EA26-95E4-4BAB-A81A-4CFF4BF42D6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8E81-4D47-989C-9760-160106C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5C79-F50C-5617-BAD9-BF62B222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DEF-AD63-4774-96C4-86E8F71D01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842-6AA4-3072-3D8B-A4CFC7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EF25-59A4-7DD9-5695-576B0315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09EA-F3E5-45F3-1EC1-78A51A22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D60CA-7923-488F-AAC2-7EEBB6F6FDE5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AAB-5566-4457-544B-942D4AEB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A1DF-CD85-55BE-8712-88F310C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0653-A232-416D-9D21-62E2CCE54A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416-E0C6-3827-A473-D436196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A236-CC18-F004-3267-74B962A6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FD87-784D-18CE-8F86-8E43C254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530-1904-82C1-02C2-79B682D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2B9C7C-EFCD-4151-B308-D49C71DDC284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5B1A-6E90-1AD2-D91A-C349CB7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970B-9DFC-95CF-DFE5-72803D0D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B1A-94DB-43CE-96BA-0EB633B403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5E3-2BDC-11FD-7AEE-20E15D5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FAA2-B488-167E-B63D-943017D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02D0-BDA3-339F-601B-FF0D906A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35F-8F12-3E0F-FA77-DC8D448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C7D3-961E-4A8F-4C44-EE5268C5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9AFF-CA2F-4291-CA8F-8C2D9FA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85A0F-3CF6-4A5F-A0CE-1557BF6B16E1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9EA3-A1EA-5007-9240-D74567E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D0401-536D-D759-90D9-DEEFD36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E23B-2226-4BB8-A392-46ED4154DF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5B5-36A1-10A5-0580-69CFF27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35E8A-CEC1-4A1D-CBF6-93182C0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D962B8-F5EE-4CD2-AB2E-C024CFDFE3CC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19A7-5DC5-12BA-9F8B-5AED9A3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9E34-9327-4238-69E3-F131217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A56F-4255-44C8-882F-F55D1360F9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76460-6C96-7CB4-F9FB-F0B55827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8EF99-7C16-4C01-BEEC-664249CD05C5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2C14-E47A-E274-A68F-AB4AB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525E-08A8-D682-D255-DB8092A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3C03-D914-4EBB-BD70-B45A7C6EC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4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126-1F89-464A-7CF9-0EA69850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AE9-1FF1-C03F-6596-7EF35772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5430-AE13-B22B-5C5C-9987A3D5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9CB5-8D7F-C5E5-4C74-1D5B3DF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B4F07-046F-4BE8-A6FC-1E5E37DADD6D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FE36-6367-CBC8-8338-2188B05D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9A15-72E7-3FC8-94CD-1A84F52B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6F16-093B-445F-A6D7-DF1BC22B2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1C0-1F70-6C60-24EC-CB1CF366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1A62-2884-95DF-723E-83D2A985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B4CAC-D4B4-498C-69C0-5D6A845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110B-3D22-A264-9E79-EAB6CA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2457A0-22FE-46F0-8744-11C7CE3114F6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91B-B996-FA4B-B6BC-09D90E11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5AD7-580A-BBC9-E99A-CB8B2FD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D47D-CB35-448D-9040-9818FB004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ADA6-0BBE-4CD2-D109-B3BBC92B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4087-DA4D-F7A1-3EFD-49A2F15C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FA05-FFC0-CEE1-46BF-AD876C8D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641A33-03BA-45B3-A731-A7B7C609BE69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C1D-1D38-19FC-4541-4E5BB242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46A-E865-70B6-BB6F-4FAF33B9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C17-4B26-4556-877E-560534B52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2A662CF-8D9F-46C6-A4C0-D498A244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7950"/>
            <a:ext cx="12192000" cy="1931542"/>
          </a:xfrm>
          <a:effectLst/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5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peak Pro" panose="020B0504020101020102" pitchFamily="34" charset="0"/>
                <a:cs typeface="Calibri" panose="020F0502020204030204" pitchFamily="34" charset="0"/>
              </a:rPr>
              <a:t>Exploratory Data Analysis</a:t>
            </a:r>
            <a:endParaRPr lang="en-US" altLang="en-US" sz="6500" b="1" dirty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Speak Pro" panose="020B0504020101020102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CAD3-EAB0-4586-9D36-6C14239E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277" y="2642388"/>
            <a:ext cx="6950013" cy="2607706"/>
          </a:xfrm>
        </p:spPr>
        <p:txBody>
          <a:bodyPr rtlCol="0" anchor="ctr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What is EDA?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Importance of EDA in Data Analysis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Role of EDA in Data Analysis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Steps of EDA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51FB83-0A8C-CD45-71C6-2912F8EC5FDF}"/>
              </a:ext>
            </a:extLst>
          </p:cNvPr>
          <p:cNvCxnSpPr>
            <a:cxnSpLocks/>
          </p:cNvCxnSpPr>
          <p:nvPr/>
        </p:nvCxnSpPr>
        <p:spPr>
          <a:xfrm flipV="1">
            <a:off x="195209" y="2229492"/>
            <a:ext cx="11620072" cy="123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What is EDA?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9B8-480B-1156-D03D-38104437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02060"/>
                </a:solidFill>
                <a:latin typeface="Speak Pro" panose="020B0504020101020102" pitchFamily="34" charset="0"/>
              </a:rPr>
              <a:t>E</a:t>
            </a:r>
            <a:r>
              <a:rPr lang="en-US" sz="3200" dirty="0">
                <a:solidFill>
                  <a:srgbClr val="002060"/>
                </a:solidFill>
                <a:latin typeface="Speak Pro" panose="020B0504020101020102" pitchFamily="34" charset="0"/>
              </a:rPr>
              <a:t>xploratory </a:t>
            </a:r>
            <a:r>
              <a:rPr lang="en-US" sz="3200" b="1" u="sng" dirty="0">
                <a:solidFill>
                  <a:srgbClr val="002060"/>
                </a:solidFill>
                <a:latin typeface="Speak Pro" panose="020B0504020101020102" pitchFamily="34" charset="0"/>
              </a:rPr>
              <a:t>D</a:t>
            </a:r>
            <a:r>
              <a:rPr lang="en-US" sz="3200" dirty="0">
                <a:solidFill>
                  <a:srgbClr val="002060"/>
                </a:solidFill>
                <a:latin typeface="Speak Pro" panose="020B0504020101020102" pitchFamily="34" charset="0"/>
              </a:rPr>
              <a:t>ata </a:t>
            </a:r>
            <a:r>
              <a:rPr lang="en-US" sz="3200" b="1" u="sng" dirty="0">
                <a:solidFill>
                  <a:srgbClr val="002060"/>
                </a:solidFill>
                <a:latin typeface="Speak Pro" panose="020B0504020101020102" pitchFamily="34" charset="0"/>
              </a:rPr>
              <a:t>A</a:t>
            </a:r>
            <a:r>
              <a:rPr lang="en-US" sz="3200" dirty="0">
                <a:solidFill>
                  <a:srgbClr val="002060"/>
                </a:solidFill>
                <a:latin typeface="Speak Pro" panose="020B0504020101020102" pitchFamily="34" charset="0"/>
              </a:rPr>
              <a:t>nalysis</a:t>
            </a:r>
            <a:r>
              <a:rPr lang="en-US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US" dirty="0">
                <a:latin typeface="Speak Pro" panose="020B0504020101020102" pitchFamily="34" charset="0"/>
              </a:rPr>
              <a:t>refers to the critical process of performing initial investigations on data so as to:</a:t>
            </a:r>
          </a:p>
          <a:p>
            <a:pPr lvl="1"/>
            <a:r>
              <a:rPr lang="en-US" sz="2800" dirty="0">
                <a:latin typeface="Speak Pro" panose="020B0504020101020102" pitchFamily="34" charset="0"/>
              </a:rPr>
              <a:t>discover patterns,</a:t>
            </a:r>
          </a:p>
          <a:p>
            <a:pPr lvl="1"/>
            <a:r>
              <a:rPr lang="en-US" sz="2800" dirty="0">
                <a:latin typeface="Speak Pro" panose="020B0504020101020102" pitchFamily="34" charset="0"/>
              </a:rPr>
              <a:t>spot anomalies,</a:t>
            </a:r>
          </a:p>
          <a:p>
            <a:pPr lvl="1"/>
            <a:r>
              <a:rPr lang="en-US" sz="2800" dirty="0">
                <a:latin typeface="Speak Pro" panose="020B0504020101020102" pitchFamily="34" charset="0"/>
              </a:rPr>
              <a:t>test hypothesis</a:t>
            </a:r>
          </a:p>
          <a:p>
            <a:pPr lvl="1"/>
            <a:r>
              <a:rPr lang="en-US" sz="2800" dirty="0">
                <a:latin typeface="Speak Pro" panose="020B0504020101020102" pitchFamily="34" charset="0"/>
              </a:rPr>
              <a:t>check assumptions with the help of summary statistics and graphical representations.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417816" y="1366463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25EB-071B-E0EE-EFBF-AF5DC3CB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</p:spTree>
    <p:extLst>
      <p:ext uri="{BB962C8B-B14F-4D97-AF65-F5344CB8AC3E}">
        <p14:creationId xmlns:p14="http://schemas.microsoft.com/office/powerpoint/2010/main" val="21206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Importance of EDA in 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222655"/>
            <a:ext cx="11024170" cy="513369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Data Understanding – </a:t>
            </a:r>
          </a:p>
          <a:p>
            <a:pPr marL="457200" lvl="1" indent="0">
              <a:buNone/>
            </a:pP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	</a:t>
            </a:r>
            <a:r>
              <a:rPr lang="en-IN" sz="3400" dirty="0">
                <a:latin typeface="Speak Pro" panose="020B0504020101020102" pitchFamily="34" charset="0"/>
              </a:rPr>
              <a:t>crucial for making informed Decisions about data pre-processing, 	Modelling &amp; Analysis.</a:t>
            </a:r>
          </a:p>
          <a:p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Data Quality Assessment – 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	</a:t>
            </a:r>
            <a:r>
              <a:rPr lang="en-IN" sz="3400" dirty="0">
                <a:latin typeface="Speak Pro" panose="020B0504020101020102" pitchFamily="34" charset="0"/>
              </a:rPr>
              <a:t>quality &amp; reliability of data</a:t>
            </a:r>
          </a:p>
          <a:p>
            <a:pPr marL="457200" lvl="1" indent="0">
              <a:buNone/>
            </a:pPr>
            <a:r>
              <a:rPr lang="en-IN" sz="3400" b="1" dirty="0">
                <a:latin typeface="Speak Pro" panose="020B0504020101020102" pitchFamily="34" charset="0"/>
              </a:rPr>
              <a:t>	</a:t>
            </a:r>
            <a:r>
              <a:rPr lang="en-IN" sz="3400" dirty="0">
                <a:latin typeface="Speak Pro" panose="020B0504020101020102" pitchFamily="34" charset="0"/>
              </a:rPr>
              <a:t>Identify missing values, inconsistencies &amp; errors</a:t>
            </a:r>
          </a:p>
          <a:p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Pattern Discovery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002060"/>
                </a:solidFill>
                <a:latin typeface="Speak Pro" panose="020B0504020101020102" pitchFamily="34" charset="0"/>
              </a:rPr>
              <a:t>	</a:t>
            </a:r>
            <a:r>
              <a:rPr lang="en-IN" sz="3400" dirty="0">
                <a:latin typeface="Speak Pro" panose="020B0504020101020102" pitchFamily="34" charset="0"/>
              </a:rPr>
              <a:t>reveal underlying patterns, trends &amp; relationship with data.</a:t>
            </a:r>
          </a:p>
          <a:p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Outlier Detection</a:t>
            </a:r>
          </a:p>
          <a:p>
            <a:pPr marL="457200" lvl="1" indent="0">
              <a:buNone/>
            </a:pPr>
            <a:r>
              <a:rPr lang="en-IN" sz="3400" b="1" dirty="0">
                <a:latin typeface="Speak Pro" panose="020B0504020101020102" pitchFamily="34" charset="0"/>
              </a:rPr>
              <a:t>	</a:t>
            </a:r>
            <a:r>
              <a:rPr lang="en-IN" sz="3400" dirty="0">
                <a:latin typeface="Speak Pro" panose="020B0504020101020102" pitchFamily="34" charset="0"/>
              </a:rPr>
              <a:t>highlight outliers or unusual data points to ensure integrity of data.</a:t>
            </a:r>
          </a:p>
          <a:p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Feature Selection</a:t>
            </a:r>
          </a:p>
          <a:p>
            <a:pPr marL="457200" lvl="1" indent="0">
              <a:buNone/>
            </a:pPr>
            <a:r>
              <a:rPr lang="en-IN" dirty="0">
                <a:latin typeface="Speak Pro" panose="020B0504020101020102" pitchFamily="34" charset="0"/>
              </a:rPr>
              <a:t>	</a:t>
            </a:r>
            <a:r>
              <a:rPr lang="en-IN" sz="3400" dirty="0">
                <a:latin typeface="Speak Pro" panose="020B0504020101020102" pitchFamily="34" charset="0"/>
              </a:rPr>
              <a:t>identify relevant &amp; informative variables for data analysis/modelling</a:t>
            </a:r>
          </a:p>
          <a:p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Communication</a:t>
            </a:r>
          </a:p>
          <a:p>
            <a:pPr lvl="1"/>
            <a:r>
              <a:rPr lang="en-IN" sz="3400" dirty="0">
                <a:latin typeface="Speak Pro" panose="020B0504020101020102" pitchFamily="34" charset="0"/>
              </a:rPr>
              <a:t>Effectively convey complex information to non-technical audiences</a:t>
            </a:r>
          </a:p>
        </p:txBody>
      </p:sp>
    </p:spTree>
    <p:extLst>
      <p:ext uri="{BB962C8B-B14F-4D97-AF65-F5344CB8AC3E}">
        <p14:creationId xmlns:p14="http://schemas.microsoft.com/office/powerpoint/2010/main" val="19394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Role of EDA in 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9" y="1222656"/>
            <a:ext cx="11202257" cy="5133686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Speak Pro" panose="020B0504020101020102" pitchFamily="34" charset="0"/>
              </a:rPr>
              <a:t>Preparation</a:t>
            </a: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 – </a:t>
            </a:r>
          </a:p>
          <a:p>
            <a:pPr marL="457200" lvl="1" indent="0">
              <a:buNone/>
            </a:pPr>
            <a:r>
              <a:rPr lang="en-IN" sz="2800" b="1" dirty="0">
                <a:latin typeface="Speak Pro" panose="020B0504020101020102" pitchFamily="34" charset="0"/>
              </a:rPr>
              <a:t>	</a:t>
            </a:r>
            <a:r>
              <a:rPr lang="en-IN" sz="2800" dirty="0">
                <a:latin typeface="Speak Pro" panose="020B0504020101020102" pitchFamily="34" charset="0"/>
              </a:rPr>
              <a:t>Cleaning &amp; Transforming the data</a:t>
            </a:r>
          </a:p>
          <a:p>
            <a:r>
              <a:rPr lang="en-IN" sz="3200" b="1" dirty="0">
                <a:solidFill>
                  <a:srgbClr val="002060"/>
                </a:solidFill>
                <a:latin typeface="Speak Pro" panose="020B0504020101020102" pitchFamily="34" charset="0"/>
              </a:rPr>
              <a:t>Hypothesis Generation – </a:t>
            </a:r>
          </a:p>
          <a:p>
            <a:pPr marL="457200" lvl="1" indent="0">
              <a:buNone/>
            </a:pPr>
            <a:r>
              <a:rPr lang="en-IN" b="1" dirty="0">
                <a:latin typeface="Speak Pro" panose="020B0504020101020102" pitchFamily="34" charset="0"/>
              </a:rPr>
              <a:t>	</a:t>
            </a:r>
            <a:r>
              <a:rPr lang="en-IN" sz="2800" dirty="0">
                <a:latin typeface="Speak Pro" panose="020B0504020101020102" pitchFamily="34" charset="0"/>
              </a:rPr>
              <a:t>form Hypothesis about the data &amp; its underlying patterns.</a:t>
            </a:r>
          </a:p>
          <a:p>
            <a:r>
              <a:rPr lang="en-IN" sz="3200" b="1" dirty="0">
                <a:solidFill>
                  <a:srgbClr val="002060"/>
                </a:solidFill>
                <a:latin typeface="Speak Pro" panose="020B0504020101020102" pitchFamily="34" charset="0"/>
              </a:rPr>
              <a:t>Visual Exploration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002060"/>
                </a:solidFill>
                <a:latin typeface="Speak Pro" panose="020B0504020101020102" pitchFamily="34" charset="0"/>
              </a:rPr>
              <a:t>	</a:t>
            </a:r>
            <a:r>
              <a:rPr lang="en-IN" dirty="0">
                <a:latin typeface="Speak Pro" panose="020B0504020101020102" pitchFamily="34" charset="0"/>
              </a:rPr>
              <a:t>Enables to assess data distribution, relationships between variables &amp; 	presence of outliers.</a:t>
            </a:r>
          </a:p>
          <a:p>
            <a:r>
              <a:rPr lang="en-IN" sz="3200" b="1" dirty="0">
                <a:solidFill>
                  <a:srgbClr val="002060"/>
                </a:solidFill>
                <a:latin typeface="Speak Pro" panose="020B0504020101020102" pitchFamily="34" charset="0"/>
              </a:rPr>
              <a:t>Data Summarization</a:t>
            </a:r>
          </a:p>
          <a:p>
            <a:pPr marL="457200" lvl="1" indent="0">
              <a:buNone/>
            </a:pPr>
            <a:r>
              <a:rPr lang="en-IN" sz="3400" b="1" dirty="0">
                <a:latin typeface="Speak Pro" panose="020B0504020101020102" pitchFamily="34" charset="0"/>
              </a:rPr>
              <a:t>	</a:t>
            </a:r>
            <a:r>
              <a:rPr lang="en-IN" sz="2800" dirty="0">
                <a:latin typeface="Speak Pro" panose="020B0504020101020102" pitchFamily="34" charset="0"/>
              </a:rPr>
              <a:t>Summary Statistics: measure of central tendency &amp; Variability</a:t>
            </a:r>
          </a:p>
          <a:p>
            <a:r>
              <a:rPr lang="en-IN" sz="3200" b="1" dirty="0">
                <a:solidFill>
                  <a:srgbClr val="002060"/>
                </a:solidFill>
                <a:latin typeface="Speak Pro" panose="020B0504020101020102" pitchFamily="34" charset="0"/>
              </a:rPr>
              <a:t>Data Reporting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	</a:t>
            </a:r>
            <a:r>
              <a:rPr lang="en-IN" sz="2800" dirty="0">
                <a:latin typeface="Speak Pro" panose="020B0504020101020102" pitchFamily="34" charset="0"/>
              </a:rPr>
              <a:t>Generates Insights and findings that are valuable for reporting and 	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3616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EDA : </a:t>
            </a:r>
            <a:r>
              <a:rPr lang="en-IN" dirty="0">
                <a:latin typeface="Speak Pro" panose="020B0504020101020102" pitchFamily="34" charset="0"/>
              </a:rPr>
              <a:t>Data Exploration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9" y="1222656"/>
            <a:ext cx="11202257" cy="513368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Speak Pro" panose="020B0504020101020102" pitchFamily="34" charset="0"/>
              </a:rPr>
              <a:t>Importance of understanding Data:</a:t>
            </a:r>
          </a:p>
          <a:p>
            <a:pPr lvl="1"/>
            <a:r>
              <a:rPr lang="en-IN" dirty="0">
                <a:latin typeface="Speak Pro" panose="020B0504020101020102" pitchFamily="34" charset="0"/>
              </a:rPr>
              <a:t>Contextual understanding –  </a:t>
            </a:r>
            <a:r>
              <a:rPr lang="en-IN" sz="2000" dirty="0">
                <a:latin typeface="Speak Pro" panose="020B0504020101020102" pitchFamily="34" charset="0"/>
              </a:rPr>
              <a:t>where did data come from? What does each variable 					      	        represent? What is timeframe of data?</a:t>
            </a:r>
          </a:p>
          <a:p>
            <a:pPr lvl="1"/>
            <a:r>
              <a:rPr lang="en-IN" dirty="0">
                <a:latin typeface="Speak Pro" panose="020B0504020101020102" pitchFamily="34" charset="0"/>
              </a:rPr>
              <a:t>Data Quality Assessment – </a:t>
            </a:r>
            <a:r>
              <a:rPr lang="en-IN" sz="2000" dirty="0">
                <a:latin typeface="Speak Pro" panose="020B0504020101020102" pitchFamily="34" charset="0"/>
              </a:rPr>
              <a:t>Identify missing information, errors, anomalies etc.</a:t>
            </a:r>
          </a:p>
          <a:p>
            <a:pPr lvl="1"/>
            <a:r>
              <a:rPr lang="en-IN" dirty="0">
                <a:latin typeface="Speak Pro" panose="020B0504020101020102" pitchFamily="34" charset="0"/>
              </a:rPr>
              <a:t>Feature Engineering – </a:t>
            </a:r>
            <a:r>
              <a:rPr lang="en-IN" sz="2000" dirty="0">
                <a:latin typeface="Speak Pro" panose="020B0504020101020102" pitchFamily="34" charset="0"/>
              </a:rPr>
              <a:t>relevant information or variables.</a:t>
            </a:r>
            <a:endParaRPr lang="en-IN" dirty="0">
              <a:latin typeface="Speak Pro" panose="020B0504020101020102" pitchFamily="34" charset="0"/>
            </a:endParaRPr>
          </a:p>
          <a:p>
            <a:pPr lvl="1"/>
            <a:r>
              <a:rPr lang="en-IN" dirty="0">
                <a:latin typeface="Speak Pro" panose="020B0504020101020102" pitchFamily="34" charset="0"/>
              </a:rPr>
              <a:t>Hypothesis generation – </a:t>
            </a:r>
            <a:r>
              <a:rPr lang="en-IN" sz="2000" dirty="0">
                <a:latin typeface="Speak Pro" panose="020B0504020101020102" pitchFamily="34" charset="0"/>
              </a:rPr>
              <a:t>relationships between variables or patterns with data.</a:t>
            </a:r>
          </a:p>
          <a:p>
            <a:pPr lvl="1"/>
            <a:r>
              <a:rPr lang="en-IN" dirty="0">
                <a:latin typeface="Speak Pro" panose="020B0504020101020102" pitchFamily="34" charset="0"/>
              </a:rPr>
              <a:t>Data Visualization</a:t>
            </a:r>
          </a:p>
          <a:p>
            <a:pPr marL="342900" lvl="1" indent="-342900"/>
            <a:r>
              <a:rPr lang="en-IN" sz="2800" b="1" dirty="0">
                <a:solidFill>
                  <a:srgbClr val="002060"/>
                </a:solidFill>
                <a:latin typeface="Speak Pro" panose="020B0504020101020102" pitchFamily="34" charset="0"/>
              </a:rPr>
              <a:t>Types of Data:</a:t>
            </a:r>
          </a:p>
          <a:p>
            <a:pPr marL="800100" lvl="2" indent="-342900"/>
            <a:r>
              <a:rPr lang="en-IN" sz="2400" dirty="0">
                <a:latin typeface="Speak Pro" panose="020B0504020101020102" pitchFamily="34" charset="0"/>
              </a:rPr>
              <a:t>Categorical</a:t>
            </a:r>
          </a:p>
          <a:p>
            <a:pPr marL="800100" lvl="2" indent="-342900"/>
            <a:r>
              <a:rPr lang="en-IN" sz="2400" dirty="0">
                <a:latin typeface="Speak Pro" panose="020B0504020101020102" pitchFamily="34" charset="0"/>
              </a:rPr>
              <a:t>Numerical </a:t>
            </a:r>
          </a:p>
          <a:p>
            <a:pPr marL="457200" lvl="1" indent="0">
              <a:buNone/>
            </a:pPr>
            <a:endParaRPr lang="en-IN" dirty="0">
              <a:solidFill>
                <a:srgbClr val="00206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EDA : </a:t>
            </a:r>
            <a:r>
              <a:rPr lang="en-IN" dirty="0">
                <a:latin typeface="Speak Pro" panose="020B0504020101020102" pitchFamily="34" charset="0"/>
              </a:rPr>
              <a:t>Data Exploration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9" y="1222656"/>
            <a:ext cx="11202257" cy="513368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IN" sz="2800" b="1" dirty="0">
                <a:solidFill>
                  <a:srgbClr val="002060"/>
                </a:solidFill>
                <a:latin typeface="Speak Pro" panose="020B0504020101020102" pitchFamily="34" charset="0"/>
              </a:rPr>
              <a:t>Types of Data:</a:t>
            </a:r>
          </a:p>
          <a:p>
            <a:pPr marL="800100" lvl="2" indent="-342900"/>
            <a:r>
              <a:rPr lang="en-IN" sz="2400" b="1" dirty="0">
                <a:solidFill>
                  <a:srgbClr val="002060"/>
                </a:solidFill>
                <a:latin typeface="Speak Pro" panose="020B0504020101020102" pitchFamily="34" charset="0"/>
              </a:rPr>
              <a:t>Categorical</a:t>
            </a:r>
            <a:r>
              <a:rPr lang="en-IN" sz="2400" dirty="0">
                <a:solidFill>
                  <a:srgbClr val="002060"/>
                </a:solidFill>
                <a:latin typeface="Speak Pro" panose="020B0504020101020102" pitchFamily="34" charset="0"/>
              </a:rPr>
              <a:t> – </a:t>
            </a:r>
            <a:r>
              <a:rPr lang="en-IN" sz="2400" dirty="0">
                <a:latin typeface="Speak Pro" panose="020B0504020101020102" pitchFamily="34" charset="0"/>
              </a:rPr>
              <a:t>represent discrete categories or labels that cannot be measured on 			       numeric scale</a:t>
            </a:r>
          </a:p>
          <a:p>
            <a:pPr marL="1257300" lvl="3" indent="-342900">
              <a:buFont typeface="Courier New" panose="02070309020205020404" pitchFamily="49" charset="0"/>
              <a:buChar char="o"/>
            </a:pPr>
            <a:r>
              <a:rPr lang="en-IN" sz="2200" u="sng" dirty="0">
                <a:latin typeface="Speak Pro" panose="020B0504020101020102" pitchFamily="34" charset="0"/>
              </a:rPr>
              <a:t>Nominal Data</a:t>
            </a:r>
            <a:r>
              <a:rPr lang="en-IN" sz="2200" dirty="0">
                <a:latin typeface="Speak Pro" panose="020B0504020101020102" pitchFamily="34" charset="0"/>
              </a:rPr>
              <a:t> – no inherent order, example – </a:t>
            </a:r>
            <a:r>
              <a:rPr lang="en-IN" sz="2200" dirty="0" err="1">
                <a:latin typeface="Speak Pro" panose="020B0504020101020102" pitchFamily="34" charset="0"/>
              </a:rPr>
              <a:t>Colors</a:t>
            </a:r>
            <a:r>
              <a:rPr lang="en-IN" sz="2200" dirty="0">
                <a:latin typeface="Speak Pro" panose="020B0504020101020102" pitchFamily="34" charset="0"/>
              </a:rPr>
              <a:t>, types of fruits.</a:t>
            </a:r>
          </a:p>
          <a:p>
            <a:pPr marL="1257300" lvl="3" indent="-342900">
              <a:buFont typeface="Courier New" panose="02070309020205020404" pitchFamily="49" charset="0"/>
              <a:buChar char="o"/>
            </a:pPr>
            <a:r>
              <a:rPr lang="en-IN" sz="2200" u="sng" dirty="0">
                <a:latin typeface="Speak Pro" panose="020B0504020101020102" pitchFamily="34" charset="0"/>
              </a:rPr>
              <a:t>Ordinal Data</a:t>
            </a:r>
            <a:r>
              <a:rPr lang="en-IN" sz="2200" dirty="0">
                <a:latin typeface="Speak Pro" panose="020B0504020101020102" pitchFamily="34" charset="0"/>
              </a:rPr>
              <a:t> – meaningful order, example – education levels – high school, 10</a:t>
            </a:r>
            <a:r>
              <a:rPr lang="en-IN" sz="2200" baseline="30000" dirty="0">
                <a:latin typeface="Speak Pro" panose="020B0504020101020102" pitchFamily="34" charset="0"/>
              </a:rPr>
              <a:t>th</a:t>
            </a:r>
            <a:r>
              <a:rPr lang="en-IN" sz="2200" dirty="0">
                <a:latin typeface="Speak Pro" panose="020B0504020101020102" pitchFamily="34" charset="0"/>
              </a:rPr>
              <a:t>,12</a:t>
            </a:r>
            <a:r>
              <a:rPr lang="en-IN" sz="2200" baseline="30000" dirty="0">
                <a:latin typeface="Speak Pro" panose="020B0504020101020102" pitchFamily="34" charset="0"/>
              </a:rPr>
              <a:t>th</a:t>
            </a:r>
            <a:r>
              <a:rPr lang="en-IN" sz="2200" dirty="0">
                <a:latin typeface="Speak Pro" panose="020B0504020101020102" pitchFamily="34" charset="0"/>
              </a:rPr>
              <a:t> </a:t>
            </a:r>
          </a:p>
          <a:p>
            <a:pPr marL="914400" lvl="3" indent="0">
              <a:buNone/>
            </a:pPr>
            <a:endParaRPr lang="en-IN" sz="2200" dirty="0">
              <a:solidFill>
                <a:srgbClr val="002060"/>
              </a:solidFill>
              <a:latin typeface="Speak Pro" panose="020B0504020101020102" pitchFamily="34" charset="0"/>
            </a:endParaRPr>
          </a:p>
          <a:p>
            <a:pPr marL="800100" lvl="2" indent="-342900"/>
            <a:r>
              <a:rPr lang="en-IN" sz="2400" b="1" dirty="0">
                <a:solidFill>
                  <a:srgbClr val="002060"/>
                </a:solidFill>
                <a:latin typeface="Speak Pro" panose="020B0504020101020102" pitchFamily="34" charset="0"/>
              </a:rPr>
              <a:t>Numerical: </a:t>
            </a:r>
            <a:r>
              <a:rPr lang="en-IN" sz="2400" dirty="0">
                <a:latin typeface="Speak Pro" panose="020B0504020101020102" pitchFamily="34" charset="0"/>
              </a:rPr>
              <a:t>numeric &amp; can be measured on continuous or discrete scale.</a:t>
            </a:r>
            <a:endParaRPr lang="en-IN" sz="2400" b="1" dirty="0">
              <a:latin typeface="Speak Pro" panose="020B0504020101020102" pitchFamily="34" charset="0"/>
            </a:endParaRPr>
          </a:p>
          <a:p>
            <a:pPr marL="1257300" lvl="3" indent="-342900">
              <a:buFont typeface="Courier New" panose="02070309020205020404" pitchFamily="49" charset="0"/>
              <a:buChar char="o"/>
            </a:pPr>
            <a:r>
              <a:rPr lang="en-IN" sz="2200" u="sng" dirty="0">
                <a:solidFill>
                  <a:srgbClr val="002060"/>
                </a:solidFill>
                <a:latin typeface="Speak Pro" panose="020B0504020101020102" pitchFamily="34" charset="0"/>
              </a:rPr>
              <a:t>Continuous Data</a:t>
            </a:r>
            <a:r>
              <a:rPr lang="en-IN" sz="2200" b="1" dirty="0">
                <a:solidFill>
                  <a:srgbClr val="002060"/>
                </a:solidFill>
                <a:latin typeface="Speak Pro" panose="020B0504020101020102" pitchFamily="34" charset="0"/>
              </a:rPr>
              <a:t>– </a:t>
            </a:r>
            <a:r>
              <a:rPr lang="en-IN" sz="2200" dirty="0">
                <a:latin typeface="Speak Pro" panose="020B0504020101020102" pitchFamily="34" charset="0"/>
              </a:rPr>
              <a:t>any number – example – height, temperature.</a:t>
            </a:r>
          </a:p>
          <a:p>
            <a:pPr marL="1257300" lvl="3" indent="-342900">
              <a:buFont typeface="Courier New" panose="02070309020205020404" pitchFamily="49" charset="0"/>
              <a:buChar char="o"/>
            </a:pPr>
            <a:r>
              <a:rPr lang="en-IN" sz="2200" u="sng" dirty="0">
                <a:solidFill>
                  <a:srgbClr val="002060"/>
                </a:solidFill>
                <a:latin typeface="Speak Pro" panose="020B0504020101020102" pitchFamily="34" charset="0"/>
              </a:rPr>
              <a:t>Discrete Data</a:t>
            </a:r>
            <a:r>
              <a:rPr lang="en-IN" sz="2200" dirty="0">
                <a:solidFill>
                  <a:srgbClr val="002060"/>
                </a:solidFill>
                <a:latin typeface="Speak Pro" panose="020B0504020101020102" pitchFamily="34" charset="0"/>
              </a:rPr>
              <a:t>–</a:t>
            </a:r>
            <a:r>
              <a:rPr lang="en-IN" sz="22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2200" dirty="0">
                <a:latin typeface="Speak Pro" panose="020B0504020101020102" pitchFamily="34" charset="0"/>
              </a:rPr>
              <a:t>integers &amp; countable : example – number of customers.</a:t>
            </a:r>
          </a:p>
          <a:p>
            <a:pPr marL="457200" lvl="1" indent="0">
              <a:buNone/>
            </a:pPr>
            <a:endParaRPr lang="en-IN" dirty="0">
              <a:solidFill>
                <a:srgbClr val="00206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EDA : </a:t>
            </a:r>
            <a:r>
              <a:rPr lang="en-IN" dirty="0">
                <a:latin typeface="Speak Pro" panose="020B0504020101020102" pitchFamily="34" charset="0"/>
              </a:rPr>
              <a:t>Data Summary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9" y="1222656"/>
            <a:ext cx="11202257" cy="513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Techniques used to provide a concise and informative overview of datasets key characteristics to help analyst understand central tendency, variability &amp; distribution of data.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Speak Pro" panose="020B0504020101020102" pitchFamily="34" charset="0"/>
              </a:rPr>
              <a:t>Common techniques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Mean – </a:t>
            </a:r>
            <a:r>
              <a:rPr lang="en-IN" dirty="0">
                <a:latin typeface="Speak Pro" panose="020B0504020101020102" pitchFamily="34" charset="0"/>
              </a:rPr>
              <a:t>sum of all values/number of values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Median – </a:t>
            </a:r>
            <a:r>
              <a:rPr lang="en-IN" dirty="0">
                <a:latin typeface="Speak Pro" panose="020B0504020101020102" pitchFamily="34" charset="0"/>
              </a:rPr>
              <a:t>middle value in dataset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Mode – </a:t>
            </a:r>
            <a:r>
              <a:rPr lang="en-IN" dirty="0">
                <a:latin typeface="Speak Pro" panose="020B0504020101020102" pitchFamily="34" charset="0"/>
              </a:rPr>
              <a:t>most appearing value in dataset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Variance – </a:t>
            </a:r>
            <a:r>
              <a:rPr lang="en-IN" dirty="0">
                <a:latin typeface="Speak Pro" panose="020B0504020101020102" pitchFamily="34" charset="0"/>
              </a:rPr>
              <a:t>measures the spread or dispersion of data points around mean.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Standard Deviation – </a:t>
            </a:r>
            <a:r>
              <a:rPr lang="en-IN" dirty="0">
                <a:latin typeface="Speak Pro" panose="020B0504020101020102" pitchFamily="34" charset="0"/>
              </a:rPr>
              <a:t>provides average deviation of data points from mean.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Range – </a:t>
            </a:r>
            <a:r>
              <a:rPr lang="en-IN" dirty="0">
                <a:latin typeface="Speak Pro" panose="020B0504020101020102" pitchFamily="34" charset="0"/>
              </a:rPr>
              <a:t>difference between maximum and minimum.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Percentiles – </a:t>
            </a:r>
            <a:r>
              <a:rPr lang="en-IN" dirty="0">
                <a:latin typeface="Speak Pro" panose="020B0504020101020102" pitchFamily="34" charset="0"/>
              </a:rPr>
              <a:t>helps to understand data distribution and identifying outliers </a:t>
            </a:r>
          </a:p>
          <a:p>
            <a:endParaRPr lang="en-IN" b="1" dirty="0">
              <a:solidFill>
                <a:srgbClr val="00206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EDA : </a:t>
            </a:r>
            <a:r>
              <a:rPr lang="en-IN" dirty="0">
                <a:latin typeface="Speak Pro" panose="020B0504020101020102" pitchFamily="34" charset="0"/>
              </a:rPr>
              <a:t>Data 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9" y="1222656"/>
            <a:ext cx="11202257" cy="513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Speak Pro" panose="020B0504020101020102" pitchFamily="34" charset="0"/>
              </a:rPr>
              <a:t>Visually explore, understand and communicate insights of the data.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Speak Pro" panose="020B0504020101020102" pitchFamily="34" charset="0"/>
              </a:rPr>
              <a:t>Common Types of Visualization: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Histogram – </a:t>
            </a:r>
            <a:r>
              <a:rPr lang="en-IN" dirty="0">
                <a:latin typeface="Speak Pro" panose="020B0504020101020102" pitchFamily="34" charset="0"/>
              </a:rPr>
              <a:t>distribution of a single numerical value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Bar Chart – </a:t>
            </a:r>
            <a:r>
              <a:rPr lang="en-IN" dirty="0">
                <a:latin typeface="Speak Pro" panose="020B0504020101020102" pitchFamily="34" charset="0"/>
              </a:rPr>
              <a:t>compare values of different categories or groups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Line Chart – </a:t>
            </a:r>
            <a:r>
              <a:rPr lang="en-IN" dirty="0">
                <a:latin typeface="Speak Pro" panose="020B0504020101020102" pitchFamily="34" charset="0"/>
              </a:rPr>
              <a:t>visualize trends &amp; changes over period of time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Scatter Plot –</a:t>
            </a:r>
            <a:r>
              <a:rPr lang="en-IN" dirty="0">
                <a:latin typeface="Speak Pro" panose="020B0504020101020102" pitchFamily="34" charset="0"/>
              </a:rPr>
              <a:t>relationship &amp; Correlation between two numerical variables</a:t>
            </a: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.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Box Plot – </a:t>
            </a:r>
            <a:r>
              <a:rPr lang="en-IN" dirty="0">
                <a:latin typeface="Speak Pro" panose="020B0504020101020102" pitchFamily="34" charset="0"/>
              </a:rPr>
              <a:t>distribution of numerical variable – mean, median, quartiles, outliers</a:t>
            </a: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.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Heatmap – </a:t>
            </a:r>
            <a:r>
              <a:rPr lang="en-IN" dirty="0">
                <a:latin typeface="Speak Pro" panose="020B0504020101020102" pitchFamily="34" charset="0"/>
              </a:rPr>
              <a:t>relationships between two categorical variables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Pie Chart – </a:t>
            </a:r>
            <a:r>
              <a:rPr lang="en-IN" dirty="0">
                <a:latin typeface="Speak Pro" panose="020B0504020101020102" pitchFamily="34" charset="0"/>
              </a:rPr>
              <a:t>represent part of whole.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</a:rPr>
              <a:t>Radar Chart – </a:t>
            </a:r>
            <a:r>
              <a:rPr lang="en-IN" dirty="0">
                <a:latin typeface="Speak Pro" panose="020B0504020101020102" pitchFamily="34" charset="0"/>
              </a:rPr>
              <a:t>compare multiple quantitative variables for a single observation.</a:t>
            </a:r>
          </a:p>
          <a:p>
            <a:pPr lvl="1"/>
            <a:endParaRPr lang="en-IN" dirty="0"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EDA : </a:t>
            </a:r>
            <a:r>
              <a:rPr lang="en-IN" dirty="0">
                <a:latin typeface="Speak Pro" panose="020B0504020101020102" pitchFamily="34" charset="0"/>
              </a:rPr>
              <a:t>Data Cleaning &amp; Pre-processing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Exploratory Data Analysis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9" y="1222656"/>
            <a:ext cx="11202257" cy="513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Identifying &amp; correcting errors, inconsistencies &amp; inaccuracies in data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Speak Pro" panose="020B0504020101020102" pitchFamily="34" charset="0"/>
              </a:rPr>
              <a:t>Common Data Cleaning Tasks: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Handling Missing Values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Outlier Detection &amp; Treatment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Data Standardization &amp; Transformation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Handling Duplicates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Encoding Categorical data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Dealing with Inconsistent data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Addressing Data Entry Errors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Handling Skewed Data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Data Validation &amp; Cross-checking</a:t>
            </a:r>
          </a:p>
          <a:p>
            <a:pPr lvl="1"/>
            <a:r>
              <a:rPr lang="en-IN" sz="2000" b="1" dirty="0">
                <a:latin typeface="Speak Pro" panose="020B0504020101020102" pitchFamily="34" charset="0"/>
              </a:rPr>
              <a:t>Documentation &amp; Versioning</a:t>
            </a:r>
          </a:p>
        </p:txBody>
      </p:sp>
    </p:spTree>
    <p:extLst>
      <p:ext uri="{BB962C8B-B14F-4D97-AF65-F5344CB8AC3E}">
        <p14:creationId xmlns:p14="http://schemas.microsoft.com/office/powerpoint/2010/main" val="30322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712</Words>
  <Application>Microsoft Office PowerPoint</Application>
  <PresentationFormat>Widescreen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Speak Pro</vt:lpstr>
      <vt:lpstr>Office Theme</vt:lpstr>
      <vt:lpstr>Exploratory Data Analysis</vt:lpstr>
      <vt:lpstr>What is EDA?</vt:lpstr>
      <vt:lpstr>Importance of EDA in Data Analysis</vt:lpstr>
      <vt:lpstr>Role of EDA in Data Analysis</vt:lpstr>
      <vt:lpstr>EDA : Data Exploration</vt:lpstr>
      <vt:lpstr>EDA : Data Exploration</vt:lpstr>
      <vt:lpstr>EDA : Data Summary</vt:lpstr>
      <vt:lpstr>EDA : Data Visualization</vt:lpstr>
      <vt:lpstr>EDA : Data Cleaning &amp; Pre-processing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Return Restrictions from Queries</dc:title>
  <dc:creator>ADMINIBM</dc:creator>
  <cp:lastModifiedBy>Atul C Kadlag</cp:lastModifiedBy>
  <cp:revision>157</cp:revision>
  <dcterms:created xsi:type="dcterms:W3CDTF">2016-11-22T01:16:13Z</dcterms:created>
  <dcterms:modified xsi:type="dcterms:W3CDTF">2024-03-12T03:35:46Z</dcterms:modified>
</cp:coreProperties>
</file>