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337" r:id="rId1"/>
  </p:sldMasterIdLst>
  <p:notesMasterIdLst>
    <p:notesMasterId r:id="rId9"/>
  </p:notesMasterIdLst>
  <p:handoutMasterIdLst>
    <p:handoutMasterId r:id="rId10"/>
  </p:handoutMasterIdLst>
  <p:sldIdLst>
    <p:sldId id="256" r:id="rId2"/>
    <p:sldId id="314" r:id="rId3"/>
    <p:sldId id="318" r:id="rId4"/>
    <p:sldId id="327" r:id="rId5"/>
    <p:sldId id="329" r:id="rId6"/>
    <p:sldId id="330" r:id="rId7"/>
    <p:sldId id="33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13F017-74F6-4AFF-BC84-ED20BF3575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1C6F6-1007-47A7-84EF-71F0404B4D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AD2818E-45D0-4014-990F-7A8609815506}" type="datetimeFigureOut">
              <a:rPr lang="en-US"/>
              <a:pPr>
                <a:defRPr/>
              </a:pPr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392529-A4A6-4E27-A3B5-D2550420FB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Web Intelligence Document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32F7B-1D22-4ECF-8B91-2B7DD56D6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6B624E-8B10-420F-B51A-DDA118EF2C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B5F31B-C284-4CD9-ABC6-44EDCBCFD1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BDDA4-9F6F-4354-92E4-9F452089E51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A15F1AB-A676-4F56-A4B0-1C2B1E2AC868}" type="datetimeFigureOut">
              <a:rPr lang="en-US"/>
              <a:pPr>
                <a:defRPr/>
              </a:pPr>
              <a:t>3/12/2024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1F538F6-2548-497A-80B8-6D7241E527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0E04C1B-62EF-4BA2-BB8A-25273167E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BA657-12BE-49D8-83C4-AB46652B35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Web Intelligence Document Design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6852D-D766-4741-84AF-1A6FDD5CE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CDE5A0-7B1F-41E0-AB9B-3510670C426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8975227E-00E0-440D-8997-152AC42B83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92794A86-4610-4A33-A3A5-FBA09713AB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1508" name="Footer Placeholder 3">
            <a:extLst>
              <a:ext uri="{FF2B5EF4-FFF2-40B4-BE49-F238E27FC236}">
                <a16:creationId xmlns:a16="http://schemas.microsoft.com/office/drawing/2014/main" id="{5F6888FF-96E6-421D-8A67-76BEBF3008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Web Intelligence Document Design</a:t>
            </a:r>
          </a:p>
        </p:txBody>
      </p:sp>
      <p:sp>
        <p:nvSpPr>
          <p:cNvPr id="21509" name="Slide Number Placeholder 4">
            <a:extLst>
              <a:ext uri="{FF2B5EF4-FFF2-40B4-BE49-F238E27FC236}">
                <a16:creationId xmlns:a16="http://schemas.microsoft.com/office/drawing/2014/main" id="{6F143C68-92EA-4A22-94E9-03991A23E1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46DE1FA4-6E61-4CB1-B745-91CE2DA7D838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ED70-3CD1-509D-36B2-BA52A2DBB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EC398-1654-9626-EC4D-F5EF6D2AB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A83A-F49C-CCC7-4CFF-1660A8C7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7BE9B6-6525-4A85-ADE6-B1205DC18BA7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ACB81-988C-5F30-148A-9CEA5B25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Statistical Computing - Atul Kadlag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5AD1A-3B04-9FC4-C8ED-3C168BC6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8B9A-1AB5-4B1E-AFB9-A88DF7E76F6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923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550C-7606-C0FF-E086-9C0CDC773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AAC99-3799-3658-9884-5496B4742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650EE-B8B6-76FC-0634-82A38801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195D7B-0C0F-4E15-B08B-C008B67F4154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CD212-90B5-B166-2725-509E47DDF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Statistical Computing - Atul Kadlag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3537-31A6-A3BA-9075-27FFA8D88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DC16-6245-49B4-9C5A-9CEB47D3CAC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963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8D7784-D5A7-C500-3988-519C70D9E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753D9-ABBC-8F72-2DC8-334305C82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28D3-786B-2390-7D32-944A18A5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F865B4-D913-4172-B4FF-E9F672FEB1A5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7FFF3-7CDD-A9EF-C463-4DBC00DF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Statistical Computing - Atul Kadlag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97D14-0FE8-6157-61D1-D09F474F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25738-718A-46FC-BB8C-4D6ADCF4D53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05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A67B-1BA7-74C9-1A3F-2B965FD13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A08E8-298E-24C9-0591-FCB0A4F5A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B7D9C-9632-6FCB-80FB-B52D43E8D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99BA0C-73FF-4BF2-BD8B-3857CED50663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38E81-4D47-989C-9760-160106C88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Statistical Computing - Atul Kadlag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E5C79-F50C-5617-BAD9-BF62B222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DEF-AD63-4774-96C4-86E8F71D017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296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5842-6AA4-3072-3D8B-A4CFC791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6EF25-59A4-7DD9-5695-576B0315C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B09EA-F3E5-45F3-1EC1-78A51A22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629571-52D9-4F3F-8F1C-78C4F99347E6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30AAB-5566-4457-544B-942D4AEB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Statistical Computing - Atul Kadlag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8A1DF-CD85-55BE-8712-88F310C6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0653-A232-416D-9D21-62E2CCE54AA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76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7416-E0C6-3827-A473-D436196B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9A236-CC18-F004-3267-74B962A69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EFD87-784D-18CE-8F86-8E43C2548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77530-1904-82C1-02C2-79B682D5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33998D-6B3E-479E-9E37-02C43F53119E}" type="datetime1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F5B1A-6E90-1AD2-D91A-C349CB7E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Statistical Computing - Atul Kadlag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4970B-9DFC-95CF-DFE5-72803D0D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EB1A-94DB-43CE-96BA-0EB633B4033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372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05E3-2BDC-11FD-7AEE-20E15D54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AFAA2-B488-167E-B63D-943017DC1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702D0-BDA3-339F-601B-FF0D906A6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6BD35F-8F12-3E0F-FA77-DC8D448AC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EC7D3-961E-4A8F-4C44-EE5268C5F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B9AFF-CA2F-4291-CA8F-8C2D9FA0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3B98E1-3EE1-474C-8EE2-84158C7AA9A5}" type="datetime1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39EA3-A1EA-5007-9240-D74567EC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Statistical Computing - Atul Kadlag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D0401-536D-D759-90D9-DEEFD36D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E23B-2226-4BB8-A392-46ED4154DFE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79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A5B5-36A1-10A5-0580-69CFF27C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435E8A-CEC1-4A1D-CBF6-93182C09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0807D6-2C17-4A2F-BB8C-B273F19DEA66}" type="datetime1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319A7-5DC5-12BA-9F8B-5AED9A31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Statistical Computing - Atul Kadlag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09E34-9327-4238-69E3-F131217D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A56F-4255-44C8-882F-F55D1360F9E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75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76460-6C96-7CB4-F9FB-F0B55827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7078AB-D3E5-4D47-B7CF-3ED0F9B95362}" type="datetime1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D2C14-E47A-E274-A68F-AB4AB432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Statistical Computing - Atul Kadlag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4525E-08A8-D682-D255-DB8092A8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3C03-D914-4EBB-BD70-B45A7C6ECC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841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B126-1F89-464A-7CF9-0EA69850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39AE9-1FF1-C03F-6596-7EF357722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55430-AE13-B22B-5C5C-9987A3D5C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D9CB5-8D7F-C5E5-4C74-1D5B3DF9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F6FB43-F6F4-4FD4-8FD9-AAB98A972968}" type="datetime1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9FE36-6367-CBC8-8338-2188B05D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Statistical Computing - Atul Kadlag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59A15-72E7-3FC8-94CD-1A84F52B6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6F16-093B-445F-A6D7-DF1BC22B259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119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21C0-1F70-6C60-24EC-CB1CF3666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01A62-2884-95DF-723E-83D2A9854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B4CAC-D4B4-498C-69C0-5D6A845FC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B110B-3D22-A264-9E79-EAB6CA16C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D9F469-B2FC-4300-A434-C826743F849F}" type="datetime1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DC91B-B996-FA4B-B6BC-09D90E11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Statistical Computing - Atul Kadlag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5AD7-580A-BBC9-E99A-CB8B2FD8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D47D-CB35-448D-9040-9818FB00435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43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3ADA6-0BBE-4CD2-D109-B3BBC92BC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84087-DA4D-F7A1-3EFD-49A2F15C3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2FA05-FFC0-CEE1-46BF-AD876C8DE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C4E36D7-A2DF-40E6-84BC-596B5721FEE6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B4C1D-1D38-19FC-4541-4E5BB242E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Statistical Computing - Atul Kadlag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D646A-E865-70B6-BB6F-4FAF33B91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8AC17-4B26-4556-877E-560534B52F2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716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39" r:id="rId2"/>
    <p:sldLayoutId id="2147484340" r:id="rId3"/>
    <p:sldLayoutId id="2147484341" r:id="rId4"/>
    <p:sldLayoutId id="2147484342" r:id="rId5"/>
    <p:sldLayoutId id="2147484343" r:id="rId6"/>
    <p:sldLayoutId id="2147484344" r:id="rId7"/>
    <p:sldLayoutId id="2147484345" r:id="rId8"/>
    <p:sldLayoutId id="2147484346" r:id="rId9"/>
    <p:sldLayoutId id="2147484347" r:id="rId10"/>
    <p:sldLayoutId id="2147484348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82A662CF-8D9F-46C6-A4C0-D498A2446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7950"/>
            <a:ext cx="12192000" cy="1931542"/>
          </a:xfrm>
          <a:effectLst/>
        </p:spPr>
        <p:txBody>
          <a:bodyPr anchor="ctr">
            <a:noAutofit/>
          </a:bodyPr>
          <a:lstStyle/>
          <a:p>
            <a:pPr eaLnBrk="1" hangingPunct="1"/>
            <a:r>
              <a:rPr lang="en-US" altLang="en-US" sz="6500" b="1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peak Pro" panose="020B0504020101020102" pitchFamily="34" charset="0"/>
                <a:cs typeface="Calibri" panose="020F0502020204030204" pitchFamily="34" charset="0"/>
              </a:rPr>
              <a:t>Statistical Computing in Python</a:t>
            </a:r>
            <a:endParaRPr lang="en-US" altLang="en-US" sz="6500" b="1" dirty="0">
              <a:solidFill>
                <a:schemeClr val="tx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Speak Pro" panose="020B0504020101020102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9CAD3-EAB0-4586-9D36-6C14239EF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7277" y="2642388"/>
            <a:ext cx="6950013" cy="2607706"/>
          </a:xfrm>
        </p:spPr>
        <p:txBody>
          <a:bodyPr rtlCol="0" anchor="ctr">
            <a:normAutofit/>
          </a:bodyPr>
          <a:lstStyle/>
          <a:p>
            <a:pPr marL="342900" indent="-342900"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Speak Pro" panose="020B0504020101020102" pitchFamily="34" charset="0"/>
              </a:rPr>
              <a:t>What is Statistical Computing in python</a:t>
            </a:r>
          </a:p>
          <a:p>
            <a:pPr marL="342900" indent="-342900"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Speak Pro" panose="020B0504020101020102" pitchFamily="34" charset="0"/>
              </a:rPr>
              <a:t>Introduction to SciPy</a:t>
            </a:r>
          </a:p>
          <a:p>
            <a:pPr marL="342900" indent="-342900"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Speak Pro" panose="020B0504020101020102" pitchFamily="34" charset="0"/>
              </a:rPr>
              <a:t>Subpackages of statistics</a:t>
            </a:r>
          </a:p>
          <a:p>
            <a:pPr marL="342900" indent="-342900"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Speak Pro" panose="020B0504020101020102" pitchFamily="34" charset="0"/>
              </a:rPr>
              <a:t>Introduction to Hypothesis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851FB83-0A8C-CD45-71C6-2912F8EC5FDF}"/>
              </a:ext>
            </a:extLst>
          </p:cNvPr>
          <p:cNvCxnSpPr>
            <a:cxnSpLocks/>
          </p:cNvCxnSpPr>
          <p:nvPr/>
        </p:nvCxnSpPr>
        <p:spPr>
          <a:xfrm flipV="1">
            <a:off x="195209" y="2229492"/>
            <a:ext cx="11620072" cy="1232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8B08-083E-709B-51ED-74E8F94D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IN" dirty="0">
                <a:latin typeface="Speak Pro" panose="020B0504020101020102" pitchFamily="34" charset="0"/>
              </a:rPr>
              <a:t>What Statistical Computing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859B8-480B-1156-D03D-381044378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Speak Pro" panose="020B0504020101020102" pitchFamily="34" charset="0"/>
              </a:rPr>
              <a:t>Refers to bond between </a:t>
            </a:r>
            <a:r>
              <a:rPr lang="en-US" sz="3200" b="1" dirty="0">
                <a:latin typeface="Speak Pro" panose="020B0504020101020102" pitchFamily="34" charset="0"/>
              </a:rPr>
              <a:t>statistics</a:t>
            </a:r>
            <a:r>
              <a:rPr lang="en-US" sz="3200" dirty="0">
                <a:latin typeface="Speak Pro" panose="020B0504020101020102" pitchFamily="34" charset="0"/>
              </a:rPr>
              <a:t> and </a:t>
            </a:r>
            <a:r>
              <a:rPr lang="en-US" sz="3200" b="1" dirty="0">
                <a:latin typeface="Speak Pro" panose="020B0504020101020102" pitchFamily="34" charset="0"/>
              </a:rPr>
              <a:t>computer science</a:t>
            </a:r>
            <a:r>
              <a:rPr lang="en-US" sz="3200" dirty="0">
                <a:latin typeface="Speak Pro" panose="020B0504020101020102" pitchFamily="34" charset="0"/>
              </a:rPr>
              <a:t> to transform raw data into </a:t>
            </a:r>
            <a:r>
              <a:rPr lang="en-US" sz="3200" b="1" dirty="0">
                <a:latin typeface="Speak Pro" panose="020B0504020101020102" pitchFamily="34" charset="0"/>
              </a:rPr>
              <a:t>knowledge</a:t>
            </a:r>
            <a:r>
              <a:rPr lang="en-US" sz="3200" dirty="0">
                <a:latin typeface="Speak Pro" panose="020B0504020101020102" pitchFamily="34" charset="0"/>
              </a:rPr>
              <a:t>.</a:t>
            </a:r>
          </a:p>
          <a:p>
            <a:pPr marL="0" indent="0">
              <a:buNone/>
            </a:pPr>
            <a:r>
              <a:rPr lang="en-US" sz="3200" dirty="0">
                <a:latin typeface="Speak Pro" panose="020B0504020101020102" pitchFamily="34" charset="0"/>
              </a:rPr>
              <a:t>	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C84D06-57D0-6C05-BCEC-10C3B453292D}"/>
              </a:ext>
            </a:extLst>
          </p:cNvPr>
          <p:cNvCxnSpPr>
            <a:cxnSpLocks/>
          </p:cNvCxnSpPr>
          <p:nvPr/>
        </p:nvCxnSpPr>
        <p:spPr>
          <a:xfrm>
            <a:off x="417816" y="1366463"/>
            <a:ext cx="112022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A25EB-071B-E0EE-EFBF-AF5DC3CBD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Statistical Computing - Atul Kadlag</a:t>
            </a:r>
          </a:p>
        </p:txBody>
      </p:sp>
    </p:spTree>
    <p:extLst>
      <p:ext uri="{BB962C8B-B14F-4D97-AF65-F5344CB8AC3E}">
        <p14:creationId xmlns:p14="http://schemas.microsoft.com/office/powerpoint/2010/main" val="212069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8B08-083E-709B-51ED-74E8F94D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9" y="40900"/>
            <a:ext cx="12192000" cy="1325563"/>
          </a:xfrm>
        </p:spPr>
        <p:txBody>
          <a:bodyPr/>
          <a:lstStyle/>
          <a:p>
            <a:pPr algn="ctr"/>
            <a:r>
              <a:rPr lang="en-IN" dirty="0">
                <a:latin typeface="Speak Pro" panose="020B0504020101020102" pitchFamily="34" charset="0"/>
              </a:rPr>
              <a:t>Introduction to SciPy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C84D06-57D0-6C05-BCEC-10C3B453292D}"/>
              </a:ext>
            </a:extLst>
          </p:cNvPr>
          <p:cNvCxnSpPr>
            <a:cxnSpLocks/>
          </p:cNvCxnSpPr>
          <p:nvPr/>
        </p:nvCxnSpPr>
        <p:spPr>
          <a:xfrm>
            <a:off x="345897" y="1058238"/>
            <a:ext cx="112022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81593EC-9F99-C40F-D09B-073B18B7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Statistical Computing - Atul Kadlag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4D18E6-565F-44E7-D01E-7407D2AE5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901" y="1222655"/>
            <a:ext cx="11024170" cy="5133694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Speak Pro" panose="020B0504020101020102" pitchFamily="34" charset="0"/>
              </a:rPr>
              <a:t>Tool for doing scientific computing in Python.</a:t>
            </a:r>
          </a:p>
          <a:p>
            <a:r>
              <a:rPr lang="en-IN" sz="3400" dirty="0">
                <a:latin typeface="Speak Pro" panose="020B0504020101020102" pitchFamily="34" charset="0"/>
              </a:rPr>
              <a:t>Python-based ecosystem that is open source software for math, science &amp; engineering.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CE3C1C-3888-4702-4BA0-98DD7F5AC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449" y="3230363"/>
            <a:ext cx="6581788" cy="164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2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8B08-083E-709B-51ED-74E8F94D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9" y="40900"/>
            <a:ext cx="12192000" cy="1325563"/>
          </a:xfrm>
        </p:spPr>
        <p:txBody>
          <a:bodyPr/>
          <a:lstStyle/>
          <a:p>
            <a:pPr algn="ctr"/>
            <a:r>
              <a:rPr lang="en-IN" dirty="0" err="1">
                <a:latin typeface="Speak Pro" panose="020B0504020101020102" pitchFamily="34" charset="0"/>
              </a:rPr>
              <a:t>Subpakcages</a:t>
            </a:r>
            <a:r>
              <a:rPr lang="en-IN" dirty="0">
                <a:latin typeface="Speak Pro" panose="020B0504020101020102" pitchFamily="34" charset="0"/>
              </a:rPr>
              <a:t> of SciPy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C84D06-57D0-6C05-BCEC-10C3B453292D}"/>
              </a:ext>
            </a:extLst>
          </p:cNvPr>
          <p:cNvCxnSpPr>
            <a:cxnSpLocks/>
          </p:cNvCxnSpPr>
          <p:nvPr/>
        </p:nvCxnSpPr>
        <p:spPr>
          <a:xfrm>
            <a:off x="345897" y="1058238"/>
            <a:ext cx="112022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81593EC-9F99-C40F-D09B-073B18B7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Statistical Computing - Atul Kadlag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4D18E6-565F-44E7-D01E-7407D2AE5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901" y="1222655"/>
            <a:ext cx="11024170" cy="5133694"/>
          </a:xfrm>
        </p:spPr>
        <p:txBody>
          <a:bodyPr>
            <a:normAutofit lnSpcReduction="10000"/>
          </a:bodyPr>
          <a:lstStyle/>
          <a:p>
            <a:r>
              <a:rPr lang="en-IN" sz="3400" b="1" dirty="0">
                <a:solidFill>
                  <a:srgbClr val="002060"/>
                </a:solidFill>
                <a:latin typeface="Speak Pro" panose="020B0504020101020102" pitchFamily="34" charset="0"/>
              </a:rPr>
              <a:t>scipy.io</a:t>
            </a:r>
            <a:r>
              <a:rPr lang="en-IN" sz="3400" dirty="0">
                <a:solidFill>
                  <a:srgbClr val="002060"/>
                </a:solidFill>
                <a:latin typeface="Speak Pro" panose="020B0504020101020102" pitchFamily="34" charset="0"/>
              </a:rPr>
              <a:t> </a:t>
            </a:r>
            <a:r>
              <a:rPr lang="en-IN" sz="3400" dirty="0">
                <a:latin typeface="Speak Pro" panose="020B0504020101020102" pitchFamily="34" charset="0"/>
              </a:rPr>
              <a:t>– file I/O</a:t>
            </a:r>
          </a:p>
          <a:p>
            <a:r>
              <a:rPr lang="en-IN" sz="3400" b="1" dirty="0" err="1">
                <a:solidFill>
                  <a:srgbClr val="002060"/>
                </a:solidFill>
                <a:latin typeface="Speak Pro" panose="020B0504020101020102" pitchFamily="34" charset="0"/>
              </a:rPr>
              <a:t>scipy.special</a:t>
            </a:r>
            <a:r>
              <a:rPr lang="en-IN" sz="3400" b="1" dirty="0">
                <a:solidFill>
                  <a:srgbClr val="002060"/>
                </a:solidFill>
                <a:latin typeface="Speak Pro" panose="020B0504020101020102" pitchFamily="34" charset="0"/>
              </a:rPr>
              <a:t> </a:t>
            </a:r>
            <a:r>
              <a:rPr lang="en-IN" sz="3400" dirty="0">
                <a:latin typeface="Speak Pro" panose="020B0504020101020102" pitchFamily="34" charset="0"/>
              </a:rPr>
              <a:t>– special functions</a:t>
            </a:r>
          </a:p>
          <a:p>
            <a:r>
              <a:rPr lang="en-IN" sz="3400" b="1" dirty="0" err="1">
                <a:solidFill>
                  <a:srgbClr val="002060"/>
                </a:solidFill>
                <a:latin typeface="Speak Pro" panose="020B0504020101020102" pitchFamily="34" charset="0"/>
              </a:rPr>
              <a:t>scipy.linalg</a:t>
            </a:r>
            <a:r>
              <a:rPr lang="en-IN" sz="3400" b="1" dirty="0">
                <a:solidFill>
                  <a:srgbClr val="002060"/>
                </a:solidFill>
                <a:latin typeface="Speak Pro" panose="020B0504020101020102" pitchFamily="34" charset="0"/>
              </a:rPr>
              <a:t> </a:t>
            </a:r>
            <a:r>
              <a:rPr lang="en-IN" sz="3400" dirty="0">
                <a:latin typeface="Speak Pro" panose="020B0504020101020102" pitchFamily="34" charset="0"/>
              </a:rPr>
              <a:t>– linear algebra operations</a:t>
            </a:r>
          </a:p>
          <a:p>
            <a:r>
              <a:rPr lang="en-IN" sz="3400" b="1" dirty="0" err="1">
                <a:solidFill>
                  <a:srgbClr val="002060"/>
                </a:solidFill>
                <a:latin typeface="Speak Pro" panose="020B0504020101020102" pitchFamily="34" charset="0"/>
              </a:rPr>
              <a:t>scipy.fftpack</a:t>
            </a:r>
            <a:r>
              <a:rPr lang="en-IN" sz="3400" b="1" dirty="0">
                <a:solidFill>
                  <a:srgbClr val="002060"/>
                </a:solidFill>
                <a:latin typeface="Speak Pro" panose="020B0504020101020102" pitchFamily="34" charset="0"/>
              </a:rPr>
              <a:t> </a:t>
            </a:r>
            <a:r>
              <a:rPr lang="en-IN" sz="3400" dirty="0">
                <a:latin typeface="Speak Pro" panose="020B0504020101020102" pitchFamily="34" charset="0"/>
              </a:rPr>
              <a:t>– fast </a:t>
            </a:r>
            <a:r>
              <a:rPr lang="en-IN" sz="3400" dirty="0" err="1">
                <a:latin typeface="Speak Pro" panose="020B0504020101020102" pitchFamily="34" charset="0"/>
              </a:rPr>
              <a:t>fourier</a:t>
            </a:r>
            <a:r>
              <a:rPr lang="en-IN" sz="3400" dirty="0">
                <a:latin typeface="Speak Pro" panose="020B0504020101020102" pitchFamily="34" charset="0"/>
              </a:rPr>
              <a:t> transform</a:t>
            </a:r>
          </a:p>
          <a:p>
            <a:r>
              <a:rPr lang="en-IN" sz="3400" b="1" dirty="0" err="1">
                <a:solidFill>
                  <a:srgbClr val="002060"/>
                </a:solidFill>
                <a:latin typeface="Speak Pro" panose="020B0504020101020102" pitchFamily="34" charset="0"/>
              </a:rPr>
              <a:t>scipy.stats</a:t>
            </a:r>
            <a:r>
              <a:rPr lang="en-IN" sz="3400" b="1" dirty="0">
                <a:solidFill>
                  <a:srgbClr val="002060"/>
                </a:solidFill>
                <a:latin typeface="Speak Pro" panose="020B0504020101020102" pitchFamily="34" charset="0"/>
              </a:rPr>
              <a:t> </a:t>
            </a:r>
            <a:r>
              <a:rPr lang="en-IN" sz="3400" dirty="0">
                <a:latin typeface="Speak Pro" panose="020B0504020101020102" pitchFamily="34" charset="0"/>
              </a:rPr>
              <a:t>– statistics and random numbers.</a:t>
            </a:r>
          </a:p>
          <a:p>
            <a:r>
              <a:rPr lang="en-IN" sz="3400" b="1" dirty="0" err="1">
                <a:solidFill>
                  <a:srgbClr val="002060"/>
                </a:solidFill>
                <a:latin typeface="Speak Pro" panose="020B0504020101020102" pitchFamily="34" charset="0"/>
              </a:rPr>
              <a:t>scipy.interpolate</a:t>
            </a:r>
            <a:r>
              <a:rPr lang="en-IN" sz="3400" b="1" dirty="0">
                <a:solidFill>
                  <a:srgbClr val="002060"/>
                </a:solidFill>
                <a:latin typeface="Speak Pro" panose="020B0504020101020102" pitchFamily="34" charset="0"/>
              </a:rPr>
              <a:t> </a:t>
            </a:r>
            <a:r>
              <a:rPr lang="en-IN" sz="3400" dirty="0">
                <a:latin typeface="Speak Pro" panose="020B0504020101020102" pitchFamily="34" charset="0"/>
              </a:rPr>
              <a:t>– interpolation.</a:t>
            </a:r>
          </a:p>
          <a:p>
            <a:r>
              <a:rPr lang="en-IN" sz="3400" b="1" dirty="0" err="1">
                <a:solidFill>
                  <a:srgbClr val="002060"/>
                </a:solidFill>
                <a:latin typeface="Speak Pro" panose="020B0504020101020102" pitchFamily="34" charset="0"/>
              </a:rPr>
              <a:t>scipy.integrate</a:t>
            </a:r>
            <a:r>
              <a:rPr lang="en-IN" sz="3400" b="1" dirty="0">
                <a:solidFill>
                  <a:srgbClr val="002060"/>
                </a:solidFill>
                <a:latin typeface="Speak Pro" panose="020B0504020101020102" pitchFamily="34" charset="0"/>
              </a:rPr>
              <a:t> </a:t>
            </a:r>
            <a:r>
              <a:rPr lang="en-IN" sz="3400" dirty="0">
                <a:latin typeface="Speak Pro" panose="020B0504020101020102" pitchFamily="34" charset="0"/>
              </a:rPr>
              <a:t>– numerical integration</a:t>
            </a:r>
          </a:p>
          <a:p>
            <a:r>
              <a:rPr lang="en-IN" sz="3400" b="1" dirty="0" err="1">
                <a:solidFill>
                  <a:srgbClr val="002060"/>
                </a:solidFill>
                <a:latin typeface="Speak Pro" panose="020B0504020101020102" pitchFamily="34" charset="0"/>
              </a:rPr>
              <a:t>scipy.signal</a:t>
            </a:r>
            <a:r>
              <a:rPr lang="en-IN" sz="3400" b="1" dirty="0">
                <a:solidFill>
                  <a:srgbClr val="002060"/>
                </a:solidFill>
                <a:latin typeface="Speak Pro" panose="020B0504020101020102" pitchFamily="34" charset="0"/>
              </a:rPr>
              <a:t> </a:t>
            </a:r>
            <a:r>
              <a:rPr lang="en-IN" sz="3400" dirty="0">
                <a:latin typeface="Speak Pro" panose="020B0504020101020102" pitchFamily="34" charset="0"/>
              </a:rPr>
              <a:t>– signal processing</a:t>
            </a:r>
          </a:p>
          <a:p>
            <a:r>
              <a:rPr lang="en-IN" sz="3400" b="1" dirty="0" err="1">
                <a:solidFill>
                  <a:srgbClr val="002060"/>
                </a:solidFill>
                <a:latin typeface="Speak Pro" panose="020B0504020101020102" pitchFamily="34" charset="0"/>
              </a:rPr>
              <a:t>Scipy.ndimage</a:t>
            </a:r>
            <a:r>
              <a:rPr lang="en-IN" sz="3400" b="1" dirty="0">
                <a:solidFill>
                  <a:srgbClr val="002060"/>
                </a:solidFill>
                <a:latin typeface="Speak Pro" panose="020B0504020101020102" pitchFamily="34" charset="0"/>
              </a:rPr>
              <a:t> </a:t>
            </a:r>
            <a:r>
              <a:rPr lang="en-IN" sz="3400" dirty="0">
                <a:latin typeface="Speak Pro" panose="020B0504020101020102" pitchFamily="34" charset="0"/>
              </a:rPr>
              <a:t>– dealing with image processing</a:t>
            </a:r>
          </a:p>
          <a:p>
            <a:endParaRPr lang="en-IN" sz="3400" dirty="0">
              <a:latin typeface="Speak Pro" panose="020B0504020101020102" pitchFamily="34" charset="0"/>
            </a:endParaRPr>
          </a:p>
          <a:p>
            <a:endParaRPr lang="en-IN" sz="3400" dirty="0">
              <a:latin typeface="Speak Pro" panose="020B0504020101020102" pitchFamily="34" charset="0"/>
            </a:endParaRPr>
          </a:p>
          <a:p>
            <a:endParaRPr lang="en-IN" sz="3400" dirty="0"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07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8B08-083E-709B-51ED-74E8F94D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9" y="40900"/>
            <a:ext cx="12192000" cy="1325563"/>
          </a:xfrm>
        </p:spPr>
        <p:txBody>
          <a:bodyPr/>
          <a:lstStyle/>
          <a:p>
            <a:pPr algn="ctr"/>
            <a:r>
              <a:rPr lang="en-IN" dirty="0">
                <a:latin typeface="Speak Pro" panose="020B0504020101020102" pitchFamily="34" charset="0"/>
              </a:rPr>
              <a:t>Introduction to Hypothesis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C84D06-57D0-6C05-BCEC-10C3B453292D}"/>
              </a:ext>
            </a:extLst>
          </p:cNvPr>
          <p:cNvCxnSpPr>
            <a:cxnSpLocks/>
          </p:cNvCxnSpPr>
          <p:nvPr/>
        </p:nvCxnSpPr>
        <p:spPr>
          <a:xfrm>
            <a:off x="345897" y="1058238"/>
            <a:ext cx="112022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81593EC-9F99-C40F-D09B-073B18B7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Statistical Computing - Atul Kadlag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4D18E6-565F-44E7-D01E-7407D2AE5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901" y="1222655"/>
            <a:ext cx="11024170" cy="5133694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Speak Pro" panose="020B0504020101020102" pitchFamily="34" charset="0"/>
              </a:rPr>
              <a:t>Helps analyst or researchers make decisions about population parameters based on sample Data.</a:t>
            </a:r>
          </a:p>
          <a:p>
            <a:r>
              <a:rPr lang="en-IN" sz="3400" dirty="0">
                <a:latin typeface="Speak Pro" panose="020B0504020101020102" pitchFamily="34" charset="0"/>
              </a:rPr>
              <a:t>Null Hypothesis (H0)</a:t>
            </a:r>
          </a:p>
          <a:p>
            <a:r>
              <a:rPr lang="en-IN" sz="3400" dirty="0">
                <a:latin typeface="Speak Pro" panose="020B0504020101020102" pitchFamily="34" charset="0"/>
              </a:rPr>
              <a:t>Alternate Hypothesis(Ha or H1)</a:t>
            </a:r>
          </a:p>
        </p:txBody>
      </p:sp>
    </p:spTree>
    <p:extLst>
      <p:ext uri="{BB962C8B-B14F-4D97-AF65-F5344CB8AC3E}">
        <p14:creationId xmlns:p14="http://schemas.microsoft.com/office/powerpoint/2010/main" val="53334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8B08-083E-709B-51ED-74E8F94D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9" y="40900"/>
            <a:ext cx="12192000" cy="1325563"/>
          </a:xfrm>
        </p:spPr>
        <p:txBody>
          <a:bodyPr/>
          <a:lstStyle/>
          <a:p>
            <a:pPr algn="ctr"/>
            <a:r>
              <a:rPr lang="en-IN" dirty="0">
                <a:latin typeface="Speak Pro" panose="020B0504020101020102" pitchFamily="34" charset="0"/>
              </a:rPr>
              <a:t>Null Hypothesis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C84D06-57D0-6C05-BCEC-10C3B453292D}"/>
              </a:ext>
            </a:extLst>
          </p:cNvPr>
          <p:cNvCxnSpPr>
            <a:cxnSpLocks/>
          </p:cNvCxnSpPr>
          <p:nvPr/>
        </p:nvCxnSpPr>
        <p:spPr>
          <a:xfrm>
            <a:off x="345897" y="1058238"/>
            <a:ext cx="112022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81593EC-9F99-C40F-D09B-073B18B7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Statistical Computing - Atul Kadlag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4D18E6-565F-44E7-D01E-7407D2AE5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901" y="1222655"/>
            <a:ext cx="11024170" cy="5133694"/>
          </a:xfrm>
        </p:spPr>
        <p:txBody>
          <a:bodyPr>
            <a:normAutofit/>
          </a:bodyPr>
          <a:lstStyle/>
          <a:p>
            <a:r>
              <a:rPr lang="en-IN" sz="3400" b="1" dirty="0">
                <a:latin typeface="Speak Pro" panose="020B0504020101020102" pitchFamily="34" charset="0"/>
              </a:rPr>
              <a:t>Example : </a:t>
            </a:r>
            <a:r>
              <a:rPr lang="en-IN" sz="3400" dirty="0">
                <a:latin typeface="Speak Pro" panose="020B0504020101020102" pitchFamily="34" charset="0"/>
              </a:rPr>
              <a:t>“Buy Now” button on ecommerce website</a:t>
            </a:r>
          </a:p>
          <a:p>
            <a:r>
              <a:rPr lang="en-IN" sz="3400" dirty="0">
                <a:latin typeface="Speak Pro" panose="020B0504020101020102" pitchFamily="34" charset="0"/>
              </a:rPr>
              <a:t>Test – Changing </a:t>
            </a:r>
            <a:r>
              <a:rPr lang="en-IN" sz="3400" dirty="0" err="1">
                <a:latin typeface="Speak Pro" panose="020B0504020101020102" pitchFamily="34" charset="0"/>
              </a:rPr>
              <a:t>color</a:t>
            </a:r>
            <a:r>
              <a:rPr lang="en-IN" sz="3400" dirty="0">
                <a:latin typeface="Speak Pro" panose="020B0504020101020102" pitchFamily="34" charset="0"/>
              </a:rPr>
              <a:t> of button to green from orange will increase  the CTR.(Click through rate)</a:t>
            </a:r>
          </a:p>
          <a:p>
            <a:r>
              <a:rPr lang="en-IN" sz="3400" b="1" dirty="0">
                <a:latin typeface="Speak Pro" panose="020B0504020101020102" pitchFamily="34" charset="0"/>
              </a:rPr>
              <a:t>Null Hypothesis :</a:t>
            </a:r>
          </a:p>
          <a:p>
            <a:pPr lvl="1"/>
            <a:r>
              <a:rPr lang="en-IN" sz="3000" dirty="0">
                <a:latin typeface="Speak Pro" panose="020B0504020101020102" pitchFamily="34" charset="0"/>
              </a:rPr>
              <a:t>Changing </a:t>
            </a:r>
            <a:r>
              <a:rPr lang="en-IN" sz="3000" dirty="0" err="1">
                <a:latin typeface="Speak Pro" panose="020B0504020101020102" pitchFamily="34" charset="0"/>
              </a:rPr>
              <a:t>color</a:t>
            </a:r>
            <a:r>
              <a:rPr lang="en-IN" sz="3000" dirty="0">
                <a:latin typeface="Speak Pro" panose="020B0504020101020102" pitchFamily="34" charset="0"/>
              </a:rPr>
              <a:t> of button from orange to green will not have any effect on CTR.</a:t>
            </a:r>
          </a:p>
          <a:p>
            <a:pPr lvl="1"/>
            <a:r>
              <a:rPr lang="en-IN" sz="3000" dirty="0" err="1">
                <a:latin typeface="Speak Pro" panose="020B0504020101020102" pitchFamily="34" charset="0"/>
              </a:rPr>
              <a:t>CTR_Orange</a:t>
            </a:r>
            <a:r>
              <a:rPr lang="en-IN" sz="3000" dirty="0">
                <a:latin typeface="Speak Pro" panose="020B0504020101020102" pitchFamily="34" charset="0"/>
              </a:rPr>
              <a:t> = </a:t>
            </a:r>
            <a:r>
              <a:rPr lang="en-IN" sz="3000" dirty="0" err="1">
                <a:latin typeface="Speak Pro" panose="020B0504020101020102" pitchFamily="34" charset="0"/>
              </a:rPr>
              <a:t>CTR_Green</a:t>
            </a:r>
            <a:endParaRPr lang="en-IN" sz="3000" dirty="0"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39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8B08-083E-709B-51ED-74E8F94D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9" y="40900"/>
            <a:ext cx="12192000" cy="1325563"/>
          </a:xfrm>
        </p:spPr>
        <p:txBody>
          <a:bodyPr/>
          <a:lstStyle/>
          <a:p>
            <a:pPr algn="ctr"/>
            <a:r>
              <a:rPr lang="en-IN" dirty="0">
                <a:latin typeface="Speak Pro" panose="020B0504020101020102" pitchFamily="34" charset="0"/>
              </a:rPr>
              <a:t>Alternative Hypothesis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C84D06-57D0-6C05-BCEC-10C3B453292D}"/>
              </a:ext>
            </a:extLst>
          </p:cNvPr>
          <p:cNvCxnSpPr>
            <a:cxnSpLocks/>
          </p:cNvCxnSpPr>
          <p:nvPr/>
        </p:nvCxnSpPr>
        <p:spPr>
          <a:xfrm>
            <a:off x="345897" y="1058238"/>
            <a:ext cx="112022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81593EC-9F99-C40F-D09B-073B18B7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Statistical Computing - Atul Kadlag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4D18E6-565F-44E7-D01E-7407D2AE5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901" y="1222655"/>
            <a:ext cx="11024170" cy="5133694"/>
          </a:xfrm>
        </p:spPr>
        <p:txBody>
          <a:bodyPr>
            <a:normAutofit/>
          </a:bodyPr>
          <a:lstStyle/>
          <a:p>
            <a:r>
              <a:rPr lang="en-IN" sz="3400" b="1" dirty="0">
                <a:latin typeface="Speak Pro" panose="020B0504020101020102" pitchFamily="34" charset="0"/>
              </a:rPr>
              <a:t>Example : </a:t>
            </a:r>
            <a:r>
              <a:rPr lang="en-IN" sz="3400" dirty="0">
                <a:latin typeface="Speak Pro" panose="020B0504020101020102" pitchFamily="34" charset="0"/>
              </a:rPr>
              <a:t>“Buy Now” button on ecommerce website</a:t>
            </a:r>
          </a:p>
          <a:p>
            <a:r>
              <a:rPr lang="en-IN" sz="3400" dirty="0">
                <a:latin typeface="Speak Pro" panose="020B0504020101020102" pitchFamily="34" charset="0"/>
              </a:rPr>
              <a:t>Test – Changing </a:t>
            </a:r>
            <a:r>
              <a:rPr lang="en-IN" sz="3400" dirty="0" err="1">
                <a:latin typeface="Speak Pro" panose="020B0504020101020102" pitchFamily="34" charset="0"/>
              </a:rPr>
              <a:t>color</a:t>
            </a:r>
            <a:r>
              <a:rPr lang="en-IN" sz="3400" dirty="0">
                <a:latin typeface="Speak Pro" panose="020B0504020101020102" pitchFamily="34" charset="0"/>
              </a:rPr>
              <a:t> of button to green from orange will increase  the CTR.(Click through rate)</a:t>
            </a:r>
          </a:p>
          <a:p>
            <a:r>
              <a:rPr lang="en-IN" sz="3400" b="1" dirty="0">
                <a:latin typeface="Speak Pro" panose="020B0504020101020102" pitchFamily="34" charset="0"/>
              </a:rPr>
              <a:t>Alternative Hypothesis :</a:t>
            </a:r>
          </a:p>
          <a:p>
            <a:pPr lvl="1"/>
            <a:r>
              <a:rPr lang="en-IN" sz="3000" dirty="0">
                <a:latin typeface="Speak Pro" panose="020B0504020101020102" pitchFamily="34" charset="0"/>
              </a:rPr>
              <a:t>Changing </a:t>
            </a:r>
            <a:r>
              <a:rPr lang="en-IN" sz="3000" dirty="0" err="1">
                <a:latin typeface="Speak Pro" panose="020B0504020101020102" pitchFamily="34" charset="0"/>
              </a:rPr>
              <a:t>color</a:t>
            </a:r>
            <a:r>
              <a:rPr lang="en-IN" sz="3000" dirty="0">
                <a:latin typeface="Speak Pro" panose="020B0504020101020102" pitchFamily="34" charset="0"/>
              </a:rPr>
              <a:t> of button from orange to green will increase the CTR.</a:t>
            </a:r>
          </a:p>
          <a:p>
            <a:pPr lvl="1"/>
            <a:r>
              <a:rPr lang="en-IN" sz="3000" dirty="0" err="1">
                <a:latin typeface="Speak Pro" panose="020B0504020101020102" pitchFamily="34" charset="0"/>
              </a:rPr>
              <a:t>CTR_Orange</a:t>
            </a:r>
            <a:r>
              <a:rPr lang="en-IN" sz="3000" dirty="0">
                <a:latin typeface="Speak Pro" panose="020B0504020101020102" pitchFamily="34" charset="0"/>
              </a:rPr>
              <a:t> &lt; </a:t>
            </a:r>
            <a:r>
              <a:rPr lang="en-IN" sz="3000" dirty="0" err="1">
                <a:latin typeface="Speak Pro" panose="020B0504020101020102" pitchFamily="34" charset="0"/>
              </a:rPr>
              <a:t>CTR_Green</a:t>
            </a:r>
            <a:endParaRPr lang="en-IN" sz="3000" dirty="0"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54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4642</TotalTime>
  <Words>304</Words>
  <Application>Microsoft Office PowerPoint</Application>
  <PresentationFormat>Widescreen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Speak Pro</vt:lpstr>
      <vt:lpstr>Office Theme</vt:lpstr>
      <vt:lpstr>Statistical Computing in Python</vt:lpstr>
      <vt:lpstr>What Statistical Computing </vt:lpstr>
      <vt:lpstr>Introduction to SciPy</vt:lpstr>
      <vt:lpstr>Subpakcages of SciPy</vt:lpstr>
      <vt:lpstr>Introduction to Hypothesis</vt:lpstr>
      <vt:lpstr>Null Hypothesis</vt:lpstr>
      <vt:lpstr>Alternative Hypothesis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Return Restrictions from Queries</dc:title>
  <dc:creator>ADMINIBM</dc:creator>
  <cp:lastModifiedBy>Atul C Kadlag</cp:lastModifiedBy>
  <cp:revision>163</cp:revision>
  <dcterms:created xsi:type="dcterms:W3CDTF">2016-11-22T01:16:13Z</dcterms:created>
  <dcterms:modified xsi:type="dcterms:W3CDTF">2024-03-12T03:34:32Z</dcterms:modified>
</cp:coreProperties>
</file>