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71" r:id="rId3"/>
    <p:sldId id="269" r:id="rId4"/>
    <p:sldId id="257" r:id="rId5"/>
    <p:sldId id="264" r:id="rId6"/>
    <p:sldId id="265" r:id="rId7"/>
    <p:sldId id="258" r:id="rId8"/>
    <p:sldId id="266" r:id="rId9"/>
    <p:sldId id="260" r:id="rId10"/>
    <p:sldId id="267" r:id="rId11"/>
    <p:sldId id="268" r:id="rId12"/>
    <p:sldId id="26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28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2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29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3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7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2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2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4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7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3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38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74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79C5-C5EF-4861-84A9-ED393C509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6000" b="1" dirty="0">
                <a:solidFill>
                  <a:srgbClr val="FFC000"/>
                </a:solidFill>
              </a:rPr>
              <a:t>Unit I</a:t>
            </a:r>
            <a:r>
              <a:rPr lang="en-GB" sz="6000" b="1" i="1" dirty="0"/>
              <a:t> </a:t>
            </a:r>
            <a:r>
              <a:rPr lang="en-GB" sz="6000" b="1" i="1" dirty="0">
                <a:solidFill>
                  <a:srgbClr val="002060"/>
                </a:solidFill>
              </a:rPr>
              <a:t>Chapter 1:</a:t>
            </a:r>
            <a:r>
              <a:rPr lang="en-GB" sz="6000" b="1" i="1" dirty="0"/>
              <a:t> </a:t>
            </a:r>
            <a:r>
              <a:rPr lang="en-GB" sz="6000" b="1" dirty="0">
                <a:solidFill>
                  <a:srgbClr val="FF0000"/>
                </a:solidFill>
              </a:rPr>
              <a:t>Introduction and Overview of SAC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03F23-ABD9-4FCB-BEF9-AB5FD3837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5067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9C76-99E2-4CC1-B6A2-11D0CE1B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SAP Analytics Cloud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BEA1-4012-4DEC-A490-4738B70F6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FF0000"/>
                </a:solidFill>
              </a:rPr>
              <a:t> Confident: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74C079-7470-4FAA-AE76-0A98C9D79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596" y="2436592"/>
            <a:ext cx="6915258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1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9C76-99E2-4CC1-B6A2-11D0CE1B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SAP Analytics Cloud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BEA1-4012-4DEC-A490-4738B70F6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FF0000"/>
                </a:solidFill>
              </a:rPr>
              <a:t> Contextual: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4A1002-140C-48DF-BC19-187C62F87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57" y="2679117"/>
            <a:ext cx="6600825" cy="278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7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9C76-99E2-4CC1-B6A2-11D0CE1B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SAP Analytics CLOUD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A1B134-1DD4-4DEF-A094-C4041A238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346" y="1755228"/>
            <a:ext cx="7818136" cy="428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31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F8C7-98D5-4519-B139-840B5961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8A30-E197-4EFF-AD81-582CAAB2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you!! </a:t>
            </a:r>
          </a:p>
          <a:p>
            <a:endParaRPr lang="en-IN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Questions ???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37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2F6B0-FAA5-4B9D-BC72-A55E0B87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SAP Analytics Cloud is SAP’s flag-ship product in the overall Analytics portfolio and the move to a </a:t>
            </a:r>
            <a:r>
              <a:rPr lang="en-US" b="1" dirty="0">
                <a:solidFill>
                  <a:srgbClr val="FF0000"/>
                </a:solidFill>
              </a:rPr>
              <a:t>single analytics product </a:t>
            </a:r>
            <a:r>
              <a:rPr lang="en-US" dirty="0"/>
              <a:t>based in the cloud.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CE3F160D-DBA3-44AC-B1E2-478356C9D06A}"/>
              </a:ext>
            </a:extLst>
          </p:cNvPr>
          <p:cNvSpPr/>
          <p:nvPr/>
        </p:nvSpPr>
        <p:spPr>
          <a:xfrm>
            <a:off x="3458818" y="3699641"/>
            <a:ext cx="2816088" cy="1509935"/>
          </a:xfrm>
          <a:prstGeom prst="clou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4F5C5-837E-4754-B35D-171A09D2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SAP Analytics Cloud?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FB6061-0D9D-40DA-B68D-495015B4ED67}"/>
              </a:ext>
            </a:extLst>
          </p:cNvPr>
          <p:cNvSpPr/>
          <p:nvPr/>
        </p:nvSpPr>
        <p:spPr>
          <a:xfrm>
            <a:off x="3637722" y="4184373"/>
            <a:ext cx="2458278" cy="43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Analytics Product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72A84B-665A-48F6-8EF7-E7898A83CAA1}"/>
              </a:ext>
            </a:extLst>
          </p:cNvPr>
          <p:cNvSpPr/>
          <p:nvPr/>
        </p:nvSpPr>
        <p:spPr>
          <a:xfrm>
            <a:off x="7620000" y="3699641"/>
            <a:ext cx="2617076" cy="31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Intelligence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118457-5C27-4D9B-A14F-9C54FD72F9F8}"/>
              </a:ext>
            </a:extLst>
          </p:cNvPr>
          <p:cNvSpPr/>
          <p:nvPr/>
        </p:nvSpPr>
        <p:spPr>
          <a:xfrm>
            <a:off x="7620000" y="4216120"/>
            <a:ext cx="2617076" cy="31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Planning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786F7F-BD9A-48D5-B088-5FC427139D0B}"/>
              </a:ext>
            </a:extLst>
          </p:cNvPr>
          <p:cNvSpPr/>
          <p:nvPr/>
        </p:nvSpPr>
        <p:spPr>
          <a:xfrm>
            <a:off x="7620000" y="4732599"/>
            <a:ext cx="2617076" cy="31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Predictive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C00E1-3FF6-4A23-9D7F-EA2C91EC1D24}"/>
              </a:ext>
            </a:extLst>
          </p:cNvPr>
          <p:cNvSpPr/>
          <p:nvPr/>
        </p:nvSpPr>
        <p:spPr>
          <a:xfrm>
            <a:off x="7620000" y="5363323"/>
            <a:ext cx="2617076" cy="31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Building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BABC4A-64F2-402A-94AD-3FC6DB27F80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096000" y="3857297"/>
            <a:ext cx="1524000" cy="394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26B78C-2A1C-4AC1-862A-0ABBB36861F3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311603"/>
            <a:ext cx="1524001" cy="62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A9F401-870F-4AEA-B4B0-B6A50DEEB61D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6096000" y="4403035"/>
            <a:ext cx="1524000" cy="487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02831D-D249-4041-B846-D5B30AC1098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096000" y="4531431"/>
            <a:ext cx="1524000" cy="989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7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9C76-99E2-4CC1-B6A2-11D0CE1B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SAP Analytics Product Overview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17907E-1146-48E2-8CD2-FFF0E837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94D06-9C05-440B-9F2C-39812A690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849820"/>
            <a:ext cx="10267171" cy="44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3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18C4-1B9C-40B8-AED6-84175461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Today’s Business for SAP Analytics Cloud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AA6F-205B-465C-81C6-792FA5BB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The pace of Change  </a:t>
            </a:r>
            <a:r>
              <a:rPr lang="en-GB" dirty="0">
                <a:sym typeface="Wingdings" panose="05000000000000000000" pitchFamily="2" charset="2"/>
              </a:rPr>
              <a:t> Data-driven organizations, Digital transformation  Data and Intelligence at centre.</a:t>
            </a:r>
            <a:endParaRPr lang="en-GB" dirty="0"/>
          </a:p>
          <a:p>
            <a:r>
              <a:rPr lang="en-GB" dirty="0">
                <a:solidFill>
                  <a:srgbClr val="C00000"/>
                </a:solidFill>
              </a:rPr>
              <a:t>Data Growth</a:t>
            </a:r>
          </a:p>
          <a:p>
            <a:pPr lvl="1"/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Intelligent Enterprises </a:t>
            </a:r>
            <a:r>
              <a:rPr lang="en-GB" dirty="0"/>
              <a:t>– Building new capabilities, skills and evolving the culture.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A45F11-6187-469B-B668-0F1AFDB408A0}"/>
              </a:ext>
            </a:extLst>
          </p:cNvPr>
          <p:cNvSpPr/>
          <p:nvPr/>
        </p:nvSpPr>
        <p:spPr>
          <a:xfrm>
            <a:off x="4263887" y="3786809"/>
            <a:ext cx="7752522" cy="367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New Data Types		Larger Volume				New Locations</a:t>
            </a:r>
            <a:r>
              <a:rPr lang="en-IN" dirty="0"/>
              <a:t>	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38B3BC-E3A5-4834-BB0C-31FDAA4728C6}"/>
              </a:ext>
            </a:extLst>
          </p:cNvPr>
          <p:cNvSpPr/>
          <p:nvPr/>
        </p:nvSpPr>
        <p:spPr>
          <a:xfrm>
            <a:off x="3707296" y="4542183"/>
            <a:ext cx="7901608" cy="462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Experience Data 										Operational Data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E1EEEED6-BE6F-4792-905F-03CD137D423B}"/>
              </a:ext>
            </a:extLst>
          </p:cNvPr>
          <p:cNvSpPr/>
          <p:nvPr/>
        </p:nvSpPr>
        <p:spPr>
          <a:xfrm>
            <a:off x="6818243" y="5004247"/>
            <a:ext cx="1709531" cy="53184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0FA3A3-E444-4A96-A2E6-8EC308E383CA}"/>
              </a:ext>
            </a:extLst>
          </p:cNvPr>
          <p:cNvSpPr/>
          <p:nvPr/>
        </p:nvSpPr>
        <p:spPr>
          <a:xfrm>
            <a:off x="3627783" y="5628323"/>
            <a:ext cx="8299174" cy="29731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Analytics			Big Data		IoT			AIML		Blockchain</a:t>
            </a:r>
          </a:p>
        </p:txBody>
      </p:sp>
    </p:spTree>
    <p:extLst>
      <p:ext uri="{BB962C8B-B14F-4D97-AF65-F5344CB8AC3E}">
        <p14:creationId xmlns:p14="http://schemas.microsoft.com/office/powerpoint/2010/main" val="35684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18C4-1B9C-40B8-AED6-84175461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Today’s Business for SAP Analytics Cloud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AA6F-205B-465C-81C6-792FA5BB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Data Intelligence</a:t>
            </a:r>
            <a:r>
              <a:rPr lang="en-GB" b="1" dirty="0">
                <a:solidFill>
                  <a:srgbClr val="002060"/>
                </a:solidFill>
                <a:sym typeface="Wingdings" panose="05000000000000000000" pitchFamily="2" charset="2"/>
              </a:rPr>
              <a:t>: -</a:t>
            </a:r>
            <a:endParaRPr lang="en-GB" b="1" dirty="0"/>
          </a:p>
          <a:p>
            <a:pPr lvl="2"/>
            <a:r>
              <a:rPr lang="en-GB" sz="2800" dirty="0"/>
              <a:t>Data</a:t>
            </a:r>
          </a:p>
          <a:p>
            <a:pPr lvl="2"/>
            <a:r>
              <a:rPr lang="en-GB" sz="2800" dirty="0"/>
              <a:t>Information</a:t>
            </a:r>
          </a:p>
          <a:p>
            <a:pPr lvl="2"/>
            <a:r>
              <a:rPr lang="en-GB" sz="2800" dirty="0"/>
              <a:t>Insight</a:t>
            </a:r>
          </a:p>
          <a:p>
            <a:pPr lvl="2"/>
            <a:r>
              <a:rPr lang="en-GB" sz="2800" dirty="0"/>
              <a:t>Action</a:t>
            </a:r>
          </a:p>
          <a:p>
            <a:pPr lvl="2"/>
            <a:r>
              <a:rPr lang="en-GB" sz="2800" b="1" dirty="0">
                <a:solidFill>
                  <a:srgbClr val="002060"/>
                </a:solidFill>
              </a:rPr>
              <a:t>Value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30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18C4-1B9C-40B8-AED6-84175461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Today’s Business for SAP Analytics Cloud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AA6F-205B-465C-81C6-792FA5BB2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Decision Making Evolution</a:t>
            </a:r>
            <a:endParaRPr lang="en-GB" dirty="0"/>
          </a:p>
          <a:p>
            <a:pPr lvl="2"/>
            <a:r>
              <a:rPr lang="en-GB" sz="1800" b="1" dirty="0">
                <a:solidFill>
                  <a:srgbClr val="FF0000"/>
                </a:solidFill>
              </a:rPr>
              <a:t>Linear  </a:t>
            </a:r>
            <a:endParaRPr lang="en-GB" sz="18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3"/>
            <a:r>
              <a:rPr lang="en-GB" sz="1600" dirty="0"/>
              <a:t>Historical</a:t>
            </a:r>
          </a:p>
          <a:p>
            <a:pPr lvl="3"/>
            <a:r>
              <a:rPr lang="en-GB" sz="1600" dirty="0"/>
              <a:t>Static</a:t>
            </a:r>
          </a:p>
          <a:p>
            <a:pPr lvl="3"/>
            <a:r>
              <a:rPr lang="en-GB" sz="1600" dirty="0"/>
              <a:t>Top Down &amp; Costly.</a:t>
            </a:r>
          </a:p>
          <a:p>
            <a:pPr lvl="2"/>
            <a:r>
              <a:rPr lang="en-GB" sz="1800" b="1" dirty="0">
                <a:solidFill>
                  <a:srgbClr val="FF0000"/>
                </a:solidFill>
              </a:rPr>
              <a:t>Dynamic</a:t>
            </a:r>
          </a:p>
          <a:p>
            <a:pPr lvl="3"/>
            <a:r>
              <a:rPr lang="en-GB" sz="1600" dirty="0"/>
              <a:t>Self Service</a:t>
            </a:r>
          </a:p>
          <a:p>
            <a:pPr lvl="3"/>
            <a:r>
              <a:rPr lang="en-GB" sz="1600" dirty="0"/>
              <a:t>Fast Iterations</a:t>
            </a:r>
          </a:p>
          <a:p>
            <a:pPr lvl="3"/>
            <a:r>
              <a:rPr lang="en-GB" sz="1600" dirty="0"/>
              <a:t>Distributed</a:t>
            </a:r>
          </a:p>
          <a:p>
            <a:pPr lvl="2"/>
            <a:r>
              <a:rPr lang="en-GB" sz="1800" b="1" dirty="0">
                <a:solidFill>
                  <a:srgbClr val="FF0000"/>
                </a:solidFill>
              </a:rPr>
              <a:t>Augmented</a:t>
            </a:r>
          </a:p>
          <a:p>
            <a:pPr lvl="3"/>
            <a:r>
              <a:rPr lang="en-GB" sz="1600" dirty="0"/>
              <a:t>AI – Driven</a:t>
            </a:r>
          </a:p>
          <a:p>
            <a:pPr lvl="3"/>
            <a:r>
              <a:rPr lang="en-GB" sz="1600" dirty="0"/>
              <a:t>Instantaneous adjustments</a:t>
            </a:r>
          </a:p>
          <a:p>
            <a:pPr lvl="3"/>
            <a:r>
              <a:rPr lang="en-GB" sz="1600" b="1" dirty="0"/>
              <a:t>Continuous</a:t>
            </a:r>
            <a:r>
              <a:rPr lang="en-GB" sz="1600" dirty="0"/>
              <a:t> </a:t>
            </a:r>
            <a:r>
              <a:rPr lang="en-GB" sz="1600" dirty="0">
                <a:sym typeface="Wingdings" panose="05000000000000000000" pitchFamily="2" charset="2"/>
              </a:rPr>
              <a:t> </a:t>
            </a:r>
            <a:r>
              <a:rPr lang="en-GB" sz="1600" b="1" dirty="0">
                <a:sym typeface="Wingdings" panose="05000000000000000000" pitchFamily="2" charset="2"/>
              </a:rPr>
              <a:t>Plan, Discover, </a:t>
            </a:r>
            <a:r>
              <a:rPr lang="en-GB" sz="1600" b="1" dirty="0" err="1">
                <a:sym typeface="Wingdings" panose="05000000000000000000" pitchFamily="2" charset="2"/>
              </a:rPr>
              <a:t>Analyze</a:t>
            </a:r>
            <a:r>
              <a:rPr lang="en-GB" sz="1600" b="1" dirty="0">
                <a:sym typeface="Wingdings" panose="05000000000000000000" pitchFamily="2" charset="2"/>
              </a:rPr>
              <a:t>, Predict , Act &amp; Plan</a:t>
            </a:r>
            <a:endParaRPr lang="en-GB" sz="1600" b="1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658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9C76-99E2-4CC1-B6A2-11D0CE1B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is doing what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BEA1-4012-4DEC-A490-4738B70F6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Data Engineers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 Tracking Data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Data Analyst and Scientists </a:t>
            </a:r>
            <a:r>
              <a:rPr lang="en-GB" dirty="0">
                <a:sym typeface="Wingdings" panose="05000000000000000000" pitchFamily="2" charset="2"/>
              </a:rPr>
              <a:t> Analyse the data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Decision Makers </a:t>
            </a:r>
            <a:r>
              <a:rPr lang="en-GB" dirty="0">
                <a:sym typeface="Wingdings" panose="05000000000000000000" pitchFamily="2" charset="2"/>
              </a:rPr>
              <a:t> Receives the analysis data and take decision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Employees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Receives the decision and act accordingly.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sz="2400" i="1" dirty="0">
                <a:highlight>
                  <a:srgbClr val="FFFF00"/>
                </a:highlight>
                <a:sym typeface="Wingdings" panose="05000000000000000000" pitchFamily="2" charset="2"/>
              </a:rPr>
              <a:t>No tools provide all the above features at same time.</a:t>
            </a:r>
            <a:endParaRPr lang="en-GB" sz="2400" i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6788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9C76-99E2-4CC1-B6A2-11D0CE1B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Intelligent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BEA1-4012-4DEC-A490-4738B70F6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Intelligent Suite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Digital Platform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Intelligence Technologies</a:t>
            </a:r>
          </a:p>
        </p:txBody>
      </p:sp>
    </p:spTree>
    <p:extLst>
      <p:ext uri="{BB962C8B-B14F-4D97-AF65-F5344CB8AC3E}">
        <p14:creationId xmlns:p14="http://schemas.microsoft.com/office/powerpoint/2010/main" val="293937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9C76-99E2-4CC1-B6A2-11D0CE1B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SAP Analytics Cloud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BEA1-4012-4DEC-A490-4738B70F6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Automating the discovery of insights and giving us the opportunity to SAP Leverage data Science.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FF0000"/>
                </a:solidFill>
              </a:rPr>
              <a:t> Complete: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B9E8D-36AB-46DC-9F2D-FAEA757F0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608" y="2743199"/>
            <a:ext cx="8423792" cy="393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4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100</TotalTime>
  <Words>257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Tw Cen MT</vt:lpstr>
      <vt:lpstr>Tw Cen MT Condensed</vt:lpstr>
      <vt:lpstr>Wingdings</vt:lpstr>
      <vt:lpstr>Wingdings 3</vt:lpstr>
      <vt:lpstr>Integral</vt:lpstr>
      <vt:lpstr>Unit I Chapter 1: Introduction and Overview of SAC</vt:lpstr>
      <vt:lpstr>What IS SAP Analytics Cloud?</vt:lpstr>
      <vt:lpstr>SAP Analytics Product Overview</vt:lpstr>
      <vt:lpstr>Today’s Business for SAP Analytics Cloud</vt:lpstr>
      <vt:lpstr>Today’s Business for SAP Analytics Cloud</vt:lpstr>
      <vt:lpstr>Today’s Business for SAP Analytics Cloud</vt:lpstr>
      <vt:lpstr>WHO is doing what now?</vt:lpstr>
      <vt:lpstr>The Intelligent Framework</vt:lpstr>
      <vt:lpstr>SAP Analytics Cloud</vt:lpstr>
      <vt:lpstr>SAP Analytics Cloud</vt:lpstr>
      <vt:lpstr>SAP Analytics Cloud</vt:lpstr>
      <vt:lpstr>SAP Analytics CLOUD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Studio 1.6 To SAP Lumira 2.0</dc:title>
  <dc:creator>Atul Kadlag</dc:creator>
  <cp:lastModifiedBy>Atul Kadlag</cp:lastModifiedBy>
  <cp:revision>36</cp:revision>
  <dcterms:created xsi:type="dcterms:W3CDTF">2019-07-02T19:23:41Z</dcterms:created>
  <dcterms:modified xsi:type="dcterms:W3CDTF">2020-03-06T13:51:37Z</dcterms:modified>
</cp:coreProperties>
</file>