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1" r:id="rId3"/>
    <p:sldId id="257" r:id="rId4"/>
    <p:sldId id="272" r:id="rId5"/>
    <p:sldId id="264" r:id="rId6"/>
    <p:sldId id="273" r:id="rId7"/>
    <p:sldId id="265" r:id="rId8"/>
    <p:sldId id="259" r:id="rId9"/>
    <p:sldId id="25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5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8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1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936" y="2432316"/>
            <a:ext cx="8637073" cy="2541431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Unit I</a:t>
            </a:r>
            <a:r>
              <a:rPr lang="en-GB" sz="6000" b="1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GB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Chapter 2: </a:t>
            </a:r>
            <a:br>
              <a:rPr lang="en-GB" sz="60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GB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Core Functionalities of SAP Analytics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Intelligence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Digital Era </a:t>
            </a:r>
            <a:r>
              <a:rPr lang="en-GB" dirty="0">
                <a:solidFill>
                  <a:srgbClr val="002060"/>
                </a:solidFill>
                <a:sym typeface="Wingdings" panose="05000000000000000000" pitchFamily="2" charset="2"/>
              </a:rPr>
              <a:t> Intelligence Era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676F8C-7753-49B4-9525-B97572D6E0D1}"/>
              </a:ext>
            </a:extLst>
          </p:cNvPr>
          <p:cNvSpPr/>
          <p:nvPr/>
        </p:nvSpPr>
        <p:spPr>
          <a:xfrm>
            <a:off x="636105" y="3074906"/>
            <a:ext cx="1848678" cy="74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Industrial Automation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1374D8-9557-4C6C-B70F-33C58644B3B8}"/>
              </a:ext>
            </a:extLst>
          </p:cNvPr>
          <p:cNvSpPr/>
          <p:nvPr/>
        </p:nvSpPr>
        <p:spPr>
          <a:xfrm>
            <a:off x="3558209" y="3074906"/>
            <a:ext cx="1967948" cy="7454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Process Automation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A9C899-2ABF-4111-8B03-F47D4D5B4388}"/>
              </a:ext>
            </a:extLst>
          </p:cNvPr>
          <p:cNvSpPr/>
          <p:nvPr/>
        </p:nvSpPr>
        <p:spPr>
          <a:xfrm>
            <a:off x="5945257" y="3074906"/>
            <a:ext cx="3067878" cy="8150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Transformation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378FCE-EB2A-4B7E-B252-D6B1A1E3017B}"/>
              </a:ext>
            </a:extLst>
          </p:cNvPr>
          <p:cNvSpPr/>
          <p:nvPr/>
        </p:nvSpPr>
        <p:spPr>
          <a:xfrm>
            <a:off x="9432235" y="3074905"/>
            <a:ext cx="1622619" cy="8150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 Era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839A78B-0F4F-41E0-9690-1BDF5574304F}"/>
              </a:ext>
            </a:extLst>
          </p:cNvPr>
          <p:cNvSpPr/>
          <p:nvPr/>
        </p:nvSpPr>
        <p:spPr>
          <a:xfrm>
            <a:off x="2484783" y="3339548"/>
            <a:ext cx="1073426" cy="268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D978B8-5044-4A8E-AA44-343D385CAFFE}"/>
              </a:ext>
            </a:extLst>
          </p:cNvPr>
          <p:cNvSpPr/>
          <p:nvPr/>
        </p:nvSpPr>
        <p:spPr>
          <a:xfrm>
            <a:off x="5526157" y="3339548"/>
            <a:ext cx="419100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C1C2B8-1D6F-4E12-A6BC-D016E8E729DC}"/>
              </a:ext>
            </a:extLst>
          </p:cNvPr>
          <p:cNvSpPr/>
          <p:nvPr/>
        </p:nvSpPr>
        <p:spPr>
          <a:xfrm>
            <a:off x="8961783" y="3339548"/>
            <a:ext cx="576470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Intelligence ERA : </a:t>
            </a:r>
            <a:br>
              <a:rPr lang="en-GB" dirty="0"/>
            </a:b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What is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6024" cy="402336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Do More with less </a:t>
            </a:r>
            <a:r>
              <a:rPr lang="en-GB" dirty="0">
                <a:solidFill>
                  <a:srgbClr val="002060"/>
                </a:solidFill>
                <a:sym typeface="Wingdings" panose="05000000000000000000" pitchFamily="2" charset="2"/>
              </a:rPr>
              <a:t> more proactive than Reactive</a:t>
            </a:r>
          </a:p>
          <a:p>
            <a:r>
              <a:rPr lang="en-GB" dirty="0">
                <a:solidFill>
                  <a:srgbClr val="C00000"/>
                </a:solidFill>
                <a:sym typeface="Wingdings" panose="05000000000000000000" pitchFamily="2" charset="2"/>
              </a:rPr>
              <a:t>Deliver best-in-class  experiences </a:t>
            </a:r>
            <a:r>
              <a:rPr lang="en-GB" dirty="0">
                <a:solidFill>
                  <a:srgbClr val="002060"/>
                </a:solidFill>
                <a:sym typeface="Wingdings" panose="05000000000000000000" pitchFamily="2" charset="2"/>
              </a:rPr>
              <a:t> In the competition era, thrive for excellence</a:t>
            </a:r>
          </a:p>
          <a:p>
            <a:r>
              <a:rPr lang="en-GB" dirty="0">
                <a:solidFill>
                  <a:srgbClr val="C00000"/>
                </a:solidFill>
                <a:sym typeface="Wingdings" panose="05000000000000000000" pitchFamily="2" charset="2"/>
              </a:rPr>
              <a:t>Invention of New Business models </a:t>
            </a:r>
            <a:r>
              <a:rPr lang="en-GB" dirty="0">
                <a:solidFill>
                  <a:srgbClr val="002060"/>
                </a:solidFill>
                <a:sym typeface="Wingdings" panose="05000000000000000000" pitchFamily="2" charset="2"/>
              </a:rPr>
              <a:t> proactively search for new business Opportunities.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Embedded Intelligence </a:t>
            </a:r>
            <a:r>
              <a:rPr lang="en-GB" dirty="0">
                <a:sym typeface="Wingdings" panose="05000000000000000000" pitchFamily="2" charset="2"/>
              </a:rPr>
              <a:t> Providing intelligence at the core of business, driving day-to-day decision making.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 SAP Analytics Cloud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Embedded Intelligence 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GB" dirty="0">
                <a:sym typeface="Wingdings" panose="05000000000000000000" pitchFamily="2" charset="2"/>
              </a:rPr>
              <a:t>Allows front line employees to make better day to day decisions relevant to the applications they interact.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Identify critical Sales factors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Identify risks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Flag employees who are risk of leaving the business.</a:t>
            </a:r>
          </a:p>
          <a:p>
            <a:r>
              <a:rPr lang="en-GB" dirty="0">
                <a:solidFill>
                  <a:srgbClr val="C00000"/>
                </a:solidFill>
              </a:rPr>
              <a:t>Open Innovation </a:t>
            </a:r>
            <a:r>
              <a:rPr lang="en-GB" dirty="0">
                <a:sym typeface="Wingdings" panose="05000000000000000000" pitchFamily="2" charset="2"/>
              </a:rPr>
              <a:t> allows organization to evaluate internal and external data to predict business outcomes. Optimizing day to day important, however intelligence can influence the unknown.</a:t>
            </a:r>
          </a:p>
        </p:txBody>
      </p:sp>
    </p:spTree>
    <p:extLst>
      <p:ext uri="{BB962C8B-B14F-4D97-AF65-F5344CB8AC3E}">
        <p14:creationId xmlns:p14="http://schemas.microsoft.com/office/powerpoint/2010/main" val="210704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SMART analytics/Augmented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Search to Insight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Instead of visualizations, Use Natural language to query the data.</a:t>
            </a:r>
          </a:p>
          <a:p>
            <a:r>
              <a:rPr lang="en-GB" b="1" dirty="0">
                <a:solidFill>
                  <a:srgbClr val="C00000"/>
                </a:solidFill>
              </a:rPr>
              <a:t>Smart Insights: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Explain any data point, measure or dimension to further aid the trend and pattern discovery process.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0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00617" cy="4023360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Built-in Connectors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Data sources</a:t>
            </a:r>
          </a:p>
          <a:p>
            <a:r>
              <a:rPr lang="en-GB" b="1" dirty="0">
                <a:solidFill>
                  <a:srgbClr val="C00000"/>
                </a:solidFill>
              </a:rPr>
              <a:t>Intelligent algorithms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highlighting possible data quality issues and distributing the data.</a:t>
            </a:r>
          </a:p>
          <a:p>
            <a:r>
              <a:rPr lang="en-GB" b="1" dirty="0">
                <a:solidFill>
                  <a:srgbClr val="C00000"/>
                </a:solidFill>
              </a:rPr>
              <a:t>Smart transformations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allows to quickly address and solve data quality issues.</a:t>
            </a:r>
          </a:p>
          <a:p>
            <a:r>
              <a:rPr lang="en-GB" b="1" dirty="0">
                <a:solidFill>
                  <a:srgbClr val="C00000"/>
                </a:solidFill>
              </a:rPr>
              <a:t>A growing library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business content across  15+ industries and 27+ lines of business.</a:t>
            </a:r>
          </a:p>
        </p:txBody>
      </p:sp>
    </p:spTree>
    <p:extLst>
      <p:ext uri="{BB962C8B-B14F-4D97-AF65-F5344CB8AC3E}">
        <p14:creationId xmlns:p14="http://schemas.microsoft.com/office/powerpoint/2010/main" val="39626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Faster Way to find Answers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351538" cy="41997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</a:rPr>
              <a:t> Type questions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instantly generate </a:t>
            </a:r>
            <a:r>
              <a:rPr lang="en-GB" b="1" dirty="0">
                <a:solidFill>
                  <a:srgbClr val="C00000"/>
                </a:solidFill>
              </a:rPr>
              <a:t>meaningful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visualizations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</a:rPr>
              <a:t> Recognize</a:t>
            </a:r>
            <a:r>
              <a:rPr lang="en-GB" dirty="0"/>
              <a:t> important trends with click of button.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</a:rPr>
              <a:t> Enhance</a:t>
            </a:r>
            <a:r>
              <a:rPr lang="en-GB" b="1" dirty="0"/>
              <a:t> </a:t>
            </a:r>
            <a:r>
              <a:rPr lang="en-GB" b="1" dirty="0">
                <a:solidFill>
                  <a:srgbClr val="FF0000"/>
                </a:solidFill>
              </a:rPr>
              <a:t>visualizations</a:t>
            </a:r>
            <a:r>
              <a:rPr lang="en-GB" b="1" dirty="0"/>
              <a:t> </a:t>
            </a:r>
            <a:r>
              <a:rPr lang="en-GB" dirty="0"/>
              <a:t>with in-context explanations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 Using </a:t>
            </a:r>
            <a:r>
              <a:rPr lang="en-GB" b="1" dirty="0">
                <a:solidFill>
                  <a:srgbClr val="FF0000"/>
                </a:solidFill>
              </a:rPr>
              <a:t>Machine Learning technology</a:t>
            </a:r>
            <a:r>
              <a:rPr lang="en-GB" dirty="0"/>
              <a:t>, we can take </a:t>
            </a:r>
            <a:r>
              <a:rPr lang="en-GB" b="1" dirty="0">
                <a:solidFill>
                  <a:srgbClr val="C00000"/>
                </a:solidFill>
              </a:rPr>
              <a:t>accurate decisions</a:t>
            </a:r>
            <a:r>
              <a:rPr lang="en-GB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</a:rPr>
              <a:t> Predictive model </a:t>
            </a:r>
            <a:r>
              <a:rPr lang="en-GB" dirty="0"/>
              <a:t>in the background to identify key drivers or factors that influence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6165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Predictive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Forecast future performance with single 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Automatically update projections as new data becomes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Detect the risk, to not miss the targets.</a:t>
            </a:r>
          </a:p>
        </p:txBody>
      </p:sp>
    </p:spTree>
    <p:extLst>
      <p:ext uri="{BB962C8B-B14F-4D97-AF65-F5344CB8AC3E}">
        <p14:creationId xmlns:p14="http://schemas.microsoft.com/office/powerpoint/2010/main" val="407910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SAP Analytics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 Intuitive smart features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 Advanced Machine learning techniques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Accessible to Everyone </a:t>
            </a:r>
            <a:r>
              <a:rPr lang="en-GB" dirty="0">
                <a:sym typeface="Wingdings" panose="05000000000000000000" pitchFamily="2" charset="2"/>
              </a:rPr>
              <a:t> anyone can access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One. Simple. Cloud </a:t>
            </a:r>
            <a:r>
              <a:rPr lang="en-GB" dirty="0">
                <a:sym typeface="Wingdings" panose="05000000000000000000" pitchFamily="2" charset="2"/>
              </a:rPr>
              <a:t>  Integrated BI and Planning ensures insights are acted upon is simple and easy.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880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</TotalTime>
  <Words>369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Unit I Chapter 2:  Core Functionalities of SAP Analytics Cloud</vt:lpstr>
      <vt:lpstr>The Intelligence ERA</vt:lpstr>
      <vt:lpstr>The Intelligence ERA :  What is Expected</vt:lpstr>
      <vt:lpstr>What is in SAP Analytics Cloud</vt:lpstr>
      <vt:lpstr>The SMART analytics/Augmented Capabilities</vt:lpstr>
      <vt:lpstr>Smart Features</vt:lpstr>
      <vt:lpstr>Faster Way to find Answers</vt:lpstr>
      <vt:lpstr>Predictive Forecasting</vt:lpstr>
      <vt:lpstr>Summary – SAP Analytics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47</cp:revision>
  <dcterms:created xsi:type="dcterms:W3CDTF">2019-07-02T19:23:41Z</dcterms:created>
  <dcterms:modified xsi:type="dcterms:W3CDTF">2020-03-04T14:43:14Z</dcterms:modified>
</cp:coreProperties>
</file>