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71" r:id="rId3"/>
    <p:sldId id="274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1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3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4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8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7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0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3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9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0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2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7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362" y="3917135"/>
            <a:ext cx="9007392" cy="322446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rgbClr val="FFC000"/>
                </a:solidFill>
              </a:rPr>
              <a:t>Unit I</a:t>
            </a:r>
            <a:r>
              <a:rPr lang="en-GB" sz="6000" b="1" i="1" dirty="0"/>
              <a:t> </a:t>
            </a:r>
            <a:r>
              <a:rPr lang="en-GB" sz="6000" b="1" dirty="0">
                <a:solidFill>
                  <a:srgbClr val="002060"/>
                </a:solidFill>
              </a:rPr>
              <a:t>Chapter 3: </a:t>
            </a:r>
            <a:br>
              <a:rPr lang="en-GB" sz="6000" b="1" dirty="0">
                <a:solidFill>
                  <a:srgbClr val="002060"/>
                </a:solidFill>
              </a:rPr>
            </a:br>
            <a:r>
              <a:rPr lang="en-GB" sz="6000" b="1" dirty="0">
                <a:solidFill>
                  <a:srgbClr val="002060"/>
                </a:solidFill>
              </a:rPr>
              <a:t>Cloud, On Premise, Hybrid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SAP Analytics OFFERS: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On Premise application </a:t>
            </a:r>
            <a:r>
              <a:rPr lang="en-GB" b="1" dirty="0"/>
              <a:t>: </a:t>
            </a:r>
            <a:r>
              <a:rPr lang="en-GB" dirty="0"/>
              <a:t>Hosted by customer</a:t>
            </a:r>
          </a:p>
          <a:p>
            <a:r>
              <a:rPr lang="en-GB" b="1" dirty="0">
                <a:solidFill>
                  <a:srgbClr val="FF0000"/>
                </a:solidFill>
              </a:rPr>
              <a:t>Cloud based application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GB" dirty="0"/>
              <a:t>Hosted by Provider, user gets rights to use as per requirement</a:t>
            </a:r>
          </a:p>
          <a:p>
            <a:r>
              <a:rPr lang="en-GB" b="1" dirty="0">
                <a:solidFill>
                  <a:srgbClr val="FF0000"/>
                </a:solidFill>
              </a:rPr>
              <a:t>Hybrid system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GB" dirty="0"/>
              <a:t>connection to both cloud and on premise tools.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62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7CAA-84CC-4FFC-BBF7-A64ED346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600" y="0"/>
            <a:ext cx="9603275" cy="1049235"/>
          </a:xfrm>
        </p:spPr>
        <p:txBody>
          <a:bodyPr/>
          <a:lstStyle/>
          <a:p>
            <a:r>
              <a:rPr lang="en-US" dirty="0"/>
              <a:t>SAP Analytics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860E-4A65-4E4B-B459-C11A79BD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00" y="1211213"/>
            <a:ext cx="9603275" cy="3450613"/>
          </a:xfrm>
          <a:solidFill>
            <a:srgbClr val="FFC00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10253A-0A8A-4A03-9073-70711C27FDC2}"/>
              </a:ext>
            </a:extLst>
          </p:cNvPr>
          <p:cNvSpPr/>
          <p:nvPr/>
        </p:nvSpPr>
        <p:spPr>
          <a:xfrm>
            <a:off x="1581702" y="1258135"/>
            <a:ext cx="6997148" cy="3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SAP Digital Boardroom 			SAP Analytics Hub			Mobile Experience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8A87A-05DE-4F05-B157-3B532C9DE767}"/>
              </a:ext>
            </a:extLst>
          </p:cNvPr>
          <p:cNvSpPr/>
          <p:nvPr/>
        </p:nvSpPr>
        <p:spPr>
          <a:xfrm>
            <a:off x="1601246" y="1681635"/>
            <a:ext cx="6997148" cy="94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BI			     Planning		Predictive			Application Design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E6EC9-0916-40CC-A1B6-486AC7ADF380}"/>
              </a:ext>
            </a:extLst>
          </p:cNvPr>
          <p:cNvSpPr/>
          <p:nvPr/>
        </p:nvSpPr>
        <p:spPr>
          <a:xfrm>
            <a:off x="1601246" y="2132387"/>
            <a:ext cx="1424257" cy="654072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accent2">
                  <a:tint val="78000"/>
                  <a:alpha val="92000"/>
                  <a:satMod val="109000"/>
                  <a:lumMod val="100000"/>
                </a:schemeClr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Discovery</a:t>
            </a:r>
          </a:p>
          <a:p>
            <a:pPr algn="ctr"/>
            <a:r>
              <a:rPr lang="en-US" sz="1200" dirty="0"/>
              <a:t>Charts &amp; tables</a:t>
            </a:r>
          </a:p>
          <a:p>
            <a:pPr algn="ctr"/>
            <a:r>
              <a:rPr lang="en-US" sz="1200" dirty="0" err="1"/>
              <a:t>GeoSpatial</a:t>
            </a:r>
            <a:endParaRPr lang="en-IN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DE3E43-D229-44F5-95F2-0C94E0B6BC56}"/>
              </a:ext>
            </a:extLst>
          </p:cNvPr>
          <p:cNvSpPr/>
          <p:nvPr/>
        </p:nvSpPr>
        <p:spPr>
          <a:xfrm>
            <a:off x="3154149" y="2132387"/>
            <a:ext cx="1719468" cy="654072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accent2">
                  <a:tint val="78000"/>
                  <a:alpha val="92000"/>
                  <a:satMod val="109000"/>
                  <a:lumMod val="100000"/>
                </a:schemeClr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 &amp; Workflows</a:t>
            </a:r>
          </a:p>
          <a:p>
            <a:pPr algn="ctr"/>
            <a:r>
              <a:rPr lang="en-US" sz="1100" dirty="0"/>
              <a:t>Allocation</a:t>
            </a:r>
          </a:p>
          <a:p>
            <a:pPr algn="ctr"/>
            <a:r>
              <a:rPr lang="en-US" sz="1100" dirty="0"/>
              <a:t>Value driver tree simulation</a:t>
            </a:r>
            <a:endParaRPr lang="en-IN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0F82C-6427-4FBD-B00B-80ECB1E45231}"/>
              </a:ext>
            </a:extLst>
          </p:cNvPr>
          <p:cNvSpPr/>
          <p:nvPr/>
        </p:nvSpPr>
        <p:spPr>
          <a:xfrm>
            <a:off x="5002263" y="2155143"/>
            <a:ext cx="1395021" cy="654072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accent2">
                  <a:tint val="78000"/>
                  <a:alpha val="92000"/>
                  <a:satMod val="109000"/>
                  <a:lumMod val="100000"/>
                </a:schemeClr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Smart Assist</a:t>
            </a:r>
          </a:p>
          <a:p>
            <a:pPr algn="ctr"/>
            <a:r>
              <a:rPr lang="en-US" sz="1100" dirty="0"/>
              <a:t>Build &amp; Deploy Predictive models</a:t>
            </a:r>
            <a:endParaRPr lang="en-IN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C65F8-C27F-43E3-AFE2-6A68DFB4D5FE}"/>
              </a:ext>
            </a:extLst>
          </p:cNvPr>
          <p:cNvSpPr/>
          <p:nvPr/>
        </p:nvSpPr>
        <p:spPr>
          <a:xfrm>
            <a:off x="6850377" y="2155143"/>
            <a:ext cx="1728473" cy="654072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accent2">
                  <a:tint val="78000"/>
                  <a:alpha val="92000"/>
                  <a:satMod val="109000"/>
                  <a:lumMod val="100000"/>
                </a:schemeClr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Scripting </a:t>
            </a:r>
          </a:p>
          <a:p>
            <a:pPr algn="ctr"/>
            <a:r>
              <a:rPr lang="en-US" sz="1100" dirty="0"/>
              <a:t>Components</a:t>
            </a:r>
          </a:p>
          <a:p>
            <a:pPr algn="ctr"/>
            <a:r>
              <a:rPr lang="en-US" sz="1100" dirty="0"/>
              <a:t>UI theme &amp; Stylesheet</a:t>
            </a:r>
            <a:endParaRPr lang="en-IN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5AAD9-CFC0-4BCC-8897-AE0A5C2D35D3}"/>
              </a:ext>
            </a:extLst>
          </p:cNvPr>
          <p:cNvSpPr/>
          <p:nvPr/>
        </p:nvSpPr>
        <p:spPr>
          <a:xfrm>
            <a:off x="1472600" y="3097989"/>
            <a:ext cx="1510618" cy="65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Connectivity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F095C-011A-4EBB-BA78-6A16226A5277}"/>
              </a:ext>
            </a:extLst>
          </p:cNvPr>
          <p:cNvSpPr/>
          <p:nvPr/>
        </p:nvSpPr>
        <p:spPr>
          <a:xfrm>
            <a:off x="3085088" y="3094903"/>
            <a:ext cx="1171602" cy="65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Wrangling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3D523B-EF33-474C-B582-3622FD3659DB}"/>
              </a:ext>
            </a:extLst>
          </p:cNvPr>
          <p:cNvSpPr/>
          <p:nvPr/>
        </p:nvSpPr>
        <p:spPr>
          <a:xfrm>
            <a:off x="4358560" y="3081448"/>
            <a:ext cx="938654" cy="65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Modelling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0570F9-8F3F-4859-AEDF-0E3802F73E96}"/>
              </a:ext>
            </a:extLst>
          </p:cNvPr>
          <p:cNvSpPr/>
          <p:nvPr/>
        </p:nvSpPr>
        <p:spPr>
          <a:xfrm>
            <a:off x="5399084" y="3081448"/>
            <a:ext cx="1273472" cy="65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Administration Auditing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31EE57-5C70-483B-A217-29C63FEA382C}"/>
              </a:ext>
            </a:extLst>
          </p:cNvPr>
          <p:cNvSpPr/>
          <p:nvPr/>
        </p:nvSpPr>
        <p:spPr>
          <a:xfrm>
            <a:off x="6775800" y="3094903"/>
            <a:ext cx="1201554" cy="65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Visualizations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99C4BC-20DD-4A7F-AECE-65E211A8818C}"/>
              </a:ext>
            </a:extLst>
          </p:cNvPr>
          <p:cNvSpPr/>
          <p:nvPr/>
        </p:nvSpPr>
        <p:spPr>
          <a:xfrm>
            <a:off x="8108585" y="3094987"/>
            <a:ext cx="1201554" cy="65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Collaboration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46DC8-FE27-41CA-A2AE-B86DD6C11510}"/>
              </a:ext>
            </a:extLst>
          </p:cNvPr>
          <p:cNvSpPr/>
          <p:nvPr/>
        </p:nvSpPr>
        <p:spPr>
          <a:xfrm>
            <a:off x="9382057" y="3094987"/>
            <a:ext cx="781447" cy="65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A7A0C-AB90-4784-A26B-E95D5B06C609}"/>
              </a:ext>
            </a:extLst>
          </p:cNvPr>
          <p:cNvSpPr/>
          <p:nvPr/>
        </p:nvSpPr>
        <p:spPr>
          <a:xfrm>
            <a:off x="10235422" y="3094987"/>
            <a:ext cx="1220854" cy="65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APIs</a:t>
            </a:r>
            <a:endParaRPr lang="en-IN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EF4FA1-17F6-4E22-9387-E2B8035C94AF}"/>
              </a:ext>
            </a:extLst>
          </p:cNvPr>
          <p:cNvSpPr/>
          <p:nvPr/>
        </p:nvSpPr>
        <p:spPr>
          <a:xfrm>
            <a:off x="1472600" y="3883095"/>
            <a:ext cx="9983676" cy="309392"/>
          </a:xfrm>
          <a:prstGeom prst="round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Cloud Platform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2C8515-2FB3-4C7F-8C1D-1AB02C2BEEDF}"/>
              </a:ext>
            </a:extLst>
          </p:cNvPr>
          <p:cNvSpPr txBox="1"/>
          <p:nvPr/>
        </p:nvSpPr>
        <p:spPr>
          <a:xfrm>
            <a:off x="2390233" y="4299873"/>
            <a:ext cx="226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Web Services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713BCC-8EF9-4048-8951-93771AFEA05B}"/>
              </a:ext>
            </a:extLst>
          </p:cNvPr>
          <p:cNvSpPr txBox="1"/>
          <p:nvPr/>
        </p:nvSpPr>
        <p:spPr>
          <a:xfrm>
            <a:off x="7209226" y="4336311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SAP Data Center</a:t>
            </a:r>
            <a:endParaRPr lang="en-IN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0F242687-CE23-423E-BCE5-B89DA098429A}"/>
              </a:ext>
            </a:extLst>
          </p:cNvPr>
          <p:cNvSpPr/>
          <p:nvPr/>
        </p:nvSpPr>
        <p:spPr>
          <a:xfrm>
            <a:off x="2585545" y="5266367"/>
            <a:ext cx="3090041" cy="8874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Data Sources and applications</a:t>
            </a:r>
            <a:endParaRPr lang="en-IN" dirty="0"/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34C180BF-C7CA-4FC8-8DDA-9E35A74C2B65}"/>
              </a:ext>
            </a:extLst>
          </p:cNvPr>
          <p:cNvSpPr/>
          <p:nvPr/>
        </p:nvSpPr>
        <p:spPr>
          <a:xfrm>
            <a:off x="3804745" y="4661826"/>
            <a:ext cx="451945" cy="604541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233D44-B091-4825-92FE-9751F0889950}"/>
              </a:ext>
            </a:extLst>
          </p:cNvPr>
          <p:cNvSpPr/>
          <p:nvPr/>
        </p:nvSpPr>
        <p:spPr>
          <a:xfrm>
            <a:off x="8376745" y="5115220"/>
            <a:ext cx="933394" cy="4642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051989-76DC-4ED0-BC7C-A166C4F3BBB2}"/>
              </a:ext>
            </a:extLst>
          </p:cNvPr>
          <p:cNvSpPr/>
          <p:nvPr/>
        </p:nvSpPr>
        <p:spPr>
          <a:xfrm>
            <a:off x="8376745" y="5481096"/>
            <a:ext cx="933394" cy="1383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1C8F5B-EE91-4EC0-8F0B-C355E15D278A}"/>
              </a:ext>
            </a:extLst>
          </p:cNvPr>
          <p:cNvSpPr/>
          <p:nvPr/>
        </p:nvSpPr>
        <p:spPr>
          <a:xfrm>
            <a:off x="8376745" y="5347323"/>
            <a:ext cx="933394" cy="46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A69A62-EAC7-4942-B532-D7F5D7DDA97B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8376745" y="5579427"/>
            <a:ext cx="93339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F9E7CA-89AC-41DF-AD76-A689BDF32963}"/>
              </a:ext>
            </a:extLst>
          </p:cNvPr>
          <p:cNvCxnSpPr/>
          <p:nvPr/>
        </p:nvCxnSpPr>
        <p:spPr>
          <a:xfrm>
            <a:off x="8376745" y="5216659"/>
            <a:ext cx="93339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A6AAB1-EC58-404F-B377-488470D99614}"/>
              </a:ext>
            </a:extLst>
          </p:cNvPr>
          <p:cNvSpPr txBox="1"/>
          <p:nvPr/>
        </p:nvSpPr>
        <p:spPr>
          <a:xfrm>
            <a:off x="7977354" y="5710089"/>
            <a:ext cx="41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premise data sources and Applications</a:t>
            </a:r>
            <a:endParaRPr lang="en-IN" dirty="0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31893161-8729-47F4-B473-1D5CC4D49B90}"/>
              </a:ext>
            </a:extLst>
          </p:cNvPr>
          <p:cNvSpPr/>
          <p:nvPr/>
        </p:nvSpPr>
        <p:spPr>
          <a:xfrm>
            <a:off x="8598394" y="4597177"/>
            <a:ext cx="451945" cy="5580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A68809-DC1A-4DE7-9473-936A57E7DFD0}"/>
              </a:ext>
            </a:extLst>
          </p:cNvPr>
          <p:cNvSpPr/>
          <p:nvPr/>
        </p:nvSpPr>
        <p:spPr>
          <a:xfrm>
            <a:off x="8687952" y="1167395"/>
            <a:ext cx="2984937" cy="1836963"/>
          </a:xfrm>
          <a:prstGeom prst="roundRect">
            <a:avLst/>
          </a:prstGeom>
          <a:solidFill>
            <a:srgbClr val="00B05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APP Center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Embedding </a:t>
            </a:r>
          </a:p>
          <a:p>
            <a:pPr algn="ctr"/>
            <a:r>
              <a:rPr lang="en-US" dirty="0"/>
              <a:t>Analytics into applications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91D5EE-65AF-4615-B92B-3EFBC3B1EAE6}"/>
              </a:ext>
            </a:extLst>
          </p:cNvPr>
          <p:cNvSpPr/>
          <p:nvPr/>
        </p:nvSpPr>
        <p:spPr>
          <a:xfrm>
            <a:off x="122439" y="1153964"/>
            <a:ext cx="1260603" cy="65407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Applications</a:t>
            </a:r>
            <a:endParaRPr lang="en-IN" sz="16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6580AD6-60F0-4367-9379-258ED9F4146B}"/>
              </a:ext>
            </a:extLst>
          </p:cNvPr>
          <p:cNvSpPr/>
          <p:nvPr/>
        </p:nvSpPr>
        <p:spPr>
          <a:xfrm>
            <a:off x="0" y="2085876"/>
            <a:ext cx="1453057" cy="65407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Analytic Capabilities</a:t>
            </a:r>
            <a:endParaRPr lang="en-IN" sz="16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96111E-6023-41C9-A062-9F8844CBD2DB}"/>
              </a:ext>
            </a:extLst>
          </p:cNvPr>
          <p:cNvSpPr/>
          <p:nvPr/>
        </p:nvSpPr>
        <p:spPr>
          <a:xfrm>
            <a:off x="67897" y="2974905"/>
            <a:ext cx="1339087" cy="7811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Core Capabilities</a:t>
            </a:r>
            <a:endParaRPr lang="en-IN" sz="14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2D1FA69-FB17-4462-B14D-43E13249AF46}"/>
              </a:ext>
            </a:extLst>
          </p:cNvPr>
          <p:cNvSpPr/>
          <p:nvPr/>
        </p:nvSpPr>
        <p:spPr>
          <a:xfrm>
            <a:off x="179189" y="3883095"/>
            <a:ext cx="1260603" cy="3093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PaaS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4785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136</TotalTime>
  <Words>121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Unit I Chapter 3:  Cloud, On Premise, Hybrid</vt:lpstr>
      <vt:lpstr>What SAP Analytics OFFERS:</vt:lpstr>
      <vt:lpstr>SAP Analytics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55</cp:revision>
  <dcterms:created xsi:type="dcterms:W3CDTF">2019-07-02T19:23:41Z</dcterms:created>
  <dcterms:modified xsi:type="dcterms:W3CDTF">2020-03-06T10:40:29Z</dcterms:modified>
</cp:coreProperties>
</file>