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71" r:id="rId3"/>
    <p:sldId id="275" r:id="rId4"/>
    <p:sldId id="276" r:id="rId5"/>
    <p:sldId id="277" r:id="rId6"/>
    <p:sldId id="278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0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11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4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9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2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2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1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3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61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67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9651" y="4079427"/>
            <a:ext cx="9007392" cy="3224460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rgbClr val="FFC000"/>
                </a:solidFill>
              </a:rPr>
              <a:t>Unit I</a:t>
            </a:r>
            <a:r>
              <a:rPr lang="en-GB" sz="6000" b="1" i="1" dirty="0"/>
              <a:t> </a:t>
            </a:r>
            <a:r>
              <a:rPr lang="en-GB" sz="6000" b="1" dirty="0">
                <a:solidFill>
                  <a:schemeClr val="tx1"/>
                </a:solidFill>
              </a:rPr>
              <a:t>Chapter 4: 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>
                <a:solidFill>
                  <a:schemeClr val="tx1"/>
                </a:solidFill>
              </a:rPr>
              <a:t>Preparation, Sharing &amp; Collaboration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Concepts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Data :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Acquiring the data using connections to different data providers.</a:t>
            </a:r>
          </a:p>
          <a:p>
            <a:r>
              <a:rPr lang="en-GB" b="1" dirty="0">
                <a:solidFill>
                  <a:srgbClr val="FF0000"/>
                </a:solidFill>
              </a:rPr>
              <a:t>Visualizations</a:t>
            </a:r>
            <a:r>
              <a:rPr lang="en-GB" dirty="0">
                <a:solidFill>
                  <a:srgbClr val="FF0000"/>
                </a:solidFill>
              </a:rPr>
              <a:t>:  </a:t>
            </a:r>
            <a:r>
              <a:rPr lang="en-GB" dirty="0"/>
              <a:t>Visualize &amp; Explore : Story board </a:t>
            </a:r>
          </a:p>
          <a:p>
            <a:r>
              <a:rPr lang="en-GB" b="1" dirty="0">
                <a:solidFill>
                  <a:srgbClr val="FF0000"/>
                </a:solidFill>
              </a:rPr>
              <a:t>Share: </a:t>
            </a:r>
            <a:r>
              <a:rPr lang="en-GB" dirty="0"/>
              <a:t>Collaborate</a:t>
            </a:r>
          </a:p>
        </p:txBody>
      </p:sp>
    </p:spTree>
    <p:extLst>
      <p:ext uri="{BB962C8B-B14F-4D97-AF65-F5344CB8AC3E}">
        <p14:creationId xmlns:p14="http://schemas.microsoft.com/office/powerpoint/2010/main" val="109362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EDB5-ACE4-45D7-A4B4-3629DD8A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4907-FD61-408E-89DB-62695FE7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7482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SAP HANA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SAP BW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SAP BPC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SAP ERP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SAP BO Universe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SQL – IBM </a:t>
            </a:r>
            <a:r>
              <a:rPr lang="en-US" dirty="0" err="1"/>
              <a:t>Puerdata</a:t>
            </a:r>
            <a:r>
              <a:rPr lang="en-US" dirty="0"/>
              <a:t>, MS SQL Server 2008 -14, MySQL 5, Oracle 11 Open Edge 11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Odata</a:t>
            </a:r>
            <a:r>
              <a:rPr lang="en-US" dirty="0"/>
              <a:t>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Excel - .</a:t>
            </a:r>
            <a:r>
              <a:rPr lang="en-US" dirty="0" err="1"/>
              <a:t>xls</a:t>
            </a:r>
            <a:r>
              <a:rPr lang="en-US" dirty="0"/>
              <a:t>; .csv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Cloud : </a:t>
            </a:r>
            <a:r>
              <a:rPr lang="en-US" dirty="0" err="1"/>
              <a:t>Successfactors</a:t>
            </a:r>
            <a:r>
              <a:rPr lang="en-US" dirty="0"/>
              <a:t>, </a:t>
            </a:r>
            <a:r>
              <a:rPr lang="en-US" dirty="0" err="1"/>
              <a:t>FieldGlass</a:t>
            </a:r>
            <a:r>
              <a:rPr lang="en-US" dirty="0"/>
              <a:t>, Concur, Google Drive etc.</a:t>
            </a:r>
          </a:p>
        </p:txBody>
      </p:sp>
    </p:spTree>
    <p:extLst>
      <p:ext uri="{BB962C8B-B14F-4D97-AF65-F5344CB8AC3E}">
        <p14:creationId xmlns:p14="http://schemas.microsoft.com/office/powerpoint/2010/main" val="252312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EDB5-ACE4-45D7-A4B4-3629DD8A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4907-FD61-408E-89DB-62695FE7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7482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SAP HANA 	</a:t>
            </a:r>
          </a:p>
          <a:p>
            <a:r>
              <a:rPr lang="en-US" dirty="0"/>
              <a:t>SAP BW</a:t>
            </a:r>
          </a:p>
          <a:p>
            <a:r>
              <a:rPr lang="en-US" dirty="0"/>
              <a:t>SAP BPC</a:t>
            </a:r>
          </a:p>
          <a:p>
            <a:r>
              <a:rPr lang="en-US" dirty="0"/>
              <a:t>SAP S/4 HANA</a:t>
            </a:r>
          </a:p>
          <a:p>
            <a:r>
              <a:rPr lang="en-US" dirty="0"/>
              <a:t>SAP ERP</a:t>
            </a:r>
          </a:p>
          <a:p>
            <a:r>
              <a:rPr lang="en-US" dirty="0"/>
              <a:t>SAP BO Universe</a:t>
            </a:r>
          </a:p>
          <a:p>
            <a:r>
              <a:rPr lang="en-US" dirty="0"/>
              <a:t>SQL – IBM </a:t>
            </a:r>
            <a:r>
              <a:rPr lang="en-US" dirty="0" err="1"/>
              <a:t>Puerdata</a:t>
            </a:r>
            <a:r>
              <a:rPr lang="en-US" dirty="0"/>
              <a:t>, MS SQL Server 2008 -14, MySQL 5, Oracle 11 Open Edge 11</a:t>
            </a:r>
          </a:p>
          <a:p>
            <a:r>
              <a:rPr lang="en-US" dirty="0" err="1"/>
              <a:t>Odata</a:t>
            </a:r>
            <a:r>
              <a:rPr lang="en-US" dirty="0"/>
              <a:t> Service</a:t>
            </a:r>
          </a:p>
          <a:p>
            <a:r>
              <a:rPr lang="en-US" dirty="0"/>
              <a:t>Excel - .</a:t>
            </a:r>
            <a:r>
              <a:rPr lang="en-US" dirty="0" err="1"/>
              <a:t>xls</a:t>
            </a:r>
            <a:r>
              <a:rPr lang="en-US" dirty="0"/>
              <a:t>; .csv</a:t>
            </a:r>
          </a:p>
          <a:p>
            <a:r>
              <a:rPr lang="en-US" dirty="0"/>
              <a:t>Cloud : </a:t>
            </a:r>
            <a:r>
              <a:rPr lang="en-US" dirty="0" err="1"/>
              <a:t>Successfactors</a:t>
            </a:r>
            <a:r>
              <a:rPr lang="en-US" dirty="0"/>
              <a:t>, </a:t>
            </a:r>
            <a:r>
              <a:rPr lang="en-US" dirty="0" err="1"/>
              <a:t>FieldGlass</a:t>
            </a:r>
            <a:r>
              <a:rPr lang="en-US" dirty="0"/>
              <a:t>, Concur, Google Drive etc.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2CF0567-C8D2-44AC-9CC2-0F90E672611C}"/>
              </a:ext>
            </a:extLst>
          </p:cNvPr>
          <p:cNvSpPr/>
          <p:nvPr/>
        </p:nvSpPr>
        <p:spPr>
          <a:xfrm>
            <a:off x="6768662" y="1629103"/>
            <a:ext cx="3520966" cy="1271752"/>
          </a:xfrm>
          <a:prstGeom prst="cloud">
            <a:avLst/>
          </a:prstGeom>
          <a:solidFill>
            <a:srgbClr val="FF0000"/>
          </a:solidFill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Connection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F0B1F3-7DD4-419E-B636-5A285753B5B0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2885090" y="2006154"/>
            <a:ext cx="3894494" cy="258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E340AA-39BF-4874-91D8-163ABC4E3E9A}"/>
              </a:ext>
            </a:extLst>
          </p:cNvPr>
          <p:cNvCxnSpPr>
            <a:cxnSpLocks/>
          </p:cNvCxnSpPr>
          <p:nvPr/>
        </p:nvCxnSpPr>
        <p:spPr>
          <a:xfrm flipH="1">
            <a:off x="2885090" y="2230804"/>
            <a:ext cx="4035972" cy="20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CBA3F6-2DF9-4DA5-A847-A5FF7276061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00248" y="2264979"/>
            <a:ext cx="3479336" cy="154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22E595-B7AE-4187-BB31-B05E78838639}"/>
              </a:ext>
            </a:extLst>
          </p:cNvPr>
          <p:cNvCxnSpPr>
            <a:cxnSpLocks/>
          </p:cNvCxnSpPr>
          <p:nvPr/>
        </p:nvCxnSpPr>
        <p:spPr>
          <a:xfrm flipH="1">
            <a:off x="3126828" y="2230804"/>
            <a:ext cx="3794234" cy="894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B9B891-7F9D-4E9D-9EC6-16784E28BAD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974428" y="2264979"/>
            <a:ext cx="3805156" cy="524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49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215B-B5EB-4854-919D-834D25A7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4FC78B-FD4A-478F-8167-4122EFBE4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164" y="1887913"/>
            <a:ext cx="8859187" cy="3703418"/>
          </a:xfrm>
          <a:prstGeom prst="rect">
            <a:avLst/>
          </a:prstGeom>
          <a:solidFill>
            <a:schemeClr val="accent3"/>
          </a:solidFill>
        </p:spPr>
      </p:pic>
    </p:spTree>
    <p:extLst>
      <p:ext uri="{BB962C8B-B14F-4D97-AF65-F5344CB8AC3E}">
        <p14:creationId xmlns:p14="http://schemas.microsoft.com/office/powerpoint/2010/main" val="415138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055E-3CD5-4F9A-AFBD-353C2B61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8B1A-9BE5-430A-8F38-F39B3487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Having Discussions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Posting Comments  </a:t>
            </a:r>
            <a:r>
              <a:rPr lang="en-US" dirty="0">
                <a:sym typeface="Wingdings" panose="05000000000000000000" pitchFamily="2" charset="2"/>
              </a:rPr>
              <a:t> Feedback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Assigning a task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Sharing Stories: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Internally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 Externally</a:t>
            </a:r>
          </a:p>
        </p:txBody>
      </p:sp>
    </p:spTree>
    <p:extLst>
      <p:ext uri="{BB962C8B-B14F-4D97-AF65-F5344CB8AC3E}">
        <p14:creationId xmlns:p14="http://schemas.microsoft.com/office/powerpoint/2010/main" val="177510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156</TotalTime>
  <Words>123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Tw Cen MT</vt:lpstr>
      <vt:lpstr>Tw Cen MT Condensed</vt:lpstr>
      <vt:lpstr>Wingdings</vt:lpstr>
      <vt:lpstr>Wingdings 3</vt:lpstr>
      <vt:lpstr>Integral</vt:lpstr>
      <vt:lpstr>Unit I Chapter 4:  Preparation, Sharing &amp; Collaboration</vt:lpstr>
      <vt:lpstr>Cloud Concepts overview</vt:lpstr>
      <vt:lpstr>Data Acquisition</vt:lpstr>
      <vt:lpstr>Data Acquisition</vt:lpstr>
      <vt:lpstr>Data Preparation</vt:lpstr>
      <vt:lpstr>Collaboration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61</cp:revision>
  <dcterms:created xsi:type="dcterms:W3CDTF">2019-07-02T19:23:41Z</dcterms:created>
  <dcterms:modified xsi:type="dcterms:W3CDTF">2020-03-06T10:43:10Z</dcterms:modified>
</cp:coreProperties>
</file>