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4" r:id="rId4"/>
    <p:sldId id="271" r:id="rId5"/>
    <p:sldId id="272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4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2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9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0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6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6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69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8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6000" b="1" dirty="0">
                <a:solidFill>
                  <a:srgbClr val="FFC000"/>
                </a:solidFill>
              </a:rPr>
              <a:t>Unit 2</a:t>
            </a:r>
            <a:r>
              <a:rPr lang="en-GB" sz="6000" b="1" i="1" dirty="0"/>
              <a:t> </a:t>
            </a:r>
            <a:r>
              <a:rPr lang="en-GB" sz="6000" b="1" dirty="0">
                <a:solidFill>
                  <a:srgbClr val="0070C0"/>
                </a:solidFill>
              </a:rPr>
              <a:t>Connections and Data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Connection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Connection Types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Live Data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Import Data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4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Difference Between Live and Import Data Connections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D417FA-3E08-4448-B6AC-365C8B245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59411"/>
              </p:ext>
            </p:extLst>
          </p:nvPr>
        </p:nvGraphicFramePr>
        <p:xfrm>
          <a:off x="1331843" y="2015732"/>
          <a:ext cx="10187610" cy="3257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805">
                  <a:extLst>
                    <a:ext uri="{9D8B030D-6E8A-4147-A177-3AD203B41FA5}">
                      <a16:colId xmlns:a16="http://schemas.microsoft.com/office/drawing/2014/main" val="844927630"/>
                    </a:ext>
                  </a:extLst>
                </a:gridCol>
                <a:gridCol w="5093805">
                  <a:extLst>
                    <a:ext uri="{9D8B030D-6E8A-4147-A177-3AD203B41FA5}">
                      <a16:colId xmlns:a16="http://schemas.microsoft.com/office/drawing/2014/main" val="2649995090"/>
                    </a:ext>
                  </a:extLst>
                </a:gridCol>
              </a:tblGrid>
              <a:tr h="398306">
                <a:tc>
                  <a:txBody>
                    <a:bodyPr/>
                    <a:lstStyle/>
                    <a:p>
                      <a:r>
                        <a:rPr lang="en-IN" dirty="0"/>
                        <a:t>Live Data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Import Data 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39239"/>
                  </a:ext>
                </a:extLst>
              </a:tr>
              <a:tr h="687487">
                <a:tc>
                  <a:txBody>
                    <a:bodyPr/>
                    <a:lstStyle/>
                    <a:p>
                      <a:r>
                        <a:rPr lang="en-IN" dirty="0"/>
                        <a:t>Available for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Cloud</a:t>
                      </a:r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On-Premise</a:t>
                      </a:r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Data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Available for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Cloud</a:t>
                      </a:r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On-Premise</a:t>
                      </a:r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Data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44038"/>
                  </a:ext>
                </a:extLst>
              </a:tr>
              <a:tr h="398306">
                <a:tc>
                  <a:txBody>
                    <a:bodyPr/>
                    <a:lstStyle/>
                    <a:p>
                      <a:r>
                        <a:rPr lang="en-IN" dirty="0"/>
                        <a:t>Does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not replicate data </a:t>
                      </a:r>
                      <a:r>
                        <a:rPr lang="en-IN" dirty="0"/>
                        <a:t>in SAP Analytics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Replicate</a:t>
                      </a:r>
                      <a:r>
                        <a:rPr lang="en-IN" dirty="0"/>
                        <a:t> data within SAP Analytics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200971"/>
                  </a:ext>
                </a:extLst>
              </a:tr>
              <a:tr h="687487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Use existing data models </a:t>
                      </a:r>
                      <a:r>
                        <a:rPr lang="en-IN" dirty="0"/>
                        <a:t>for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Create new </a:t>
                      </a:r>
                      <a:r>
                        <a:rPr lang="en-IN" dirty="0"/>
                        <a:t>data models through the SAP Analytics Cloud Modeler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29186"/>
                  </a:ext>
                </a:extLst>
              </a:tr>
              <a:tr h="687487">
                <a:tc>
                  <a:txBody>
                    <a:bodyPr/>
                    <a:lstStyle/>
                    <a:p>
                      <a:r>
                        <a:rPr lang="en-IN" dirty="0"/>
                        <a:t>Update your data visualizations and stories with new data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in real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Update your data visualizations and stories when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refreshed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387273"/>
                  </a:ext>
                </a:extLst>
              </a:tr>
              <a:tr h="39830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30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1B0B-E57C-4279-B034-3DDD3DE9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Connections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C3B9-8E4E-40DA-B5F6-7DBD9B81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72658"/>
            <a:ext cx="9603275" cy="3450613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743A8D81-C4CF-4B29-8628-B40A5F21BE28}"/>
              </a:ext>
            </a:extLst>
          </p:cNvPr>
          <p:cNvSpPr/>
          <p:nvPr/>
        </p:nvSpPr>
        <p:spPr>
          <a:xfrm>
            <a:off x="5388278" y="1672830"/>
            <a:ext cx="1878496" cy="104923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SAP Analytics Cloud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8C237D6-B0FE-408F-8FAE-1ED8BA7686D9}"/>
              </a:ext>
            </a:extLst>
          </p:cNvPr>
          <p:cNvSpPr/>
          <p:nvPr/>
        </p:nvSpPr>
        <p:spPr>
          <a:xfrm>
            <a:off x="7310853" y="1918285"/>
            <a:ext cx="1560443" cy="417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1947ABA-DA59-488D-8154-470CF7F3A337}"/>
              </a:ext>
            </a:extLst>
          </p:cNvPr>
          <p:cNvSpPr/>
          <p:nvPr/>
        </p:nvSpPr>
        <p:spPr>
          <a:xfrm>
            <a:off x="3488635" y="2053331"/>
            <a:ext cx="1789044" cy="2882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94337E5-6621-4D7D-BA3A-54392821E087}"/>
              </a:ext>
            </a:extLst>
          </p:cNvPr>
          <p:cNvSpPr/>
          <p:nvPr/>
        </p:nvSpPr>
        <p:spPr>
          <a:xfrm>
            <a:off x="1659834" y="1973024"/>
            <a:ext cx="1779105" cy="61622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Applications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E3E33580-4948-48FD-A5F0-308966BE50F3}"/>
              </a:ext>
            </a:extLst>
          </p:cNvPr>
          <p:cNvSpPr/>
          <p:nvPr/>
        </p:nvSpPr>
        <p:spPr>
          <a:xfrm>
            <a:off x="8994914" y="1919184"/>
            <a:ext cx="1779105" cy="61622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Data Source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7BDD48-C672-4122-983C-5B20FF837F74}"/>
              </a:ext>
            </a:extLst>
          </p:cNvPr>
          <p:cNvSpPr/>
          <p:nvPr/>
        </p:nvSpPr>
        <p:spPr>
          <a:xfrm>
            <a:off x="1659834" y="2647910"/>
            <a:ext cx="1013792" cy="616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0070C0"/>
                </a:solidFill>
              </a:rPr>
              <a:t>Concur</a:t>
            </a:r>
          </a:p>
          <a:p>
            <a:pPr algn="ctr"/>
            <a:r>
              <a:rPr lang="en-IN" sz="1000" dirty="0">
                <a:solidFill>
                  <a:srgbClr val="0070C0"/>
                </a:solidFill>
              </a:rPr>
              <a:t>Salesforce</a:t>
            </a:r>
          </a:p>
          <a:p>
            <a:pPr algn="ctr"/>
            <a:r>
              <a:rPr lang="en-IN" sz="1000" dirty="0">
                <a:solidFill>
                  <a:srgbClr val="0070C0"/>
                </a:solidFill>
              </a:rPr>
              <a:t>Fieldglass</a:t>
            </a:r>
          </a:p>
          <a:p>
            <a:pPr algn="ctr"/>
            <a:r>
              <a:rPr lang="en-IN" sz="1000" dirty="0">
                <a:solidFill>
                  <a:srgbClr val="0070C0"/>
                </a:solidFill>
              </a:rPr>
              <a:t>Google Drive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4156E1-A741-4FC9-BEFA-FEE789BAE1FE}"/>
              </a:ext>
            </a:extLst>
          </p:cNvPr>
          <p:cNvSpPr/>
          <p:nvPr/>
        </p:nvSpPr>
        <p:spPr>
          <a:xfrm>
            <a:off x="2784225" y="2647910"/>
            <a:ext cx="1270940" cy="616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rgbClr val="0070C0"/>
                </a:solidFill>
              </a:rPr>
              <a:t>Successfactors</a:t>
            </a:r>
            <a:endParaRPr lang="en-IN" sz="1000" dirty="0">
              <a:solidFill>
                <a:srgbClr val="0070C0"/>
              </a:solidFill>
            </a:endParaRPr>
          </a:p>
          <a:p>
            <a:pPr algn="ctr"/>
            <a:r>
              <a:rPr lang="en-IN" sz="1000" dirty="0" err="1">
                <a:solidFill>
                  <a:srgbClr val="0070C0"/>
                </a:solidFill>
              </a:rPr>
              <a:t>Odata</a:t>
            </a:r>
            <a:endParaRPr lang="en-IN" sz="1000" dirty="0">
              <a:solidFill>
                <a:srgbClr val="0070C0"/>
              </a:solidFill>
            </a:endParaRPr>
          </a:p>
          <a:p>
            <a:pPr algn="ctr"/>
            <a:r>
              <a:rPr lang="en-IN" sz="1000" dirty="0">
                <a:solidFill>
                  <a:srgbClr val="0070C0"/>
                </a:solidFill>
              </a:rPr>
              <a:t>SAP Hybris cloud</a:t>
            </a:r>
          </a:p>
          <a:p>
            <a:pPr algn="ctr"/>
            <a:r>
              <a:rPr lang="en-IN" sz="1000" dirty="0">
                <a:solidFill>
                  <a:srgbClr val="0070C0"/>
                </a:solidFill>
              </a:rPr>
              <a:t>For customer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31164EE-7301-43F5-8B2C-3C8AA9B29741}"/>
              </a:ext>
            </a:extLst>
          </p:cNvPr>
          <p:cNvSpPr/>
          <p:nvPr/>
        </p:nvSpPr>
        <p:spPr>
          <a:xfrm>
            <a:off x="765312" y="3667539"/>
            <a:ext cx="686268" cy="617227"/>
          </a:xfrm>
          <a:custGeom>
            <a:avLst/>
            <a:gdLst>
              <a:gd name="connsiteX0" fmla="*/ 59635 w 1113183"/>
              <a:gd name="connsiteY0" fmla="*/ 606287 h 617227"/>
              <a:gd name="connsiteX1" fmla="*/ 59635 w 1113183"/>
              <a:gd name="connsiteY1" fmla="*/ 606287 h 617227"/>
              <a:gd name="connsiteX2" fmla="*/ 954157 w 1113183"/>
              <a:gd name="connsiteY2" fmla="*/ 606287 h 617227"/>
              <a:gd name="connsiteX3" fmla="*/ 983974 w 1113183"/>
              <a:gd name="connsiteY3" fmla="*/ 596348 h 617227"/>
              <a:gd name="connsiteX4" fmla="*/ 1083365 w 1113183"/>
              <a:gd name="connsiteY4" fmla="*/ 586409 h 617227"/>
              <a:gd name="connsiteX5" fmla="*/ 1113183 w 1113183"/>
              <a:gd name="connsiteY5" fmla="*/ 536713 h 617227"/>
              <a:gd name="connsiteX6" fmla="*/ 1103244 w 1113183"/>
              <a:gd name="connsiteY6" fmla="*/ 357809 h 617227"/>
              <a:gd name="connsiteX7" fmla="*/ 1093305 w 1113183"/>
              <a:gd name="connsiteY7" fmla="*/ 327991 h 617227"/>
              <a:gd name="connsiteX8" fmla="*/ 1073426 w 1113183"/>
              <a:gd name="connsiteY8" fmla="*/ 308113 h 617227"/>
              <a:gd name="connsiteX9" fmla="*/ 1023731 w 1113183"/>
              <a:gd name="connsiteY9" fmla="*/ 258418 h 617227"/>
              <a:gd name="connsiteX10" fmla="*/ 824948 w 1113183"/>
              <a:gd name="connsiteY10" fmla="*/ 238539 h 617227"/>
              <a:gd name="connsiteX11" fmla="*/ 795131 w 1113183"/>
              <a:gd name="connsiteY11" fmla="*/ 178904 h 617227"/>
              <a:gd name="connsiteX12" fmla="*/ 765313 w 1113183"/>
              <a:gd name="connsiteY12" fmla="*/ 168965 h 617227"/>
              <a:gd name="connsiteX13" fmla="*/ 586409 w 1113183"/>
              <a:gd name="connsiteY13" fmla="*/ 129209 h 617227"/>
              <a:gd name="connsiteX14" fmla="*/ 576470 w 1113183"/>
              <a:gd name="connsiteY14" fmla="*/ 89452 h 617227"/>
              <a:gd name="connsiteX15" fmla="*/ 516835 w 1113183"/>
              <a:gd name="connsiteY15" fmla="*/ 29818 h 617227"/>
              <a:gd name="connsiteX16" fmla="*/ 457200 w 1113183"/>
              <a:gd name="connsiteY16" fmla="*/ 9939 h 617227"/>
              <a:gd name="connsiteX17" fmla="*/ 427383 w 1113183"/>
              <a:gd name="connsiteY17" fmla="*/ 0 h 617227"/>
              <a:gd name="connsiteX18" fmla="*/ 377687 w 1113183"/>
              <a:gd name="connsiteY18" fmla="*/ 9939 h 617227"/>
              <a:gd name="connsiteX19" fmla="*/ 367748 w 1113183"/>
              <a:gd name="connsiteY19" fmla="*/ 39757 h 617227"/>
              <a:gd name="connsiteX20" fmla="*/ 347870 w 1113183"/>
              <a:gd name="connsiteY20" fmla="*/ 168965 h 617227"/>
              <a:gd name="connsiteX21" fmla="*/ 327992 w 1113183"/>
              <a:gd name="connsiteY21" fmla="*/ 188844 h 617227"/>
              <a:gd name="connsiteX22" fmla="*/ 308113 w 1113183"/>
              <a:gd name="connsiteY22" fmla="*/ 168965 h 617227"/>
              <a:gd name="connsiteX23" fmla="*/ 208722 w 1113183"/>
              <a:gd name="connsiteY23" fmla="*/ 139148 h 617227"/>
              <a:gd name="connsiteX24" fmla="*/ 178905 w 1113183"/>
              <a:gd name="connsiteY24" fmla="*/ 129209 h 617227"/>
              <a:gd name="connsiteX25" fmla="*/ 59635 w 1113183"/>
              <a:gd name="connsiteY25" fmla="*/ 139148 h 617227"/>
              <a:gd name="connsiteX26" fmla="*/ 0 w 1113183"/>
              <a:gd name="connsiteY26" fmla="*/ 159026 h 617227"/>
              <a:gd name="connsiteX27" fmla="*/ 9939 w 1113183"/>
              <a:gd name="connsiteY27" fmla="*/ 367748 h 617227"/>
              <a:gd name="connsiteX28" fmla="*/ 29818 w 1113183"/>
              <a:gd name="connsiteY28" fmla="*/ 427383 h 617227"/>
              <a:gd name="connsiteX29" fmla="*/ 39757 w 1113183"/>
              <a:gd name="connsiteY29" fmla="*/ 457200 h 617227"/>
              <a:gd name="connsiteX30" fmla="*/ 59635 w 1113183"/>
              <a:gd name="connsiteY30" fmla="*/ 606287 h 6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13183" h="617227">
                <a:moveTo>
                  <a:pt x="59635" y="606287"/>
                </a:moveTo>
                <a:lnTo>
                  <a:pt x="59635" y="606287"/>
                </a:lnTo>
                <a:cubicBezTo>
                  <a:pt x="480638" y="618315"/>
                  <a:pt x="462827" y="623229"/>
                  <a:pt x="954157" y="606287"/>
                </a:cubicBezTo>
                <a:cubicBezTo>
                  <a:pt x="964627" y="605926"/>
                  <a:pt x="973619" y="597941"/>
                  <a:pt x="983974" y="596348"/>
                </a:cubicBezTo>
                <a:cubicBezTo>
                  <a:pt x="1016882" y="591285"/>
                  <a:pt x="1050235" y="589722"/>
                  <a:pt x="1083365" y="586409"/>
                </a:cubicBezTo>
                <a:cubicBezTo>
                  <a:pt x="1099112" y="570662"/>
                  <a:pt x="1113183" y="562519"/>
                  <a:pt x="1113183" y="536713"/>
                </a:cubicBezTo>
                <a:cubicBezTo>
                  <a:pt x="1113183" y="476986"/>
                  <a:pt x="1108907" y="417267"/>
                  <a:pt x="1103244" y="357809"/>
                </a:cubicBezTo>
                <a:cubicBezTo>
                  <a:pt x="1102251" y="347379"/>
                  <a:pt x="1098695" y="336975"/>
                  <a:pt x="1093305" y="327991"/>
                </a:cubicBezTo>
                <a:cubicBezTo>
                  <a:pt x="1088484" y="319956"/>
                  <a:pt x="1079280" y="315430"/>
                  <a:pt x="1073426" y="308113"/>
                </a:cubicBezTo>
                <a:cubicBezTo>
                  <a:pt x="1058969" y="290042"/>
                  <a:pt x="1051440" y="263237"/>
                  <a:pt x="1023731" y="258418"/>
                </a:cubicBezTo>
                <a:cubicBezTo>
                  <a:pt x="958124" y="247008"/>
                  <a:pt x="891209" y="245165"/>
                  <a:pt x="824948" y="238539"/>
                </a:cubicBezTo>
                <a:cubicBezTo>
                  <a:pt x="817802" y="209956"/>
                  <a:pt x="821192" y="194541"/>
                  <a:pt x="795131" y="178904"/>
                </a:cubicBezTo>
                <a:cubicBezTo>
                  <a:pt x="786147" y="173514"/>
                  <a:pt x="775252" y="172278"/>
                  <a:pt x="765313" y="168965"/>
                </a:cubicBezTo>
                <a:cubicBezTo>
                  <a:pt x="734853" y="77585"/>
                  <a:pt x="780264" y="183058"/>
                  <a:pt x="586409" y="129209"/>
                </a:cubicBezTo>
                <a:cubicBezTo>
                  <a:pt x="573247" y="125553"/>
                  <a:pt x="584304" y="100643"/>
                  <a:pt x="576470" y="89452"/>
                </a:cubicBezTo>
                <a:cubicBezTo>
                  <a:pt x="560349" y="66422"/>
                  <a:pt x="543504" y="38708"/>
                  <a:pt x="516835" y="29818"/>
                </a:cubicBezTo>
                <a:lnTo>
                  <a:pt x="457200" y="9939"/>
                </a:lnTo>
                <a:lnTo>
                  <a:pt x="427383" y="0"/>
                </a:lnTo>
                <a:cubicBezTo>
                  <a:pt x="410818" y="3313"/>
                  <a:pt x="391743" y="568"/>
                  <a:pt x="377687" y="9939"/>
                </a:cubicBezTo>
                <a:cubicBezTo>
                  <a:pt x="368970" y="15751"/>
                  <a:pt x="369803" y="29484"/>
                  <a:pt x="367748" y="39757"/>
                </a:cubicBezTo>
                <a:cubicBezTo>
                  <a:pt x="366898" y="44006"/>
                  <a:pt x="351390" y="159578"/>
                  <a:pt x="347870" y="168965"/>
                </a:cubicBezTo>
                <a:cubicBezTo>
                  <a:pt x="344580" y="177739"/>
                  <a:pt x="334618" y="182218"/>
                  <a:pt x="327992" y="188844"/>
                </a:cubicBezTo>
                <a:cubicBezTo>
                  <a:pt x="321366" y="182218"/>
                  <a:pt x="316495" y="173156"/>
                  <a:pt x="308113" y="168965"/>
                </a:cubicBezTo>
                <a:cubicBezTo>
                  <a:pt x="276622" y="153219"/>
                  <a:pt x="242011" y="148659"/>
                  <a:pt x="208722" y="139148"/>
                </a:cubicBezTo>
                <a:cubicBezTo>
                  <a:pt x="198648" y="136270"/>
                  <a:pt x="188844" y="132522"/>
                  <a:pt x="178905" y="129209"/>
                </a:cubicBezTo>
                <a:cubicBezTo>
                  <a:pt x="139148" y="132522"/>
                  <a:pt x="98987" y="132589"/>
                  <a:pt x="59635" y="139148"/>
                </a:cubicBezTo>
                <a:cubicBezTo>
                  <a:pt x="38967" y="142593"/>
                  <a:pt x="0" y="159026"/>
                  <a:pt x="0" y="159026"/>
                </a:cubicBezTo>
                <a:cubicBezTo>
                  <a:pt x="3313" y="228600"/>
                  <a:pt x="2247" y="298521"/>
                  <a:pt x="9939" y="367748"/>
                </a:cubicBezTo>
                <a:cubicBezTo>
                  <a:pt x="12253" y="388574"/>
                  <a:pt x="23192" y="407505"/>
                  <a:pt x="29818" y="427383"/>
                </a:cubicBezTo>
                <a:cubicBezTo>
                  <a:pt x="33131" y="437322"/>
                  <a:pt x="39757" y="446723"/>
                  <a:pt x="39757" y="457200"/>
                </a:cubicBezTo>
                <a:lnTo>
                  <a:pt x="59635" y="6062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33E93-9311-4C7E-B459-DE80E98E2A76}"/>
              </a:ext>
            </a:extLst>
          </p:cNvPr>
          <p:cNvSpPr txBox="1"/>
          <p:nvPr/>
        </p:nvSpPr>
        <p:spPr>
          <a:xfrm>
            <a:off x="683861" y="4342425"/>
            <a:ext cx="2166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2060"/>
                </a:solidFill>
              </a:rPr>
              <a:t>SAP Cloud Platform Connector</a:t>
            </a:r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07D5B537-C272-422C-B9D2-3BA3BA1E0ECC}"/>
              </a:ext>
            </a:extLst>
          </p:cNvPr>
          <p:cNvSpPr/>
          <p:nvPr/>
        </p:nvSpPr>
        <p:spPr>
          <a:xfrm rot="15864729">
            <a:off x="3201874" y="3751653"/>
            <a:ext cx="590822" cy="612570"/>
          </a:xfrm>
          <a:prstGeom prst="teardrop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8F0DD-F85C-4057-9BF8-814EA885EF14}"/>
              </a:ext>
            </a:extLst>
          </p:cNvPr>
          <p:cNvSpPr txBox="1"/>
          <p:nvPr/>
        </p:nvSpPr>
        <p:spPr>
          <a:xfrm>
            <a:off x="2772858" y="4323548"/>
            <a:ext cx="1888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2060"/>
                </a:solidFill>
              </a:rPr>
              <a:t>SAP Analytics Cloud Agent</a:t>
            </a:r>
          </a:p>
        </p:txBody>
      </p:sp>
      <p:sp>
        <p:nvSpPr>
          <p:cNvPr id="17" name="Rectangle: Single Corner Rounded 16">
            <a:extLst>
              <a:ext uri="{FF2B5EF4-FFF2-40B4-BE49-F238E27FC236}">
                <a16:creationId xmlns:a16="http://schemas.microsoft.com/office/drawing/2014/main" id="{6A5B6974-81D2-4E28-BA35-873CB71D1AA5}"/>
              </a:ext>
            </a:extLst>
          </p:cNvPr>
          <p:cNvSpPr/>
          <p:nvPr/>
        </p:nvSpPr>
        <p:spPr>
          <a:xfrm>
            <a:off x="4932477" y="3756991"/>
            <a:ext cx="856189" cy="5277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A2021-14AF-4B8E-8EDE-D957E228494D}"/>
              </a:ext>
            </a:extLst>
          </p:cNvPr>
          <p:cNvSpPr txBox="1"/>
          <p:nvPr/>
        </p:nvSpPr>
        <p:spPr>
          <a:xfrm>
            <a:off x="4765973" y="4342425"/>
            <a:ext cx="85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2060"/>
                </a:solidFill>
              </a:rPr>
              <a:t>File Server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5974EC00-B2C5-43E0-AE22-7E6D044DC749}"/>
              </a:ext>
            </a:extLst>
          </p:cNvPr>
          <p:cNvSpPr/>
          <p:nvPr/>
        </p:nvSpPr>
        <p:spPr>
          <a:xfrm>
            <a:off x="765312" y="5323271"/>
            <a:ext cx="1063488" cy="491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A1550789-DC74-497D-8238-D065D070B5C3}"/>
              </a:ext>
            </a:extLst>
          </p:cNvPr>
          <p:cNvSpPr/>
          <p:nvPr/>
        </p:nvSpPr>
        <p:spPr>
          <a:xfrm>
            <a:off x="2907195" y="5138495"/>
            <a:ext cx="1063488" cy="491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39AA0EC-4448-4472-9FD0-4BD9275CDEC8}"/>
              </a:ext>
            </a:extLst>
          </p:cNvPr>
          <p:cNvSpPr/>
          <p:nvPr/>
        </p:nvSpPr>
        <p:spPr>
          <a:xfrm>
            <a:off x="2907195" y="5384055"/>
            <a:ext cx="1063488" cy="491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243380B3-1496-4B49-A7E7-A4EED6A4BD5E}"/>
              </a:ext>
            </a:extLst>
          </p:cNvPr>
          <p:cNvSpPr/>
          <p:nvPr/>
        </p:nvSpPr>
        <p:spPr>
          <a:xfrm>
            <a:off x="2907195" y="5587020"/>
            <a:ext cx="1063488" cy="491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A04887FE-AE32-4273-865E-72157A13B529}"/>
              </a:ext>
            </a:extLst>
          </p:cNvPr>
          <p:cNvSpPr/>
          <p:nvPr/>
        </p:nvSpPr>
        <p:spPr>
          <a:xfrm>
            <a:off x="6327526" y="4571232"/>
            <a:ext cx="983327" cy="7976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 Files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A27FF9-1828-41D6-9013-E8406A867415}"/>
              </a:ext>
            </a:extLst>
          </p:cNvPr>
          <p:cNvSpPr/>
          <p:nvPr/>
        </p:nvSpPr>
        <p:spPr>
          <a:xfrm>
            <a:off x="9062415" y="3453242"/>
            <a:ext cx="1779105" cy="6476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67441159-9920-40FD-B4CA-8D4B7BA54D72}"/>
              </a:ext>
            </a:extLst>
          </p:cNvPr>
          <p:cNvSpPr/>
          <p:nvPr/>
        </p:nvSpPr>
        <p:spPr>
          <a:xfrm>
            <a:off x="8960748" y="3560600"/>
            <a:ext cx="516835" cy="246178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27F202-390D-433F-8DDE-568A57382369}"/>
              </a:ext>
            </a:extLst>
          </p:cNvPr>
          <p:cNvSpPr txBox="1"/>
          <p:nvPr/>
        </p:nvSpPr>
        <p:spPr>
          <a:xfrm>
            <a:off x="9477583" y="4046549"/>
            <a:ext cx="583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CORS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1A81A18-4CBF-45BF-8F86-750FDE567D9A}"/>
              </a:ext>
            </a:extLst>
          </p:cNvPr>
          <p:cNvSpPr/>
          <p:nvPr/>
        </p:nvSpPr>
        <p:spPr>
          <a:xfrm>
            <a:off x="9884467" y="4799668"/>
            <a:ext cx="482046" cy="5392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5EE92E-C260-4577-9DE1-512C2AC05066}"/>
              </a:ext>
            </a:extLst>
          </p:cNvPr>
          <p:cNvSpPr txBox="1"/>
          <p:nvPr/>
        </p:nvSpPr>
        <p:spPr>
          <a:xfrm>
            <a:off x="9124122" y="5379917"/>
            <a:ext cx="286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Direct Connection Data sources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0352-FECE-421B-80D5-F391403BAC21}"/>
              </a:ext>
            </a:extLst>
          </p:cNvPr>
          <p:cNvCxnSpPr>
            <a:endCxn id="27" idx="3"/>
          </p:cNvCxnSpPr>
          <p:nvPr/>
        </p:nvCxnSpPr>
        <p:spPr>
          <a:xfrm flipV="1">
            <a:off x="10061397" y="4185049"/>
            <a:ext cx="0" cy="51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CD350AB-A1F5-4863-9E17-93C51C89B1D7}"/>
              </a:ext>
            </a:extLst>
          </p:cNvPr>
          <p:cNvCxnSpPr/>
          <p:nvPr/>
        </p:nvCxnSpPr>
        <p:spPr>
          <a:xfrm rot="10800000">
            <a:off x="6957392" y="2535410"/>
            <a:ext cx="1913905" cy="1271368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8417C2-5F13-4F53-BAAF-703FB0BE0FC8}"/>
              </a:ext>
            </a:extLst>
          </p:cNvPr>
          <p:cNvCxnSpPr/>
          <p:nvPr/>
        </p:nvCxnSpPr>
        <p:spPr>
          <a:xfrm flipH="1" flipV="1">
            <a:off x="6629400" y="2722065"/>
            <a:ext cx="69574" cy="184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700B05-A4B6-4E29-8E37-F96E6118F45B}"/>
              </a:ext>
            </a:extLst>
          </p:cNvPr>
          <p:cNvCxnSpPr>
            <a:stCxn id="24" idx="1"/>
            <a:endCxn id="17" idx="3"/>
          </p:cNvCxnSpPr>
          <p:nvPr/>
        </p:nvCxnSpPr>
        <p:spPr>
          <a:xfrm rot="10800000">
            <a:off x="5788666" y="4020879"/>
            <a:ext cx="538860" cy="9491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B216DC-B6CE-48C1-ADA4-D88970796B20}"/>
              </a:ext>
            </a:extLst>
          </p:cNvPr>
          <p:cNvCxnSpPr>
            <a:cxnSpLocks/>
          </p:cNvCxnSpPr>
          <p:nvPr/>
        </p:nvCxnSpPr>
        <p:spPr>
          <a:xfrm flipV="1">
            <a:off x="3488635" y="4525605"/>
            <a:ext cx="0" cy="61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FA58F2-234B-439B-B82A-A92A79C8730D}"/>
              </a:ext>
            </a:extLst>
          </p:cNvPr>
          <p:cNvCxnSpPr/>
          <p:nvPr/>
        </p:nvCxnSpPr>
        <p:spPr>
          <a:xfrm flipV="1">
            <a:off x="1103243" y="4619424"/>
            <a:ext cx="0" cy="51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F70CC7F-7575-4293-9AB5-6CC8BBE2E659}"/>
              </a:ext>
            </a:extLst>
          </p:cNvPr>
          <p:cNvSpPr/>
          <p:nvPr/>
        </p:nvSpPr>
        <p:spPr>
          <a:xfrm>
            <a:off x="1172817" y="1570383"/>
            <a:ext cx="4532244" cy="26417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Data Connection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19FB83-E6AF-494C-8635-ACDB502A7CEA}"/>
              </a:ext>
            </a:extLst>
          </p:cNvPr>
          <p:cNvSpPr/>
          <p:nvPr/>
        </p:nvSpPr>
        <p:spPr>
          <a:xfrm>
            <a:off x="7051426" y="1519962"/>
            <a:ext cx="4532244" cy="26417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Live Data Connection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70B5374-396E-4457-A699-E37825B779CA}"/>
              </a:ext>
            </a:extLst>
          </p:cNvPr>
          <p:cNvSpPr/>
          <p:nvPr/>
        </p:nvSpPr>
        <p:spPr>
          <a:xfrm>
            <a:off x="163127" y="1809813"/>
            <a:ext cx="686268" cy="16035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Cloud Data sources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580BFDD-E5F7-4A8C-A6C4-403D1E5DFE0C}"/>
              </a:ext>
            </a:extLst>
          </p:cNvPr>
          <p:cNvSpPr/>
          <p:nvPr/>
        </p:nvSpPr>
        <p:spPr>
          <a:xfrm>
            <a:off x="16564" y="4026530"/>
            <a:ext cx="686268" cy="184864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On Premise Data Sources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5453DFD-1847-4395-B60C-6710E0FC2A81}"/>
              </a:ext>
            </a:extLst>
          </p:cNvPr>
          <p:cNvCxnSpPr>
            <a:cxnSpLocks/>
          </p:cNvCxnSpPr>
          <p:nvPr/>
        </p:nvCxnSpPr>
        <p:spPr>
          <a:xfrm flipV="1">
            <a:off x="163127" y="3338296"/>
            <a:ext cx="11865746" cy="12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D18C5D-619C-488C-B6EB-7FA25F17ABA4}"/>
              </a:ext>
            </a:extLst>
          </p:cNvPr>
          <p:cNvCxnSpPr/>
          <p:nvPr/>
        </p:nvCxnSpPr>
        <p:spPr>
          <a:xfrm flipH="1">
            <a:off x="1580322" y="4091202"/>
            <a:ext cx="1326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504C3D-79D8-43DA-A392-11685A135680}"/>
              </a:ext>
            </a:extLst>
          </p:cNvPr>
          <p:cNvCxnSpPr/>
          <p:nvPr/>
        </p:nvCxnSpPr>
        <p:spPr>
          <a:xfrm flipH="1">
            <a:off x="3970683" y="4091202"/>
            <a:ext cx="795290" cy="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D028F7F-A20F-4CAD-8617-334E44FC5C7E}"/>
              </a:ext>
            </a:extLst>
          </p:cNvPr>
          <p:cNvCxnSpPr>
            <a:cxnSpLocks/>
          </p:cNvCxnSpPr>
          <p:nvPr/>
        </p:nvCxnSpPr>
        <p:spPr>
          <a:xfrm flipV="1">
            <a:off x="1204911" y="2534453"/>
            <a:ext cx="4304082" cy="1154027"/>
          </a:xfrm>
          <a:prstGeom prst="bentConnector3">
            <a:avLst>
              <a:gd name="adj1" fmla="val 70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1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3197-49D1-42CA-B501-8B7A3D2B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connection to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EBC9-EA41-4C32-82D6-B17309B1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Depending upon the environment, there are different requirements for establishing both live and import data connections to SAP Analytics cloud.</a:t>
            </a:r>
          </a:p>
          <a:p>
            <a:r>
              <a:rPr lang="en-IN" dirty="0"/>
              <a:t>SAP </a:t>
            </a:r>
            <a:r>
              <a:rPr lang="en-IN" dirty="0">
                <a:solidFill>
                  <a:srgbClr val="FF0000"/>
                </a:solidFill>
              </a:rPr>
              <a:t>recommends</a:t>
            </a:r>
            <a:r>
              <a:rPr lang="en-IN" dirty="0"/>
              <a:t> creating </a:t>
            </a:r>
            <a:r>
              <a:rPr lang="en-IN" dirty="0">
                <a:solidFill>
                  <a:srgbClr val="FF0000"/>
                </a:solidFill>
              </a:rPr>
              <a:t>live data connections </a:t>
            </a:r>
            <a:r>
              <a:rPr lang="en-IN" dirty="0"/>
              <a:t>using Direct Connection Type(</a:t>
            </a:r>
            <a:r>
              <a:rPr lang="en-IN" dirty="0">
                <a:solidFill>
                  <a:srgbClr val="FF0000"/>
                </a:solidFill>
              </a:rPr>
              <a:t>CORS</a:t>
            </a:r>
            <a:r>
              <a:rPr lang="en-IN" dirty="0"/>
              <a:t> – Cross-Origin Resource Sharing) which does not require any additional hardware and easy to setup.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6BF7950-D177-4F8D-B8A8-799F79DC7EAC}"/>
              </a:ext>
            </a:extLst>
          </p:cNvPr>
          <p:cNvSpPr/>
          <p:nvPr/>
        </p:nvSpPr>
        <p:spPr>
          <a:xfrm>
            <a:off x="1447798" y="4124739"/>
            <a:ext cx="10744201" cy="2385789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CORS</a:t>
            </a:r>
            <a:r>
              <a:rPr lang="en-US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is a mechanism that uses additional HTTP headers to tell a browser to let a web application running at one origin (domain) have permission to access selected resources from a server at a different origin. A web application makes a cross-origin HTTP request when it requests a resource that has a different origin (domain, protocol, and port) than its own origin. 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7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119</TotalTime>
  <Words>272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Unit 2 Connections and Data Models</vt:lpstr>
      <vt:lpstr>Connection Types</vt:lpstr>
      <vt:lpstr>Difference Between Live and Import Data Connections</vt:lpstr>
      <vt:lpstr>Data Connections Environment</vt:lpstr>
      <vt:lpstr>Which connection to choose?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37</cp:revision>
  <dcterms:created xsi:type="dcterms:W3CDTF">2019-07-02T19:23:41Z</dcterms:created>
  <dcterms:modified xsi:type="dcterms:W3CDTF">2020-03-07T05:07:17Z</dcterms:modified>
</cp:coreProperties>
</file>