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92" r:id="rId3"/>
    <p:sldId id="257" r:id="rId4"/>
    <p:sldId id="290" r:id="rId5"/>
    <p:sldId id="291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3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8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85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5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2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0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3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0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5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9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51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79C5-C5EF-4861-84A9-ED393C509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800" b="1" dirty="0">
                <a:solidFill>
                  <a:srgbClr val="FFC000"/>
                </a:solidFill>
              </a:rPr>
              <a:t>Unit 4 Introduction to SAP Analytics Cloud Planning: </a:t>
            </a:r>
            <a:r>
              <a:rPr lang="en-GB" sz="4800" b="1" dirty="0">
                <a:solidFill>
                  <a:schemeClr val="accent3">
                    <a:lumMod val="75000"/>
                  </a:schemeClr>
                </a:solidFill>
              </a:rPr>
              <a:t>Chapter 1</a:t>
            </a:r>
            <a:r>
              <a:rPr lang="en-GB" sz="48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4800" b="1" i="1" dirty="0">
                <a:solidFill>
                  <a:srgbClr val="0070C0"/>
                </a:solidFill>
              </a:rPr>
              <a:t>:Planning with SAC</a:t>
            </a:r>
            <a:endParaRPr lang="en-GB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03F23-ABD9-4FCB-BEF9-AB5FD3837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5067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371C-BC44-4EEF-A052-FC7D642A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PLANNING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0C019-EB9C-46A9-A22E-50B41D1AA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is all about </a:t>
            </a:r>
            <a:r>
              <a:rPr lang="en-US" b="1" dirty="0">
                <a:solidFill>
                  <a:srgbClr val="FF0000"/>
                </a:solidFill>
              </a:rPr>
              <a:t>setting strategic goals </a:t>
            </a:r>
            <a:r>
              <a:rPr lang="en-US" dirty="0"/>
              <a:t>for a business and then determining </a:t>
            </a:r>
            <a:r>
              <a:rPr lang="en-US" b="1" dirty="0">
                <a:solidFill>
                  <a:srgbClr val="FF0000"/>
                </a:solidFill>
              </a:rPr>
              <a:t>how to meet</a:t>
            </a:r>
            <a:r>
              <a:rPr lang="en-US" dirty="0"/>
              <a:t> those </a:t>
            </a:r>
            <a:r>
              <a:rPr lang="en-US" b="1" dirty="0">
                <a:solidFill>
                  <a:srgbClr val="FF0000"/>
                </a:solidFill>
              </a:rPr>
              <a:t>goals</a:t>
            </a:r>
            <a:r>
              <a:rPr lang="en-US" dirty="0"/>
              <a:t> by creating annual </a:t>
            </a:r>
            <a:r>
              <a:rPr lang="en-US" b="1" dirty="0"/>
              <a:t>budgets</a:t>
            </a:r>
            <a:r>
              <a:rPr lang="en-US" dirty="0"/>
              <a:t>, tracking progress in </a:t>
            </a:r>
            <a:r>
              <a:rPr lang="en-US" b="1" dirty="0"/>
              <a:t>forecasts</a:t>
            </a:r>
            <a:r>
              <a:rPr lang="en-US" dirty="0"/>
              <a:t>, and simulating scenarios to find new opportunities.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5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18C4-1B9C-40B8-AED6-84175461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Planning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AA6F-205B-465C-81C6-792FA5BB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Act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 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Analyse, Predict and report all. 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Plan and analyse directly within the enterprise solution for instant Insight to action.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Visualize performance metrics.</a:t>
            </a:r>
            <a:endParaRPr lang="en-GB" dirty="0"/>
          </a:p>
          <a:p>
            <a:r>
              <a:rPr lang="en-GB" b="1" dirty="0"/>
              <a:t>Continuously Collaborate </a:t>
            </a:r>
            <a:r>
              <a:rPr lang="en-GB" dirty="0">
                <a:sym typeface="Wingdings" panose="05000000000000000000" pitchFamily="2" charset="2"/>
              </a:rPr>
              <a:t> 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Discuss plans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Interact on screen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Crowdsource plans</a:t>
            </a:r>
          </a:p>
          <a:p>
            <a:r>
              <a:rPr lang="en-GB" b="1" dirty="0"/>
              <a:t>Become an Intelligent Enterprise </a:t>
            </a:r>
            <a:r>
              <a:rPr lang="en-GB" dirty="0">
                <a:sym typeface="Wingdings" panose="05000000000000000000" pitchFamily="2" charset="2"/>
              </a:rPr>
              <a:t> </a:t>
            </a:r>
          </a:p>
          <a:p>
            <a:pPr lvl="1"/>
            <a:r>
              <a:rPr lang="en-GB" dirty="0"/>
              <a:t>Discover top influencers </a:t>
            </a:r>
          </a:p>
          <a:p>
            <a:pPr lvl="1"/>
            <a:r>
              <a:rPr lang="en-GB" dirty="0"/>
              <a:t>Augment Manual Insights</a:t>
            </a:r>
          </a:p>
          <a:p>
            <a:pPr lvl="1"/>
            <a:r>
              <a:rPr lang="en-GB" dirty="0"/>
              <a:t>Ask Questions to get answer.</a:t>
            </a:r>
          </a:p>
        </p:txBody>
      </p:sp>
    </p:spTree>
    <p:extLst>
      <p:ext uri="{BB962C8B-B14F-4D97-AF65-F5344CB8AC3E}">
        <p14:creationId xmlns:p14="http://schemas.microsoft.com/office/powerpoint/2010/main" val="35684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963D-9B7B-47DE-A1DF-222AC006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Planning, Budgeting &amp; Forecasting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A072-B2DB-400D-AFE3-ED626FA4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1853754"/>
            <a:ext cx="9917708" cy="403021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Planning: </a:t>
            </a:r>
            <a:r>
              <a:rPr lang="en-US" dirty="0"/>
              <a:t>Provides overall Process for stating direction and financial Objectives 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(What is Possible)</a:t>
            </a:r>
          </a:p>
          <a:p>
            <a:pPr lvl="1"/>
            <a:r>
              <a:rPr lang="en-US" dirty="0"/>
              <a:t>Strategic plans- set overall goas and objectives</a:t>
            </a:r>
          </a:p>
          <a:p>
            <a:pPr lvl="1"/>
            <a:r>
              <a:rPr lang="en-US" dirty="0"/>
              <a:t>Long-range plans  - Financial targets over 3-10  year horizon</a:t>
            </a:r>
          </a:p>
          <a:p>
            <a:pPr lvl="1"/>
            <a:r>
              <a:rPr lang="en-US" dirty="0"/>
              <a:t>Annual plans – first years of long range plan</a:t>
            </a:r>
          </a:p>
          <a:p>
            <a:r>
              <a:rPr lang="en-US" b="1" dirty="0">
                <a:solidFill>
                  <a:srgbClr val="FF0000"/>
                </a:solidFill>
              </a:rPr>
              <a:t>Budgeting: </a:t>
            </a:r>
            <a:r>
              <a:rPr lang="en-US" dirty="0"/>
              <a:t>Provides execution path for the plan.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( What is Expected)</a:t>
            </a:r>
          </a:p>
          <a:p>
            <a:pPr lvl="1"/>
            <a:r>
              <a:rPr lang="en-US" dirty="0"/>
              <a:t>Sales/Gross Margin budgets</a:t>
            </a:r>
          </a:p>
          <a:p>
            <a:pPr lvl="1"/>
            <a:r>
              <a:rPr lang="en-US" dirty="0"/>
              <a:t>Capital Expenditure Budgets</a:t>
            </a:r>
          </a:p>
          <a:p>
            <a:pPr lvl="1"/>
            <a:r>
              <a:rPr lang="en-US" dirty="0"/>
              <a:t>Headcount budgets</a:t>
            </a:r>
          </a:p>
          <a:p>
            <a:pPr lvl="1"/>
            <a:r>
              <a:rPr lang="en-US" dirty="0"/>
              <a:t>Operating Expense Budgets</a:t>
            </a:r>
          </a:p>
          <a:p>
            <a:r>
              <a:rPr lang="en-US" b="1" dirty="0">
                <a:solidFill>
                  <a:srgbClr val="FF0000"/>
                </a:solidFill>
              </a:rPr>
              <a:t>Forecasting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dirty="0"/>
              <a:t>Uses actual performance data to project remainder of the current year performance.</a:t>
            </a:r>
          </a:p>
          <a:p>
            <a:pPr lvl="1"/>
            <a:r>
              <a:rPr lang="en-IN" dirty="0"/>
              <a:t>Rolling Forecast – Reset expectations for some predefined future</a:t>
            </a:r>
          </a:p>
        </p:txBody>
      </p:sp>
    </p:spTree>
    <p:extLst>
      <p:ext uri="{BB962C8B-B14F-4D97-AF65-F5344CB8AC3E}">
        <p14:creationId xmlns:p14="http://schemas.microsoft.com/office/powerpoint/2010/main" val="279096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BD59-DB98-437E-A527-E52D6A90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SAP can help for Enterprise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A77F4F-BC5F-48C0-A388-67D670F55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350169"/>
            <a:ext cx="9720262" cy="389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8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F8C7-98D5-4519-B139-840B5961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8A30-E197-4EFF-AD81-582CAAB2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you!! </a:t>
            </a:r>
          </a:p>
          <a:p>
            <a:endParaRPr lang="en-IN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Questions ???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37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228</TotalTime>
  <Words>212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Unit 4 Introduction to SAP Analytics Cloud Planning: Chapter 1 :Planning with SAC</vt:lpstr>
      <vt:lpstr>What is PLANNING</vt:lpstr>
      <vt:lpstr>Planning</vt:lpstr>
      <vt:lpstr>Planning, Budgeting &amp; Forecasting</vt:lpstr>
      <vt:lpstr>Where SAP can help for Enterprise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Studio 1.6 To SAP Lumira 2.0</dc:title>
  <dc:creator>Atul Kadlag</dc:creator>
  <cp:lastModifiedBy>Atul Kadlag</cp:lastModifiedBy>
  <cp:revision>74</cp:revision>
  <dcterms:created xsi:type="dcterms:W3CDTF">2019-07-02T19:23:41Z</dcterms:created>
  <dcterms:modified xsi:type="dcterms:W3CDTF">2020-04-10T11:18:19Z</dcterms:modified>
</cp:coreProperties>
</file>