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75" r:id="rId4"/>
    <p:sldId id="279" r:id="rId5"/>
    <p:sldId id="259" r:id="rId6"/>
    <p:sldId id="263" r:id="rId7"/>
    <p:sldId id="264" r:id="rId8"/>
    <p:sldId id="278" r:id="rId9"/>
    <p:sldId id="266" r:id="rId10"/>
    <p:sldId id="267" r:id="rId11"/>
    <p:sldId id="268" r:id="rId12"/>
    <p:sldId id="269" r:id="rId13"/>
    <p:sldId id="276" r:id="rId14"/>
    <p:sldId id="271" r:id="rId15"/>
    <p:sldId id="277"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DFF99-6B36-B0F4-7613-B664FD33A186}" v="73" dt="2024-02-21T04:44:29.841"/>
    <p1510:client id="{65DF7CEB-EF9A-94C0-68D4-7EBE9D6D1F30}" v="63" dt="2024-02-19T04:46:37.678"/>
    <p1510:client id="{73DD9C69-8EDC-67E4-69D9-FE94009F2215}" v="80" dt="2024-02-20T12:53:44.055"/>
    <p1510:client id="{BFB34FDA-1E93-FC89-01D2-DBFB8844A0DC}" v="151" dt="2024-02-20T12:59:59.709"/>
    <p1510:client id="{E5B1C657-7621-A9F2-3BB9-2BAC8645A423}" v="309" dt="2024-02-19T05:47:16.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3027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7420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9921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224173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4155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741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590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0268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016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4857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986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381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1027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9361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1776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1250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792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2/20/2024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30095121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https://img.freepik.com/free-vector/crime-scene-night-murder-place-dark-room_33099-2442.jpg?size=626&amp;ext=jpg"/>
          <p:cNvPicPr>
            <a:picLocks noChangeAspect="1" noChangeArrowheads="1"/>
          </p:cNvPicPr>
          <p:nvPr/>
        </p:nvPicPr>
        <p:blipFill rotWithShape="1">
          <a:blip r:embed="rId2">
            <a:alphaModFix amt="40000"/>
          </a:blip>
          <a:srcRect l="36397" r="30436"/>
          <a:stretch/>
        </p:blipFill>
        <p:spPr bwMode="auto">
          <a:xfrm>
            <a:off x="20" y="10"/>
            <a:ext cx="4549120" cy="6857990"/>
          </a:xfrm>
          <a:prstGeom prst="rect">
            <a:avLst/>
          </a:prstGeom>
        </p:spPr>
      </p:pic>
      <p:pic>
        <p:nvPicPr>
          <p:cNvPr id="2050" name="Picture 2"/>
          <p:cNvPicPr>
            <a:picLocks noChangeAspect="1" noChangeArrowheads="1"/>
          </p:cNvPicPr>
          <p:nvPr/>
        </p:nvPicPr>
        <p:blipFill rotWithShape="1">
          <a:blip r:embed="rId3">
            <a:alphaModFix amt="40000"/>
          </a:blip>
          <a:srcRect l="22695" r="32861"/>
          <a:stretch/>
        </p:blipFill>
        <p:spPr bwMode="auto">
          <a:xfrm>
            <a:off x="4549140" y="4748"/>
            <a:ext cx="4583430" cy="6858000"/>
          </a:xfrm>
          <a:prstGeom prst="rect">
            <a:avLst/>
          </a:prstGeom>
        </p:spPr>
      </p:pic>
      <p:sp>
        <p:nvSpPr>
          <p:cNvPr id="2" name="Title 1"/>
          <p:cNvSpPr>
            <a:spLocks noGrp="1"/>
          </p:cNvSpPr>
          <p:nvPr>
            <p:ph type="ctrTitle"/>
          </p:nvPr>
        </p:nvSpPr>
        <p:spPr>
          <a:xfrm>
            <a:off x="1941909" y="2514600"/>
            <a:ext cx="6686550" cy="2262781"/>
          </a:xfrm>
        </p:spPr>
        <p:txBody>
          <a:bodyPr vert="horz" lIns="91440" tIns="45720" rIns="91440" bIns="45720" rtlCol="0">
            <a:normAutofit/>
          </a:bodyPr>
          <a:lstStyle/>
          <a:p>
            <a:r>
              <a:rPr lang="en-US" sz="5000" b="1" kern="1200">
                <a:solidFill>
                  <a:schemeClr val="tx1"/>
                </a:solidFill>
                <a:latin typeface="Calibri"/>
                <a:cs typeface="Calibri"/>
              </a:rPr>
              <a:t>SQL Murder Mystery</a:t>
            </a:r>
            <a:br>
              <a:rPr lang="en-US" sz="5000" b="1">
                <a:latin typeface="Calibri"/>
              </a:rPr>
            </a:br>
            <a:r>
              <a:rPr lang="en-US" sz="5000" b="1">
                <a:solidFill>
                  <a:schemeClr val="tx1"/>
                </a:solidFill>
                <a:latin typeface="Calibri"/>
                <a:cs typeface="Calibri"/>
              </a:rPr>
              <a:t>-</a:t>
            </a:r>
            <a:r>
              <a:rPr lang="en-US" sz="5000" b="1" err="1">
                <a:solidFill>
                  <a:schemeClr val="tx1"/>
                </a:solidFill>
                <a:latin typeface="Calibri"/>
                <a:cs typeface="Calibri"/>
              </a:rPr>
              <a:t>Knightlab</a:t>
            </a:r>
            <a:endParaRPr lang="en-US" sz="5000" b="1" kern="1200">
              <a:solidFill>
                <a:schemeClr val="tx1"/>
              </a:solidFill>
              <a:latin typeface="Calibri"/>
              <a:cs typeface="Calibri"/>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93" y="1257754"/>
            <a:ext cx="8600725" cy="720811"/>
          </a:xfrm>
        </p:spPr>
        <p:txBody>
          <a:bodyPr>
            <a:noAutofit/>
          </a:bodyPr>
          <a:lstStyle/>
          <a:p>
            <a:pPr algn="ctr"/>
            <a:r>
              <a:rPr lang="en-US" sz="2400" b="1">
                <a:latin typeface="Calibri"/>
                <a:ea typeface="+mj-lt"/>
                <a:cs typeface="+mj-lt"/>
              </a:rPr>
              <a:t>Get Fit Now Check-Ins on January 9, 2018, for Members with ID Starting with 48Z</a:t>
            </a:r>
            <a:endParaRPr lang="en-US" sz="2400" b="1">
              <a:latin typeface="Calibri"/>
              <a:cs typeface="Calibri"/>
            </a:endParaRPr>
          </a:p>
        </p:txBody>
      </p:sp>
      <p:pic>
        <p:nvPicPr>
          <p:cNvPr id="23554" name="Picture 2"/>
          <p:cNvPicPr>
            <a:picLocks noGrp="1" noChangeAspect="1" noChangeArrowheads="1"/>
          </p:cNvPicPr>
          <p:nvPr>
            <p:ph idx="1"/>
          </p:nvPr>
        </p:nvPicPr>
        <p:blipFill>
          <a:blip r:embed="rId2"/>
          <a:srcRect/>
          <a:stretch>
            <a:fillRect/>
          </a:stretch>
        </p:blipFill>
        <p:spPr bwMode="auto">
          <a:xfrm>
            <a:off x="784782" y="2446284"/>
            <a:ext cx="7703487" cy="1529239"/>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1679139" y="4205614"/>
            <a:ext cx="5994400" cy="179762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33" y="1230148"/>
            <a:ext cx="8239190" cy="741406"/>
          </a:xfrm>
        </p:spPr>
        <p:txBody>
          <a:bodyPr>
            <a:noAutofit/>
          </a:bodyPr>
          <a:lstStyle/>
          <a:p>
            <a:pPr algn="ctr"/>
            <a:r>
              <a:rPr lang="en-US" sz="2400" b="1">
                <a:latin typeface="Calibri"/>
                <a:ea typeface="+mj-lt"/>
                <a:cs typeface="+mj-lt"/>
              </a:rPr>
              <a:t>Matching Persons with Driver's License Information for Vehicles with Plate Number Like H42W</a:t>
            </a:r>
            <a:endParaRPr lang="en-US" sz="2400" b="1">
              <a:latin typeface="Calibri"/>
              <a:cs typeface="Calibri"/>
            </a:endParaRPr>
          </a:p>
        </p:txBody>
      </p:sp>
      <p:pic>
        <p:nvPicPr>
          <p:cNvPr id="5" name="Content Placeholder 4" descr="A white background with black and blue text&#10;&#10;Description automatically generated">
            <a:extLst>
              <a:ext uri="{FF2B5EF4-FFF2-40B4-BE49-F238E27FC236}">
                <a16:creationId xmlns:a16="http://schemas.microsoft.com/office/drawing/2014/main" id="{8E7D5834-28ED-E625-C75B-CF6505FF56CE}"/>
              </a:ext>
            </a:extLst>
          </p:cNvPr>
          <p:cNvPicPr>
            <a:picLocks noGrp="1" noChangeAspect="1"/>
          </p:cNvPicPr>
          <p:nvPr>
            <p:ph idx="1"/>
          </p:nvPr>
        </p:nvPicPr>
        <p:blipFill>
          <a:blip r:embed="rId2"/>
          <a:stretch>
            <a:fillRect/>
          </a:stretch>
        </p:blipFill>
        <p:spPr>
          <a:xfrm>
            <a:off x="498288" y="2670858"/>
            <a:ext cx="8229600" cy="1937822"/>
          </a:xfrm>
        </p:spPr>
      </p:pic>
      <p:pic>
        <p:nvPicPr>
          <p:cNvPr id="1027" name="Picture 3"/>
          <p:cNvPicPr>
            <a:picLocks noChangeAspect="1" noChangeArrowheads="1"/>
          </p:cNvPicPr>
          <p:nvPr/>
        </p:nvPicPr>
        <p:blipFill>
          <a:blip r:embed="rId3"/>
          <a:srcRect/>
          <a:stretch>
            <a:fillRect/>
          </a:stretch>
        </p:blipFill>
        <p:spPr bwMode="auto">
          <a:xfrm>
            <a:off x="2922834" y="5016709"/>
            <a:ext cx="3298536" cy="111182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7030" y="777433"/>
            <a:ext cx="6939116" cy="1223983"/>
          </a:xfrm>
        </p:spPr>
        <p:txBody>
          <a:bodyPr vert="horz" lIns="91440" tIns="45720" rIns="91440" bIns="45720" rtlCol="0" anchor="t">
            <a:normAutofit fontScale="90000"/>
          </a:bodyPr>
          <a:lstStyle/>
          <a:p>
            <a:pPr algn="ctr" defTabSz="457200">
              <a:lnSpc>
                <a:spcPct val="90000"/>
              </a:lnSpc>
            </a:pPr>
            <a:r>
              <a:rPr lang="en-US" sz="3600" b="0" i="0" kern="1200">
                <a:latin typeface="+mj-lt"/>
                <a:ea typeface="+mj-ea"/>
                <a:cs typeface="+mj-cs"/>
              </a:rPr>
              <a:t>Unlocking the Mystery: </a:t>
            </a:r>
            <a:br>
              <a:rPr lang="en-US" sz="3600"/>
            </a:br>
            <a:r>
              <a:rPr lang="en-US" sz="3600" b="1" i="0" kern="1200">
                <a:latin typeface="+mj-lt"/>
                <a:ea typeface="+mj-ea"/>
                <a:cs typeface="+mj-cs"/>
              </a:rPr>
              <a:t>Jeremy Bowers' Solution Revealed</a:t>
            </a:r>
            <a:endParaRPr lang="en-US" b="1"/>
          </a:p>
        </p:txBody>
      </p:sp>
      <p:pic>
        <p:nvPicPr>
          <p:cNvPr id="2050" name="Picture 2"/>
          <p:cNvPicPr>
            <a:picLocks noChangeAspect="1" noChangeArrowheads="1"/>
          </p:cNvPicPr>
          <p:nvPr/>
        </p:nvPicPr>
        <p:blipFill>
          <a:blip r:embed="rId3"/>
          <a:stretch>
            <a:fillRect/>
          </a:stretch>
        </p:blipFill>
        <p:spPr bwMode="auto">
          <a:xfrm>
            <a:off x="965390" y="2824860"/>
            <a:ext cx="7253083" cy="3067551"/>
          </a:xfrm>
          <a:prstGeom prst="rect">
            <a:avLst/>
          </a:prstGeom>
          <a:noFill/>
          <a:effectLst>
            <a:outerShdw blurRad="50800" dist="38100" dir="5400000" algn="t" rotWithShape="0">
              <a:prstClr val="black">
                <a:alpha val="43000"/>
              </a:prstClr>
            </a:outerShdw>
          </a:effectLst>
        </p:spPr>
      </p:pic>
      <p:sp>
        <p:nvSpPr>
          <p:cNvPr id="7" name="TextBox 2">
            <a:extLst>
              <a:ext uri="{FF2B5EF4-FFF2-40B4-BE49-F238E27FC236}">
                <a16:creationId xmlns:a16="http://schemas.microsoft.com/office/drawing/2014/main" id="{F762E8B8-41C5-FF68-5341-B48D88A027C1}"/>
              </a:ext>
            </a:extLst>
          </p:cNvPr>
          <p:cNvSpPr txBox="1"/>
          <p:nvPr/>
        </p:nvSpPr>
        <p:spPr>
          <a:xfrm>
            <a:off x="966355" y="2209908"/>
            <a:ext cx="404172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defTabSz="414772">
              <a:spcAft>
                <a:spcPts val="432"/>
              </a:spcAft>
              <a:buAutoNum type="arabicPeriod"/>
            </a:pPr>
            <a:r>
              <a:rPr lang="en-US" b="1" dirty="0">
                <a:latin typeface="+mj-lt"/>
                <a:ea typeface="+mj-ea"/>
                <a:cs typeface="Calibri"/>
              </a:rPr>
              <a:t>Jeremy Bowers Under Scrutiny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F3EC69FB-EAC8-C91D-D37A-24B2D4D5E672}"/>
              </a:ext>
            </a:extLst>
          </p:cNvPr>
          <p:cNvSpPr txBox="1"/>
          <p:nvPr/>
        </p:nvSpPr>
        <p:spPr>
          <a:xfrm>
            <a:off x="846038" y="1776771"/>
            <a:ext cx="307919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4772">
              <a:spcAft>
                <a:spcPts val="432"/>
              </a:spcAft>
            </a:pPr>
            <a:r>
              <a:rPr lang="en-US" b="1" dirty="0">
                <a:latin typeface="+mj-lt"/>
                <a:ea typeface="+mj-ea"/>
                <a:cs typeface="Calibri"/>
              </a:rPr>
              <a:t>2.  Killers Confession</a:t>
            </a:r>
          </a:p>
        </p:txBody>
      </p:sp>
      <p:pic>
        <p:nvPicPr>
          <p:cNvPr id="5" name="Picture 4" descr="A close up of a sign&#10;&#10;Description automatically generated">
            <a:extLst>
              <a:ext uri="{FF2B5EF4-FFF2-40B4-BE49-F238E27FC236}">
                <a16:creationId xmlns:a16="http://schemas.microsoft.com/office/drawing/2014/main" id="{DA3412C6-6A42-8E5B-EF7C-682F4AAF148F}"/>
              </a:ext>
            </a:extLst>
          </p:cNvPr>
          <p:cNvPicPr>
            <a:picLocks noChangeAspect="1" noChangeArrowheads="1"/>
          </p:cNvPicPr>
          <p:nvPr/>
        </p:nvPicPr>
        <p:blipFill>
          <a:blip r:embed="rId2"/>
          <a:srcRect/>
          <a:stretch>
            <a:fillRect/>
          </a:stretch>
        </p:blipFill>
        <p:spPr bwMode="auto">
          <a:xfrm>
            <a:off x="1311742" y="2453918"/>
            <a:ext cx="6521172" cy="768648"/>
          </a:xfrm>
          <a:prstGeom prst="rect">
            <a:avLst/>
          </a:prstGeom>
          <a:noFill/>
          <a:ln w="9525">
            <a:noFill/>
            <a:miter lim="800000"/>
            <a:headEnd/>
            <a:tailEnd/>
          </a:ln>
          <a:effectLst/>
        </p:spPr>
      </p:pic>
      <p:pic>
        <p:nvPicPr>
          <p:cNvPr id="6" name="Picture 5" descr="A screenshot of a computer&#10;&#10;Description automatically generated">
            <a:extLst>
              <a:ext uri="{FF2B5EF4-FFF2-40B4-BE49-F238E27FC236}">
                <a16:creationId xmlns:a16="http://schemas.microsoft.com/office/drawing/2014/main" id="{93470C6B-E051-3BD5-F497-669A58032008}"/>
              </a:ext>
            </a:extLst>
          </p:cNvPr>
          <p:cNvPicPr>
            <a:picLocks noChangeAspect="1" noChangeArrowheads="1"/>
          </p:cNvPicPr>
          <p:nvPr/>
        </p:nvPicPr>
        <p:blipFill>
          <a:blip r:embed="rId3"/>
          <a:srcRect/>
          <a:stretch>
            <a:fillRect/>
          </a:stretch>
        </p:blipFill>
        <p:spPr bwMode="auto">
          <a:xfrm>
            <a:off x="849497" y="3673189"/>
            <a:ext cx="7435795" cy="1553672"/>
          </a:xfrm>
          <a:prstGeom prst="rect">
            <a:avLst/>
          </a:prstGeom>
          <a:noFill/>
          <a:ln w="9525">
            <a:noFill/>
            <a:miter lim="800000"/>
            <a:headEnd/>
            <a:tailEnd/>
          </a:ln>
          <a:effectLst/>
        </p:spPr>
      </p:pic>
    </p:spTree>
    <p:extLst>
      <p:ext uri="{BB962C8B-B14F-4D97-AF65-F5344CB8AC3E}">
        <p14:creationId xmlns:p14="http://schemas.microsoft.com/office/powerpoint/2010/main" val="362322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3302" y="1219279"/>
            <a:ext cx="5675609" cy="578487"/>
          </a:xfrm>
        </p:spPr>
        <p:txBody>
          <a:bodyPr>
            <a:noAutofit/>
          </a:bodyPr>
          <a:lstStyle/>
          <a:p>
            <a:pPr algn="ctr"/>
            <a:r>
              <a:rPr lang="en-US" sz="2800" b="1">
                <a:latin typeface="Calibri"/>
                <a:ea typeface="+mj-lt"/>
                <a:cs typeface="+mj-lt"/>
              </a:rPr>
              <a:t>Unraveling the Mystery</a:t>
            </a:r>
            <a:endParaRPr lang="en-US" sz="2800" b="1">
              <a:latin typeface="Calibri"/>
              <a:cs typeface="Calibri"/>
            </a:endParaRPr>
          </a:p>
        </p:txBody>
      </p:sp>
      <p:pic>
        <p:nvPicPr>
          <p:cNvPr id="4098" name="Picture 2"/>
          <p:cNvPicPr>
            <a:picLocks noChangeAspect="1" noChangeArrowheads="1"/>
          </p:cNvPicPr>
          <p:nvPr/>
        </p:nvPicPr>
        <p:blipFill>
          <a:blip r:embed="rId2"/>
          <a:srcRect/>
          <a:stretch>
            <a:fillRect/>
          </a:stretch>
        </p:blipFill>
        <p:spPr bwMode="auto">
          <a:xfrm>
            <a:off x="694493" y="2651525"/>
            <a:ext cx="7780336" cy="235888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064025" y="5225298"/>
            <a:ext cx="3022694" cy="120447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EB196542-9C7E-11A9-32FE-92E0875B9485}"/>
              </a:ext>
            </a:extLst>
          </p:cNvPr>
          <p:cNvSpPr txBox="1"/>
          <p:nvPr/>
        </p:nvSpPr>
        <p:spPr>
          <a:xfrm>
            <a:off x="682462" y="2030478"/>
            <a:ext cx="5685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10820" indent="-210820" defTabSz="563270">
              <a:spcAft>
                <a:spcPts val="480"/>
              </a:spcAft>
              <a:buAutoNum type="arabicPeriod"/>
            </a:pPr>
            <a:r>
              <a:rPr lang="en-US" b="1" kern="1200">
                <a:latin typeface="Calibri"/>
                <a:ea typeface="+mn-ea"/>
                <a:cs typeface="Calibri"/>
              </a:rPr>
              <a:t>Tracking the Tesla Driver at the SQL Symphony Concert</a:t>
            </a:r>
            <a:endParaRPr lang="en-US">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E3A3E570-E04A-8AF2-036D-61192EC1ADA6}"/>
              </a:ext>
            </a:extLst>
          </p:cNvPr>
          <p:cNvSpPr txBox="1"/>
          <p:nvPr/>
        </p:nvSpPr>
        <p:spPr>
          <a:xfrm>
            <a:off x="790745" y="1249838"/>
            <a:ext cx="5060121"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3270">
              <a:spcAft>
                <a:spcPts val="480"/>
              </a:spcAft>
            </a:pPr>
            <a:r>
              <a:rPr lang="en-US" sz="2000" b="1" kern="1200">
                <a:latin typeface="Calibri"/>
                <a:ea typeface="+mn-ea"/>
                <a:cs typeface="Calibri"/>
              </a:rPr>
              <a:t>2. Miranda Priestly's Connection to the Crime</a:t>
            </a:r>
            <a:endParaRPr lang="en-US" sz="2000">
              <a:latin typeface="Calibri"/>
              <a:cs typeface="Calibri"/>
            </a:endParaRPr>
          </a:p>
        </p:txBody>
      </p:sp>
      <p:pic>
        <p:nvPicPr>
          <p:cNvPr id="5" name="Picture 4" descr="A screenshot of a computer&#10;&#10;Description automatically generated">
            <a:extLst>
              <a:ext uri="{FF2B5EF4-FFF2-40B4-BE49-F238E27FC236}">
                <a16:creationId xmlns:a16="http://schemas.microsoft.com/office/drawing/2014/main" id="{C9404AC6-6078-7A4D-E053-2FA3A1B21B31}"/>
              </a:ext>
            </a:extLst>
          </p:cNvPr>
          <p:cNvPicPr>
            <a:picLocks noChangeAspect="1" noChangeArrowheads="1"/>
          </p:cNvPicPr>
          <p:nvPr/>
        </p:nvPicPr>
        <p:blipFill>
          <a:blip r:embed="rId2"/>
          <a:srcRect/>
          <a:stretch>
            <a:fillRect/>
          </a:stretch>
        </p:blipFill>
        <p:spPr bwMode="auto">
          <a:xfrm>
            <a:off x="705532" y="2221742"/>
            <a:ext cx="7743667" cy="3471029"/>
          </a:xfrm>
          <a:prstGeom prst="rect">
            <a:avLst/>
          </a:prstGeom>
          <a:noFill/>
          <a:ln w="9525">
            <a:noFill/>
            <a:miter lim="800000"/>
            <a:headEnd/>
            <a:tailEnd/>
          </a:ln>
          <a:effectLst/>
        </p:spPr>
      </p:pic>
    </p:spTree>
    <p:extLst>
      <p:ext uri="{BB962C8B-B14F-4D97-AF65-F5344CB8AC3E}">
        <p14:creationId xmlns:p14="http://schemas.microsoft.com/office/powerpoint/2010/main" val="81690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5FAF45-CA6B-8032-3AC4-D8B23D543841}"/>
              </a:ext>
            </a:extLst>
          </p:cNvPr>
          <p:cNvSpPr txBox="1"/>
          <p:nvPr/>
        </p:nvSpPr>
        <p:spPr>
          <a:xfrm>
            <a:off x="4848693" y="1037020"/>
            <a:ext cx="3845379"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2800" b="1" spc="-50">
                <a:solidFill>
                  <a:schemeClr val="tx1">
                    <a:lumMod val="75000"/>
                    <a:lumOff val="25000"/>
                  </a:schemeClr>
                </a:solidFill>
                <a:latin typeface="Calibri"/>
                <a:ea typeface="+mj-ea"/>
                <a:cs typeface="Calibri"/>
              </a:rPr>
              <a:t>Justice Served: Closing the Case on the Murder Mystery</a:t>
            </a:r>
          </a:p>
        </p:txBody>
      </p:sp>
      <p:pic>
        <p:nvPicPr>
          <p:cNvPr id="9" name="Picture 8" descr="cartoon arrested gangster mugshot vector">
            <a:extLst>
              <a:ext uri="{FF2B5EF4-FFF2-40B4-BE49-F238E27FC236}">
                <a16:creationId xmlns:a16="http://schemas.microsoft.com/office/drawing/2014/main" id="{8C5ABC26-7235-09D5-7D0F-E5273F0F80AE}"/>
              </a:ext>
            </a:extLst>
          </p:cNvPr>
          <p:cNvPicPr>
            <a:picLocks noChangeAspect="1"/>
          </p:cNvPicPr>
          <p:nvPr/>
        </p:nvPicPr>
        <p:blipFill rotWithShape="1">
          <a:blip r:embed="rId2"/>
          <a:srcRect l="31854" r="30604"/>
          <a:stretch/>
        </p:blipFill>
        <p:spPr>
          <a:xfrm>
            <a:off x="775547" y="645106"/>
            <a:ext cx="3502415" cy="5247747"/>
          </a:xfrm>
          <a:prstGeom prst="rect">
            <a:avLst/>
          </a:prstGeom>
        </p:spPr>
      </p:pic>
      <p:sp>
        <p:nvSpPr>
          <p:cNvPr id="3" name="TextBox 2">
            <a:extLst>
              <a:ext uri="{FF2B5EF4-FFF2-40B4-BE49-F238E27FC236}">
                <a16:creationId xmlns:a16="http://schemas.microsoft.com/office/drawing/2014/main" id="{8D28E6BC-508D-C4BF-477F-4823C6B43BFB}"/>
              </a:ext>
            </a:extLst>
          </p:cNvPr>
          <p:cNvSpPr txBox="1"/>
          <p:nvPr/>
        </p:nvSpPr>
        <p:spPr>
          <a:xfrm>
            <a:off x="4848693" y="2651506"/>
            <a:ext cx="3845379"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Bef>
                <a:spcPts val="1000"/>
              </a:spcBef>
              <a:buClr>
                <a:schemeClr val="accent1"/>
              </a:buClr>
              <a:buFont typeface="Calibri" panose="020F0502020204030204" pitchFamily="34" charset="0"/>
            </a:pPr>
            <a:r>
              <a:rPr lang="en-US" sz="2000">
                <a:solidFill>
                  <a:schemeClr val="tx1">
                    <a:lumMod val="75000"/>
                    <a:lumOff val="25000"/>
                  </a:schemeClr>
                </a:solidFill>
                <a:latin typeface="Calibri"/>
                <a:cs typeface="Calibri"/>
              </a:rPr>
              <a:t>After lots of digging and detective work, I finally found out who did it. </a:t>
            </a:r>
            <a:r>
              <a:rPr lang="en-US" sz="2000" b="1">
                <a:solidFill>
                  <a:schemeClr val="tx1">
                    <a:lumMod val="75000"/>
                    <a:lumOff val="25000"/>
                  </a:schemeClr>
                </a:solidFill>
                <a:latin typeface="Calibri"/>
                <a:cs typeface="Calibri"/>
              </a:rPr>
              <a:t>Jeremy Bowers</a:t>
            </a:r>
            <a:r>
              <a:rPr lang="en-US" sz="2000">
                <a:solidFill>
                  <a:schemeClr val="tx1">
                    <a:lumMod val="75000"/>
                    <a:lumOff val="25000"/>
                  </a:schemeClr>
                </a:solidFill>
                <a:latin typeface="Calibri"/>
                <a:cs typeface="Calibri"/>
              </a:rPr>
              <a:t> was the one who committed the murder. And it turns out, </a:t>
            </a:r>
            <a:r>
              <a:rPr lang="en-US" sz="2000" b="1">
                <a:solidFill>
                  <a:schemeClr val="tx1">
                    <a:lumMod val="75000"/>
                    <a:lumOff val="25000"/>
                  </a:schemeClr>
                </a:solidFill>
                <a:latin typeface="Calibri"/>
                <a:cs typeface="Calibri"/>
              </a:rPr>
              <a:t>Merinda Priestly</a:t>
            </a:r>
            <a:r>
              <a:rPr lang="en-US" sz="2000">
                <a:solidFill>
                  <a:schemeClr val="tx1">
                    <a:lumMod val="75000"/>
                    <a:lumOff val="25000"/>
                  </a:schemeClr>
                </a:solidFill>
                <a:latin typeface="Calibri"/>
                <a:cs typeface="Calibri"/>
              </a:rPr>
              <a:t> was the person who hired him to do it. With this information, we've solved the case and brought the people responsible to justice. It's been a tough journey, but now I can give some closure to the families affected and bring peace back to our community.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https://media.gettyimages.com/id/450238065/vector/vector-murder-board-background.jpg?s=612x612&amp;w=0&amp;k=20&amp;c=LcjQ6pMotI13hptVFFiODyBBckpkVvxuvETGUM-Arxc=">
            <a:extLst>
              <a:ext uri="{FF2B5EF4-FFF2-40B4-BE49-F238E27FC236}">
                <a16:creationId xmlns:a16="http://schemas.microsoft.com/office/drawing/2014/main" id="{87AD6D6A-D654-EE23-31A6-D469ED5D0928}"/>
              </a:ext>
            </a:extLst>
          </p:cNvPr>
          <p:cNvPicPr>
            <a:picLocks noGrp="1" noChangeAspect="1"/>
          </p:cNvPicPr>
          <p:nvPr>
            <p:ph idx="1"/>
          </p:nvPr>
        </p:nvPicPr>
        <p:blipFill rotWithShape="1">
          <a:blip r:embed="rId2"/>
          <a:srcRect/>
          <a:stretch/>
        </p:blipFill>
        <p:spPr>
          <a:xfrm>
            <a:off x="20" y="10"/>
            <a:ext cx="9143979" cy="6857989"/>
          </a:xfrm>
          <a:prstGeom prst="rect">
            <a:avLst/>
          </a:prstGeom>
        </p:spPr>
      </p:pic>
      <p:sp>
        <p:nvSpPr>
          <p:cNvPr id="5" name="TextBox 4">
            <a:extLst>
              <a:ext uri="{FF2B5EF4-FFF2-40B4-BE49-F238E27FC236}">
                <a16:creationId xmlns:a16="http://schemas.microsoft.com/office/drawing/2014/main" id="{3AB6F369-2D57-E4F1-4ADA-9BC8922A3E55}"/>
              </a:ext>
            </a:extLst>
          </p:cNvPr>
          <p:cNvSpPr txBox="1"/>
          <p:nvPr/>
        </p:nvSpPr>
        <p:spPr>
          <a:xfrm>
            <a:off x="1315706" y="2720854"/>
            <a:ext cx="6289781" cy="38253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100">
              <a:solidFill>
                <a:schemeClr val="bg1">
                  <a:alpha val="80000"/>
                </a:schemeClr>
              </a:solidFill>
            </a:endParaRPr>
          </a:p>
          <a:p>
            <a:pPr algn="ctr">
              <a:lnSpc>
                <a:spcPct val="90000"/>
              </a:lnSpc>
              <a:spcAft>
                <a:spcPts val="600"/>
              </a:spcAft>
            </a:pPr>
            <a:r>
              <a:rPr lang="en-US" sz="4800" b="1">
                <a:solidFill>
                  <a:schemeClr val="bg1"/>
                </a:solidFill>
                <a:highlight>
                  <a:srgbClr val="C0C0C0"/>
                </a:highlight>
              </a:rPr>
              <a:t>Thank you</a:t>
            </a:r>
          </a:p>
          <a:p>
            <a:pPr algn="ctr">
              <a:lnSpc>
                <a:spcPct val="90000"/>
              </a:lnSpc>
              <a:spcAft>
                <a:spcPts val="600"/>
              </a:spcAft>
            </a:pPr>
            <a:endParaRPr lang="en-US" sz="2100" b="1">
              <a:solidFill>
                <a:srgbClr val="000000"/>
              </a:solidFill>
              <a:highlight>
                <a:srgbClr val="FFFF00"/>
              </a:highlight>
            </a:endParaRPr>
          </a:p>
          <a:p>
            <a:pPr algn="ctr">
              <a:lnSpc>
                <a:spcPct val="90000"/>
              </a:lnSpc>
              <a:spcAft>
                <a:spcPts val="600"/>
              </a:spcAft>
            </a:pPr>
            <a:endParaRPr lang="en-US" sz="2100" b="1">
              <a:solidFill>
                <a:srgbClr val="000000"/>
              </a:solidFill>
              <a:highlight>
                <a:srgbClr val="FFFF00"/>
              </a:highlight>
            </a:endParaRPr>
          </a:p>
          <a:p>
            <a:pPr algn="ctr">
              <a:lnSpc>
                <a:spcPct val="90000"/>
              </a:lnSpc>
              <a:spcAft>
                <a:spcPts val="600"/>
              </a:spcAft>
            </a:pPr>
            <a:endParaRPr lang="en-US" sz="2100" b="1">
              <a:solidFill>
                <a:srgbClr val="000000"/>
              </a:solidFill>
              <a:highlight>
                <a:srgbClr val="FFFF00"/>
              </a:highlight>
            </a:endParaRPr>
          </a:p>
          <a:p>
            <a:pPr algn="ctr">
              <a:lnSpc>
                <a:spcPct val="90000"/>
              </a:lnSpc>
              <a:spcAft>
                <a:spcPts val="600"/>
              </a:spcAft>
            </a:pPr>
            <a:r>
              <a:rPr lang="en-US" sz="2000" b="1" err="1">
                <a:solidFill>
                  <a:srgbClr val="000000"/>
                </a:solidFill>
                <a:highlight>
                  <a:srgbClr val="C0C0C0"/>
                </a:highlight>
              </a:rPr>
              <a:t>Gambare</a:t>
            </a:r>
            <a:r>
              <a:rPr lang="en-US" sz="2000" b="1">
                <a:solidFill>
                  <a:srgbClr val="000000"/>
                </a:solidFill>
                <a:highlight>
                  <a:srgbClr val="C0C0C0"/>
                </a:highlight>
              </a:rPr>
              <a:t> </a:t>
            </a:r>
            <a:r>
              <a:rPr lang="en-US" sz="2000" b="1" err="1">
                <a:solidFill>
                  <a:srgbClr val="000000"/>
                </a:solidFill>
                <a:highlight>
                  <a:srgbClr val="C0C0C0"/>
                </a:highlight>
              </a:rPr>
              <a:t>Gambare</a:t>
            </a:r>
            <a:r>
              <a:rPr lang="en-US" sz="2000" b="1">
                <a:solidFill>
                  <a:srgbClr val="000000"/>
                </a:solidFill>
                <a:highlight>
                  <a:srgbClr val="C0C0C0"/>
                </a:highlight>
              </a:rPr>
              <a:t>!!!!!</a:t>
            </a:r>
          </a:p>
          <a:p>
            <a:pPr indent="-228600">
              <a:lnSpc>
                <a:spcPct val="90000"/>
              </a:lnSpc>
              <a:spcAft>
                <a:spcPts val="600"/>
              </a:spcAft>
              <a:buFont typeface="Arial" panose="020B0604020202020204" pitchFamily="34" charset="0"/>
              <a:buChar char="•"/>
            </a:pPr>
            <a:endParaRPr lang="en-US" sz="2100">
              <a:solidFill>
                <a:srgbClr val="FFFFFF">
                  <a:alpha val="80000"/>
                </a:srgbClr>
              </a:solidFill>
            </a:endParaRPr>
          </a:p>
        </p:txBody>
      </p:sp>
    </p:spTree>
    <p:extLst>
      <p:ext uri="{BB962C8B-B14F-4D97-AF65-F5344CB8AC3E}">
        <p14:creationId xmlns:p14="http://schemas.microsoft.com/office/powerpoint/2010/main" val="367623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7" y="629266"/>
            <a:ext cx="4212163" cy="1622321"/>
          </a:xfrm>
        </p:spPr>
        <p:txBody>
          <a:bodyPr vert="horz" lIns="91440" tIns="45720" rIns="91440" bIns="45720" rtlCol="0" anchor="t">
            <a:normAutofit/>
          </a:bodyPr>
          <a:lstStyle/>
          <a:p>
            <a:pPr defTabSz="457200"/>
            <a:r>
              <a:rPr lang="en-US" b="1" i="0" kern="1200" dirty="0">
                <a:solidFill>
                  <a:srgbClr val="EBEBEB"/>
                </a:solidFill>
                <a:latin typeface="Calibri"/>
                <a:cs typeface="Calibri"/>
              </a:rPr>
              <a:t>What is SQL?</a:t>
            </a:r>
          </a:p>
        </p:txBody>
      </p:sp>
      <p:sp>
        <p:nvSpPr>
          <p:cNvPr id="76"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3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78" name="Freeform: Shape 77">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641798" y="1355484"/>
            <a:ext cx="6858001" cy="4147033"/>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9" name="Picture 8" descr="SQL">
            <a:extLst>
              <a:ext uri="{FF2B5EF4-FFF2-40B4-BE49-F238E27FC236}">
                <a16:creationId xmlns:a16="http://schemas.microsoft.com/office/drawing/2014/main" id="{7EA219A1-8D47-BE74-0412-873B4A327D23}"/>
              </a:ext>
            </a:extLst>
          </p:cNvPr>
          <p:cNvPicPr>
            <a:picLocks noChangeAspect="1"/>
          </p:cNvPicPr>
          <p:nvPr/>
        </p:nvPicPr>
        <p:blipFill>
          <a:blip r:embed="rId2"/>
          <a:stretch>
            <a:fillRect/>
          </a:stretch>
        </p:blipFill>
        <p:spPr>
          <a:xfrm>
            <a:off x="5672806" y="1936446"/>
            <a:ext cx="2985104" cy="2985104"/>
          </a:xfrm>
          <a:prstGeom prst="rect">
            <a:avLst/>
          </a:prstGeom>
          <a:effectLst/>
        </p:spPr>
      </p:pic>
      <p:sp>
        <p:nvSpPr>
          <p:cNvPr id="80" name="Rectangle 79">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p:cNvSpPr>
            <a:spLocks/>
          </p:cNvSpPr>
          <p:nvPr/>
        </p:nvSpPr>
        <p:spPr>
          <a:xfrm>
            <a:off x="555141" y="1781346"/>
            <a:ext cx="4212162" cy="4716245"/>
          </a:xfrm>
          <a:prstGeom prst="rect">
            <a:avLst/>
          </a:prstGeom>
        </p:spPr>
        <p:txBody>
          <a:bodyPr vert="horz" lIns="91440" tIns="45720" rIns="91440" bIns="45720" rtlCol="0" anchor="t">
            <a:normAutofit/>
          </a:bodyPr>
          <a:lstStyle/>
          <a:p>
            <a:pPr marL="285750" indent="-285750" defTabSz="457200">
              <a:spcBef>
                <a:spcPts val="1000"/>
              </a:spcBef>
              <a:buClr>
                <a:srgbClr val="F7F7F7"/>
              </a:buClr>
              <a:buSzPct val="80000"/>
              <a:buFont typeface="Arial"/>
              <a:buChar char="•"/>
            </a:pPr>
            <a:r>
              <a:rPr lang="en-US">
                <a:solidFill>
                  <a:srgbClr val="F5FFFC"/>
                </a:solidFill>
                <a:latin typeface="Calibri"/>
                <a:ea typeface="+mj-ea"/>
                <a:cs typeface="Calibri"/>
              </a:rPr>
              <a:t>SQL, which stands for Structured Query Language, is a way to interact with relational databases and tables in a way that allows us humans to gather specific, meaningful information.</a:t>
            </a:r>
            <a:endParaRPr lang="en-US">
              <a:solidFill>
                <a:srgbClr val="F5FFFC"/>
              </a:solidFill>
              <a:ea typeface="+mj-ea"/>
            </a:endParaRPr>
          </a:p>
          <a:p>
            <a:pPr marL="285750" indent="-285750" defTabSz="457200">
              <a:spcBef>
                <a:spcPts val="1000"/>
              </a:spcBef>
              <a:buClr>
                <a:srgbClr val="F7F7F7"/>
              </a:buClr>
              <a:buSzPct val="80000"/>
              <a:buFont typeface="Arial"/>
              <a:buChar char="•"/>
            </a:pPr>
            <a:r>
              <a:rPr lang="en-US">
                <a:solidFill>
                  <a:srgbClr val="F5FFFC"/>
                </a:solidFill>
                <a:latin typeface="Calibri"/>
                <a:ea typeface="+mj-ea"/>
                <a:cs typeface="Calibri"/>
              </a:rPr>
              <a:t>SQL is like the conductor of an orchestra, directing your database to retrieve, manipulate, and manage data efficiently. It's the language that speaks to databases, making them understand your commands, whether it's fetching specific information, updating records, or performing complex calculations.</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E1C89-C77E-F694-D03C-84F97148BE12}"/>
              </a:ext>
            </a:extLst>
          </p:cNvPr>
          <p:cNvSpPr>
            <a:spLocks noGrp="1"/>
          </p:cNvSpPr>
          <p:nvPr>
            <p:ph type="title"/>
          </p:nvPr>
        </p:nvSpPr>
        <p:spPr>
          <a:xfrm>
            <a:off x="486697" y="629266"/>
            <a:ext cx="4212163" cy="1622321"/>
          </a:xfrm>
        </p:spPr>
        <p:txBody>
          <a:bodyPr>
            <a:normAutofit/>
          </a:bodyPr>
          <a:lstStyle/>
          <a:p>
            <a:r>
              <a:rPr lang="en-US" b="1">
                <a:solidFill>
                  <a:srgbClr val="EBEBEB"/>
                </a:solidFill>
                <a:latin typeface="Calibri"/>
                <a:cs typeface="Calibri"/>
              </a:rPr>
              <a:t>What is an ERD?</a:t>
            </a:r>
            <a:br>
              <a:rPr lang="en-US" b="1">
                <a:solidFill>
                  <a:srgbClr val="EBEBEB"/>
                </a:solidFill>
                <a:latin typeface="Calibri"/>
                <a:cs typeface="Calibri"/>
              </a:rPr>
            </a:br>
            <a:endParaRPr lang="en-US">
              <a:solidFill>
                <a:srgbClr val="EBEBEB"/>
              </a:solidFill>
              <a:latin typeface="Calibri"/>
              <a:cs typeface="Calibri"/>
            </a:endParaRPr>
          </a:p>
          <a:p>
            <a:endParaRPr lang="en-US">
              <a:solidFill>
                <a:srgbClr val="EBEBEB"/>
              </a:solidFill>
            </a:endParaRPr>
          </a:p>
        </p:txBody>
      </p:sp>
      <p:sp>
        <p:nvSpPr>
          <p:cNvPr id="20"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3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1" name="Freeform: Shape 20">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641798" y="1355484"/>
            <a:ext cx="6858001" cy="4147033"/>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descr="Bachman ERD">
            <a:extLst>
              <a:ext uri="{FF2B5EF4-FFF2-40B4-BE49-F238E27FC236}">
                <a16:creationId xmlns:a16="http://schemas.microsoft.com/office/drawing/2014/main" id="{956AB030-0D0B-E8BB-C5A5-9323E31A77EF}"/>
              </a:ext>
            </a:extLst>
          </p:cNvPr>
          <p:cNvPicPr>
            <a:picLocks noChangeAspect="1"/>
          </p:cNvPicPr>
          <p:nvPr/>
        </p:nvPicPr>
        <p:blipFill>
          <a:blip r:embed="rId2"/>
          <a:stretch>
            <a:fillRect/>
          </a:stretch>
        </p:blipFill>
        <p:spPr>
          <a:xfrm>
            <a:off x="5672806" y="1517601"/>
            <a:ext cx="2985104" cy="3822794"/>
          </a:xfrm>
          <a:prstGeom prst="rect">
            <a:avLst/>
          </a:prstGeom>
          <a:effectLst/>
        </p:spPr>
      </p:pic>
      <p:sp>
        <p:nvSpPr>
          <p:cNvPr id="22" name="Rectangle 21">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B9F7F9C-BBBB-73B0-8E53-5D9C0E3EEF40}"/>
              </a:ext>
            </a:extLst>
          </p:cNvPr>
          <p:cNvSpPr>
            <a:spLocks noGrp="1"/>
          </p:cNvSpPr>
          <p:nvPr>
            <p:ph idx="1"/>
          </p:nvPr>
        </p:nvSpPr>
        <p:spPr>
          <a:xfrm>
            <a:off x="555971" y="1849582"/>
            <a:ext cx="4212162" cy="3785419"/>
          </a:xfrm>
        </p:spPr>
        <p:txBody>
          <a:bodyPr vert="horz" lIns="91440" tIns="45720" rIns="91440" bIns="45720" rtlCol="0" anchor="t">
            <a:normAutofit/>
          </a:bodyPr>
          <a:lstStyle/>
          <a:p>
            <a:pPr marL="0" indent="0">
              <a:spcBef>
                <a:spcPct val="20000"/>
              </a:spcBef>
              <a:buNone/>
            </a:pPr>
            <a:r>
              <a:rPr lang="en-US">
                <a:solidFill>
                  <a:srgbClr val="FFFFFF"/>
                </a:solidFill>
                <a:latin typeface="Calibri"/>
                <a:cs typeface="Calibri"/>
              </a:rPr>
              <a:t>ERD, which stands for Entity Relationship Diagram, is a visual representation of the relationships among all relevant tables within a database.</a:t>
            </a:r>
            <a:endParaRPr lang="en-US">
              <a:solidFill>
                <a:srgbClr val="FFFFFF"/>
              </a:solidFill>
            </a:endParaRPr>
          </a:p>
          <a:p>
            <a:pPr marL="252730" indent="-252730">
              <a:spcBef>
                <a:spcPct val="20000"/>
              </a:spcBef>
              <a:buClr>
                <a:srgbClr val="8AD0D6"/>
              </a:buClr>
            </a:pPr>
            <a:r>
              <a:rPr lang="en-US" b="1">
                <a:solidFill>
                  <a:srgbClr val="FFFFFF"/>
                </a:solidFill>
                <a:latin typeface="Calibri"/>
                <a:cs typeface="Calibri"/>
              </a:rPr>
              <a:t>Primary Key : </a:t>
            </a:r>
            <a:r>
              <a:rPr lang="en-US">
                <a:solidFill>
                  <a:srgbClr val="FFFFFF"/>
                </a:solidFill>
                <a:latin typeface="Calibri"/>
                <a:cs typeface="Calibri"/>
              </a:rPr>
              <a:t>a unique identifier for each row in a table.</a:t>
            </a:r>
          </a:p>
          <a:p>
            <a:pPr marL="252730" indent="-252730">
              <a:spcBef>
                <a:spcPct val="20000"/>
              </a:spcBef>
              <a:buClr>
                <a:srgbClr val="8AD0D6"/>
              </a:buClr>
            </a:pPr>
            <a:r>
              <a:rPr lang="en-US" b="1">
                <a:solidFill>
                  <a:srgbClr val="FFFFFF"/>
                </a:solidFill>
                <a:latin typeface="Calibri"/>
                <a:cs typeface="Calibri"/>
              </a:rPr>
              <a:t>Foreign Key : </a:t>
            </a:r>
            <a:r>
              <a:rPr lang="en-US">
                <a:solidFill>
                  <a:srgbClr val="FFFFFF"/>
                </a:solidFill>
                <a:latin typeface="Calibri"/>
                <a:cs typeface="Calibri"/>
              </a:rPr>
              <a:t>used to reference data in one table to those in another table.</a:t>
            </a:r>
          </a:p>
          <a:p>
            <a:pPr marL="342900" indent="-342900">
              <a:buClr>
                <a:srgbClr val="8AD0D6"/>
              </a:buClr>
            </a:pPr>
            <a:endParaRPr lang="en-US">
              <a:solidFill>
                <a:srgbClr val="FFFFFF"/>
              </a:solidFill>
            </a:endParaRPr>
          </a:p>
        </p:txBody>
      </p:sp>
    </p:spTree>
    <p:extLst>
      <p:ext uri="{BB962C8B-B14F-4D97-AF65-F5344CB8AC3E}">
        <p14:creationId xmlns:p14="http://schemas.microsoft.com/office/powerpoint/2010/main" val="1619366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C6C1-281F-4FB8-F1E0-5EF091DA9C28}"/>
              </a:ext>
            </a:extLst>
          </p:cNvPr>
          <p:cNvSpPr>
            <a:spLocks noGrp="1"/>
          </p:cNvSpPr>
          <p:nvPr>
            <p:ph type="title"/>
          </p:nvPr>
        </p:nvSpPr>
        <p:spPr>
          <a:xfrm>
            <a:off x="755066" y="1040574"/>
            <a:ext cx="7632652" cy="730894"/>
          </a:xfrm>
        </p:spPr>
        <p:txBody>
          <a:bodyPr/>
          <a:lstStyle/>
          <a:p>
            <a:pPr algn="ctr"/>
            <a:r>
              <a:rPr lang="en-IN" sz="2300" b="1">
                <a:latin typeface="Calibri"/>
                <a:cs typeface="Calibri"/>
              </a:rPr>
              <a:t>Functional Keywords &amp; Wildcards to Solve Murder Mystery Solution.</a:t>
            </a:r>
            <a:endParaRPr lang="en-US"/>
          </a:p>
        </p:txBody>
      </p:sp>
      <p:sp>
        <p:nvSpPr>
          <p:cNvPr id="3" name="Content Placeholder 2">
            <a:extLst>
              <a:ext uri="{FF2B5EF4-FFF2-40B4-BE49-F238E27FC236}">
                <a16:creationId xmlns:a16="http://schemas.microsoft.com/office/drawing/2014/main" id="{FB8FEC0D-E94C-B4F8-E206-8639ED3944F6}"/>
              </a:ext>
            </a:extLst>
          </p:cNvPr>
          <p:cNvSpPr>
            <a:spLocks noGrp="1"/>
          </p:cNvSpPr>
          <p:nvPr>
            <p:ph sz="half" idx="1"/>
          </p:nvPr>
        </p:nvSpPr>
        <p:spPr>
          <a:xfrm>
            <a:off x="626617" y="2060576"/>
            <a:ext cx="3667567" cy="4195763"/>
          </a:xfrm>
        </p:spPr>
        <p:txBody>
          <a:bodyPr vert="horz" lIns="91440" tIns="45720" rIns="91440" bIns="45720" rtlCol="0" anchor="t">
            <a:normAutofit/>
          </a:bodyPr>
          <a:lstStyle/>
          <a:p>
            <a:pPr marL="342900" indent="-342900">
              <a:lnSpc>
                <a:spcPct val="90000"/>
              </a:lnSpc>
            </a:pPr>
            <a:r>
              <a:rPr lang="en-US" sz="1600" b="1">
                <a:latin typeface="Calibri"/>
                <a:cs typeface="Calibri"/>
              </a:rPr>
              <a:t>SELECT</a:t>
            </a:r>
            <a:r>
              <a:rPr lang="en-US" sz="1600">
                <a:latin typeface="Calibri"/>
                <a:cs typeface="Calibri"/>
              </a:rPr>
              <a:t>: Used to retrieve data from a database.</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FROM</a:t>
            </a:r>
            <a:r>
              <a:rPr lang="en-US" sz="1600">
                <a:latin typeface="Calibri"/>
                <a:cs typeface="Calibri"/>
              </a:rPr>
              <a:t>: Specifies the table(s) from which to retrieve the data.</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WHERE</a:t>
            </a:r>
            <a:r>
              <a:rPr lang="en-US" sz="1600">
                <a:latin typeface="Calibri"/>
                <a:cs typeface="Calibri"/>
              </a:rPr>
              <a:t>: Filters data based on specified criteria.</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JOIN</a:t>
            </a:r>
            <a:r>
              <a:rPr lang="en-US" sz="1600">
                <a:latin typeface="Calibri"/>
                <a:cs typeface="Calibri"/>
              </a:rPr>
              <a:t>: Combines rows from two or more tables based on a related column between them.</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GROUP BY</a:t>
            </a:r>
            <a:r>
              <a:rPr lang="en-US" sz="1600">
                <a:latin typeface="Calibri"/>
                <a:cs typeface="Calibri"/>
              </a:rPr>
              <a:t>: Groups rows sharing a property into summary rows.</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HAVING</a:t>
            </a:r>
            <a:r>
              <a:rPr lang="en-US" sz="1600">
                <a:latin typeface="Calibri"/>
                <a:cs typeface="Calibri"/>
              </a:rPr>
              <a:t>: Filters the results of a GROUP BY clause.</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ORDER BY</a:t>
            </a:r>
            <a:r>
              <a:rPr lang="en-US" sz="1600">
                <a:latin typeface="Calibri"/>
                <a:cs typeface="Calibri"/>
              </a:rPr>
              <a:t>: Sorts the result set in ascending or descending order.</a:t>
            </a:r>
            <a:endParaRPr lang="en-US"/>
          </a:p>
        </p:txBody>
      </p:sp>
      <p:sp>
        <p:nvSpPr>
          <p:cNvPr id="4" name="Content Placeholder 3">
            <a:extLst>
              <a:ext uri="{FF2B5EF4-FFF2-40B4-BE49-F238E27FC236}">
                <a16:creationId xmlns:a16="http://schemas.microsoft.com/office/drawing/2014/main" id="{858E50FF-C32C-02D1-FBBB-B9D339AC9743}"/>
              </a:ext>
            </a:extLst>
          </p:cNvPr>
          <p:cNvSpPr>
            <a:spLocks noGrp="1"/>
          </p:cNvSpPr>
          <p:nvPr>
            <p:ph sz="half" idx="2"/>
          </p:nvPr>
        </p:nvSpPr>
        <p:spPr>
          <a:xfrm>
            <a:off x="4860619" y="2056094"/>
            <a:ext cx="3702205" cy="4200245"/>
          </a:xfrm>
        </p:spPr>
        <p:txBody>
          <a:bodyPr vert="horz" lIns="91440" tIns="45720" rIns="91440" bIns="45720" rtlCol="0" anchor="t">
            <a:normAutofit/>
          </a:bodyPr>
          <a:lstStyle/>
          <a:p>
            <a:pPr marL="342900" indent="-342900">
              <a:lnSpc>
                <a:spcPct val="90000"/>
              </a:lnSpc>
            </a:pPr>
            <a:r>
              <a:rPr lang="en-US" sz="1600" b="1">
                <a:latin typeface="Calibri"/>
                <a:cs typeface="Calibri"/>
              </a:rPr>
              <a:t>DISTINCT</a:t>
            </a:r>
            <a:r>
              <a:rPr lang="en-US" sz="1600">
                <a:latin typeface="Calibri"/>
                <a:cs typeface="Calibri"/>
              </a:rPr>
              <a:t>: Returns unique values in a specified column or columns.</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COUNT()</a:t>
            </a:r>
            <a:r>
              <a:rPr lang="en-US" sz="1600">
                <a:latin typeface="Calibri"/>
                <a:cs typeface="Calibri"/>
              </a:rPr>
              <a:t>: Returns the number of rows that match a specified criteria.</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AS</a:t>
            </a:r>
            <a:r>
              <a:rPr lang="en-US" sz="1600">
                <a:latin typeface="Calibri"/>
                <a:cs typeface="Calibri"/>
              </a:rPr>
              <a:t>: Renames a column or table with an alias.</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BETWEEN</a:t>
            </a:r>
            <a:r>
              <a:rPr lang="en-US" sz="1600">
                <a:latin typeface="Calibri"/>
                <a:cs typeface="Calibri"/>
              </a:rPr>
              <a:t>: Filters the result set within a range.</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LIKE</a:t>
            </a:r>
            <a:r>
              <a:rPr lang="en-US" sz="1600">
                <a:latin typeface="Calibri"/>
                <a:cs typeface="Calibri"/>
              </a:rPr>
              <a:t>: Searches for a specified pattern in a column.</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IN</a:t>
            </a:r>
            <a:r>
              <a:rPr lang="en-US" sz="1600">
                <a:latin typeface="Calibri"/>
                <a:cs typeface="Calibri"/>
              </a:rPr>
              <a:t>: Specifies multiple values for a WHERE clause.</a:t>
            </a:r>
            <a:endParaRPr lang="en-US" sz="1600">
              <a:solidFill>
                <a:srgbClr val="000000"/>
              </a:solidFill>
              <a:latin typeface="Calibri"/>
              <a:cs typeface="Calibri"/>
            </a:endParaRPr>
          </a:p>
          <a:p>
            <a:pPr marL="342900" indent="-342900">
              <a:lnSpc>
                <a:spcPct val="90000"/>
              </a:lnSpc>
              <a:buClr>
                <a:srgbClr val="8AD0D6"/>
              </a:buClr>
            </a:pPr>
            <a:r>
              <a:rPr lang="en-US" sz="1600" b="1">
                <a:latin typeface="Calibri"/>
                <a:cs typeface="Calibri"/>
              </a:rPr>
              <a:t>% (percent)</a:t>
            </a:r>
            <a:r>
              <a:rPr lang="en-US" sz="1600">
                <a:latin typeface="Calibri"/>
                <a:cs typeface="Calibri"/>
              </a:rPr>
              <a:t>: Represents zero or more characters.</a:t>
            </a:r>
            <a:endParaRPr lang="en-US" sz="1600">
              <a:solidFill>
                <a:srgbClr val="FFFFFF"/>
              </a:solidFill>
              <a:latin typeface="Calibri"/>
              <a:cs typeface="Calibri"/>
            </a:endParaRPr>
          </a:p>
          <a:p>
            <a:pPr marL="342900" indent="-342900">
              <a:lnSpc>
                <a:spcPct val="90000"/>
              </a:lnSpc>
              <a:buClr>
                <a:srgbClr val="8AD0D6"/>
              </a:buClr>
            </a:pPr>
            <a:endParaRPr lang="en-US" sz="1600">
              <a:solidFill>
                <a:srgbClr val="000000"/>
              </a:solidFill>
              <a:latin typeface="Arial"/>
              <a:cs typeface="Arial"/>
            </a:endParaRPr>
          </a:p>
          <a:p>
            <a:pPr marL="342900" indent="-342900">
              <a:buClr>
                <a:srgbClr val="8AD0D6"/>
              </a:buClr>
            </a:pPr>
            <a:endParaRPr lang="en-US" sz="1600"/>
          </a:p>
        </p:txBody>
      </p:sp>
    </p:spTree>
    <p:extLst>
      <p:ext uri="{BB962C8B-B14F-4D97-AF65-F5344CB8AC3E}">
        <p14:creationId xmlns:p14="http://schemas.microsoft.com/office/powerpoint/2010/main" val="394388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019" y="4483358"/>
            <a:ext cx="7944396" cy="2064791"/>
          </a:xfrm>
        </p:spPr>
        <p:txBody>
          <a:bodyPr vert="horz" lIns="91440" tIns="45720" rIns="91440" bIns="45720" rtlCol="0" anchor="b">
            <a:noAutofit/>
          </a:bodyPr>
          <a:lstStyle/>
          <a:p>
            <a:pPr algn="just">
              <a:lnSpc>
                <a:spcPct val="90000"/>
              </a:lnSpc>
            </a:pPr>
            <a:r>
              <a:rPr lang="en-US" sz="2000" dirty="0">
                <a:latin typeface="Calibri"/>
                <a:cs typeface="Calibri"/>
              </a:rPr>
              <a:t>ERD for our SQL Murder Mystery is given above. The diagram shows that each table has a name (top of the box, in bold), a list of column names (on the left) and their corresponding data types (on the right, in all caps). There are also some gold key icons, blue arrow icons and gray arrows on the ERD. A gold key indicates that the column is the ​primary key​ of the corresponding table, and a blue arrow indicates that the column is the ​foreign key​ of the corresponding table.</a:t>
            </a:r>
            <a:endParaRPr lang="en-US" dirty="0"/>
          </a:p>
        </p:txBody>
      </p:sp>
      <p:pic>
        <p:nvPicPr>
          <p:cNvPr id="3" name="Picture 2">
            <a:extLst>
              <a:ext uri="{FF2B5EF4-FFF2-40B4-BE49-F238E27FC236}">
                <a16:creationId xmlns:a16="http://schemas.microsoft.com/office/drawing/2014/main" id="{245B1137-34D3-FBD9-9AC6-8A2391E55E9B}"/>
              </a:ext>
            </a:extLst>
          </p:cNvPr>
          <p:cNvPicPr>
            <a:picLocks noChangeAspect="1"/>
          </p:cNvPicPr>
          <p:nvPr/>
        </p:nvPicPr>
        <p:blipFill>
          <a:blip r:embed="rId2"/>
          <a:stretch>
            <a:fillRect/>
          </a:stretch>
        </p:blipFill>
        <p:spPr>
          <a:xfrm>
            <a:off x="621613" y="460245"/>
            <a:ext cx="7889513" cy="38542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stretch>
            <a:fillRect/>
          </a:stretch>
        </p:blipFill>
        <p:spPr bwMode="auto">
          <a:xfrm>
            <a:off x="962818" y="4794622"/>
            <a:ext cx="7064338" cy="1496677"/>
          </a:xfrm>
          <a:prstGeom prst="rect">
            <a:avLst/>
          </a:prstGeom>
          <a:noFill/>
        </p:spPr>
      </p:pic>
      <p:pic>
        <p:nvPicPr>
          <p:cNvPr id="19459" name="Picture 3"/>
          <p:cNvPicPr>
            <a:picLocks noChangeAspect="1" noChangeArrowheads="1"/>
          </p:cNvPicPr>
          <p:nvPr/>
        </p:nvPicPr>
        <p:blipFill>
          <a:blip r:embed="rId3"/>
          <a:stretch>
            <a:fillRect/>
          </a:stretch>
        </p:blipFill>
        <p:spPr bwMode="auto">
          <a:xfrm>
            <a:off x="1026191" y="3224461"/>
            <a:ext cx="6940399" cy="1396710"/>
          </a:xfrm>
          <a:prstGeom prst="rect">
            <a:avLst/>
          </a:prstGeom>
          <a:noFill/>
        </p:spPr>
      </p:pic>
      <p:sp>
        <p:nvSpPr>
          <p:cNvPr id="3" name="Content Placeholder 2"/>
          <p:cNvSpPr>
            <a:spLocks noGrp="1"/>
          </p:cNvSpPr>
          <p:nvPr>
            <p:ph idx="1"/>
          </p:nvPr>
        </p:nvSpPr>
        <p:spPr>
          <a:xfrm>
            <a:off x="791531" y="1533959"/>
            <a:ext cx="7983568" cy="1411620"/>
          </a:xfrm>
        </p:spPr>
        <p:txBody>
          <a:bodyPr vert="horz" lIns="91440" tIns="45720" rIns="91440" bIns="45720" rtlCol="0" anchor="t">
            <a:noAutofit/>
          </a:bodyPr>
          <a:lstStyle/>
          <a:p>
            <a:pPr marL="0" indent="0" algn="just">
              <a:buNone/>
            </a:pPr>
            <a:r>
              <a:rPr lang="en-US" sz="1800">
                <a:latin typeface="Calibri"/>
                <a:cs typeface="Calibri"/>
              </a:rPr>
              <a:t>A crime has taken place and the detective needs your help. The detective gave you the crime scene report, but you somehow lost it. You vaguely remember that the crime was a </a:t>
            </a:r>
            <a:r>
              <a:rPr lang="en-US" sz="1800" b="1">
                <a:latin typeface="Calibri"/>
                <a:cs typeface="Calibri"/>
              </a:rPr>
              <a:t>​murder​</a:t>
            </a:r>
            <a:r>
              <a:rPr lang="en-US" sz="1800">
                <a:latin typeface="Calibri"/>
                <a:cs typeface="Calibri"/>
              </a:rPr>
              <a:t> that occurred sometime on ​</a:t>
            </a:r>
            <a:r>
              <a:rPr lang="en-US" sz="1800" b="1">
                <a:latin typeface="Calibri"/>
                <a:cs typeface="Calibri"/>
              </a:rPr>
              <a:t>Jan.15, 2018​</a:t>
            </a:r>
            <a:r>
              <a:rPr lang="en-US" sz="1800">
                <a:latin typeface="Calibri"/>
                <a:cs typeface="Calibri"/>
              </a:rPr>
              <a:t> and that it took place in ​</a:t>
            </a:r>
            <a:r>
              <a:rPr lang="en-US" sz="1800" b="1">
                <a:latin typeface="Calibri"/>
                <a:cs typeface="Calibri"/>
              </a:rPr>
              <a:t>SQL City​</a:t>
            </a:r>
            <a:r>
              <a:rPr lang="en-US" sz="1800">
                <a:latin typeface="Calibri"/>
                <a:cs typeface="Calibri"/>
              </a:rPr>
              <a:t>. Start by retrieving the corresponding crime scene report from the police department’s database.</a:t>
            </a:r>
            <a:endParaRPr lang="en-US"/>
          </a:p>
          <a:p>
            <a:pPr marL="342900" indent="-342900"/>
            <a:endParaRPr lang="en-US" sz="1700">
              <a:latin typeface="Calibri"/>
              <a:cs typeface="Calibri"/>
            </a:endParaRPr>
          </a:p>
        </p:txBody>
      </p:sp>
      <p:sp>
        <p:nvSpPr>
          <p:cNvPr id="4" name="Content Placeholder 2">
            <a:extLst>
              <a:ext uri="{FF2B5EF4-FFF2-40B4-BE49-F238E27FC236}">
                <a16:creationId xmlns:a16="http://schemas.microsoft.com/office/drawing/2014/main" id="{02983E03-4A53-D3B2-67D1-3CD4E3729DEE}"/>
              </a:ext>
            </a:extLst>
          </p:cNvPr>
          <p:cNvSpPr txBox="1">
            <a:spLocks/>
          </p:cNvSpPr>
          <p:nvPr/>
        </p:nvSpPr>
        <p:spPr>
          <a:xfrm>
            <a:off x="1046604" y="974275"/>
            <a:ext cx="6922947" cy="468335"/>
          </a:xfrm>
          <a:prstGeom prst="rect">
            <a:avLst/>
          </a:prstGeom>
        </p:spPr>
        <p:txBody>
          <a:bodyPr vert="horz" lIns="91440" tIns="45720" rIns="91440" bIns="45720" rtlCol="0" anchor="t">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a:latin typeface="Calibri"/>
                <a:ea typeface="+mn-lt"/>
                <a:cs typeface="+mn-lt"/>
              </a:rPr>
              <a:t>Investigating the Murder in SQL City on January 15, 2018</a:t>
            </a:r>
            <a:endParaRPr lang="en-US" sz="2400" b="1" u="sng">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679" y="1247286"/>
            <a:ext cx="7529152" cy="663053"/>
          </a:xfrm>
        </p:spPr>
        <p:txBody>
          <a:bodyPr>
            <a:noAutofit/>
          </a:bodyPr>
          <a:lstStyle/>
          <a:p>
            <a:pPr algn="ctr"/>
            <a:r>
              <a:rPr lang="en-US" sz="2400" b="1">
                <a:latin typeface="Calibri"/>
                <a:ea typeface="+mj-lt"/>
                <a:cs typeface="+mj-lt"/>
              </a:rPr>
              <a:t>Locating Annabel on Franklin Ave and the Last Resident of Northwestern Dr</a:t>
            </a:r>
            <a:endParaRPr lang="en-US" sz="2400"/>
          </a:p>
        </p:txBody>
      </p:sp>
      <p:pic>
        <p:nvPicPr>
          <p:cNvPr id="20482" name="Picture 2"/>
          <p:cNvPicPr>
            <a:picLocks noGrp="1" noChangeAspect="1" noChangeArrowheads="1"/>
          </p:cNvPicPr>
          <p:nvPr>
            <p:ph idx="1"/>
          </p:nvPr>
        </p:nvPicPr>
        <p:blipFill>
          <a:blip r:embed="rId2"/>
          <a:srcRect/>
          <a:stretch>
            <a:fillRect/>
          </a:stretch>
        </p:blipFill>
        <p:spPr bwMode="auto">
          <a:xfrm>
            <a:off x="940349" y="3132691"/>
            <a:ext cx="7309931" cy="1032031"/>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1131625" y="4655777"/>
            <a:ext cx="6904455" cy="904261"/>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32F02B18-19D0-78E6-8201-58FCF5C19033}"/>
              </a:ext>
            </a:extLst>
          </p:cNvPr>
          <p:cNvSpPr txBox="1"/>
          <p:nvPr/>
        </p:nvSpPr>
        <p:spPr>
          <a:xfrm>
            <a:off x="936433" y="2448499"/>
            <a:ext cx="49306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dirty="0">
                <a:latin typeface="Calibri"/>
                <a:cs typeface="Calibri"/>
              </a:rPr>
              <a:t>Locating Last resident of Northwestern Dr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35511-394F-15BC-A9A5-45326256C012}"/>
              </a:ext>
            </a:extLst>
          </p:cNvPr>
          <p:cNvPicPr>
            <a:picLocks noChangeAspect="1" noChangeArrowheads="1"/>
          </p:cNvPicPr>
          <p:nvPr/>
        </p:nvPicPr>
        <p:blipFill>
          <a:blip r:embed="rId2"/>
          <a:srcRect/>
          <a:stretch>
            <a:fillRect/>
          </a:stretch>
        </p:blipFill>
        <p:spPr bwMode="auto">
          <a:xfrm>
            <a:off x="1227385" y="2262863"/>
            <a:ext cx="6999037" cy="101487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562B897-0BF1-EA05-7107-C1F2F7AA9FC9}"/>
              </a:ext>
            </a:extLst>
          </p:cNvPr>
          <p:cNvPicPr>
            <a:picLocks noChangeAspect="1" noChangeArrowheads="1"/>
          </p:cNvPicPr>
          <p:nvPr/>
        </p:nvPicPr>
        <p:blipFill>
          <a:blip r:embed="rId3"/>
          <a:srcRect/>
          <a:stretch>
            <a:fillRect/>
          </a:stretch>
        </p:blipFill>
        <p:spPr bwMode="auto">
          <a:xfrm>
            <a:off x="1153138" y="3848778"/>
            <a:ext cx="7143750" cy="1338339"/>
          </a:xfrm>
          <a:prstGeom prst="rect">
            <a:avLst/>
          </a:prstGeom>
          <a:noFill/>
          <a:ln w="9525">
            <a:noFill/>
            <a:miter lim="800000"/>
            <a:headEnd/>
            <a:tailEnd/>
          </a:ln>
          <a:effectLst/>
        </p:spPr>
      </p:pic>
      <p:sp>
        <p:nvSpPr>
          <p:cNvPr id="6" name="TextBox 3">
            <a:extLst>
              <a:ext uri="{FF2B5EF4-FFF2-40B4-BE49-F238E27FC236}">
                <a16:creationId xmlns:a16="http://schemas.microsoft.com/office/drawing/2014/main" id="{45BCAB6D-58D7-AB93-42DA-7BF22480B2F0}"/>
              </a:ext>
            </a:extLst>
          </p:cNvPr>
          <p:cNvSpPr txBox="1"/>
          <p:nvPr/>
        </p:nvSpPr>
        <p:spPr>
          <a:xfrm>
            <a:off x="1087915" y="1388126"/>
            <a:ext cx="4629838"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alibri"/>
                <a:cs typeface="Calibri"/>
              </a:rPr>
              <a:t>2.  Locating Annabel on Franklin Ave</a:t>
            </a:r>
            <a:endParaRPr lang="en-US" sz="2000" dirty="0"/>
          </a:p>
        </p:txBody>
      </p:sp>
    </p:spTree>
    <p:extLst>
      <p:ext uri="{BB962C8B-B14F-4D97-AF65-F5344CB8AC3E}">
        <p14:creationId xmlns:p14="http://schemas.microsoft.com/office/powerpoint/2010/main" val="98792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46" y="1096028"/>
            <a:ext cx="7816122" cy="854676"/>
          </a:xfrm>
        </p:spPr>
        <p:txBody>
          <a:bodyPr vert="horz" lIns="91440" tIns="45720" rIns="91440" bIns="45720" rtlCol="0" anchor="ctr">
            <a:noAutofit/>
          </a:bodyPr>
          <a:lstStyle/>
          <a:p>
            <a:pPr algn="ctr"/>
            <a:r>
              <a:rPr lang="en-US" sz="2400" b="1">
                <a:latin typeface="Calibri"/>
                <a:ea typeface="+mj-lt"/>
                <a:cs typeface="+mj-lt"/>
              </a:rPr>
              <a:t>Interviews with Annabel from Franklin Ave and the Last Resident of Northwestern Dr</a:t>
            </a:r>
            <a:endParaRPr lang="en-US" sz="2400" b="1">
              <a:latin typeface="Calibri"/>
              <a:cs typeface="Calibri"/>
            </a:endParaRPr>
          </a:p>
        </p:txBody>
      </p:sp>
      <p:pic>
        <p:nvPicPr>
          <p:cNvPr id="22530" name="Picture 2"/>
          <p:cNvPicPr>
            <a:picLocks noGrp="1" noChangeAspect="1" noChangeArrowheads="1"/>
          </p:cNvPicPr>
          <p:nvPr>
            <p:ph idx="1"/>
          </p:nvPr>
        </p:nvPicPr>
        <p:blipFill>
          <a:blip r:embed="rId2"/>
          <a:srcRect/>
          <a:stretch>
            <a:fillRect/>
          </a:stretch>
        </p:blipFill>
        <p:spPr bwMode="auto">
          <a:xfrm>
            <a:off x="617760" y="2175395"/>
            <a:ext cx="7904406" cy="154879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689747" y="4010274"/>
            <a:ext cx="7751678" cy="222985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SQL Murder Mystery -Knightlab</vt:lpstr>
      <vt:lpstr>What is SQL?</vt:lpstr>
      <vt:lpstr>What is an ERD?  </vt:lpstr>
      <vt:lpstr>Functional Keywords &amp; Wildcards to Solve Murder Mystery Solution.</vt:lpstr>
      <vt:lpstr>ERD for our SQL Murder Mystery is given above. The diagram shows that each table has a name (top of the box, in bold), a list of column names (on the left) and their corresponding data types (on the right, in all caps). There are also some gold key icons, blue arrow icons and gray arrows on the ERD. A gold key indicates that the column is the ​primary key​ of the corresponding table, and a blue arrow indicates that the column is the ​foreign key​ of the corresponding table.</vt:lpstr>
      <vt:lpstr>PowerPoint Presentation</vt:lpstr>
      <vt:lpstr>Locating Annabel on Franklin Ave and the Last Resident of Northwestern Dr</vt:lpstr>
      <vt:lpstr>PowerPoint Presentation</vt:lpstr>
      <vt:lpstr>Interviews with Annabel from Franklin Ave and the Last Resident of Northwestern Dr</vt:lpstr>
      <vt:lpstr>Get Fit Now Check-Ins on January 9, 2018, for Members with ID Starting with 48Z</vt:lpstr>
      <vt:lpstr>Matching Persons with Driver's License Information for Vehicles with Plate Number Like H42W</vt:lpstr>
      <vt:lpstr>Unlocking the Mystery:  Jeremy Bowers' Solution Revealed</vt:lpstr>
      <vt:lpstr>PowerPoint Presentation</vt:lpstr>
      <vt:lpstr>Unraveling the Mystery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Murder Mystery</dc:title>
  <dc:creator>MIndit Systems</dc:creator>
  <cp:revision>31</cp:revision>
  <dcterms:created xsi:type="dcterms:W3CDTF">2006-08-16T00:00:00Z</dcterms:created>
  <dcterms:modified xsi:type="dcterms:W3CDTF">2024-02-21T04:45:20Z</dcterms:modified>
</cp:coreProperties>
</file>