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3"/>
    <p:sldId id="16140622" r:id="rId4"/>
    <p:sldId id="262" r:id="rId5"/>
    <p:sldId id="16140639" r:id="rId6"/>
    <p:sldId id="263" r:id="rId7"/>
    <p:sldId id="16140626" r:id="rId8"/>
    <p:sldId id="265" r:id="rId9"/>
    <p:sldId id="16140625" r:id="rId10"/>
    <p:sldId id="16140634" r:id="rId11"/>
    <p:sldId id="16140628" r:id="rId12"/>
    <p:sldId id="16140635" r:id="rId13"/>
    <p:sldId id="16140636" r:id="rId14"/>
    <p:sldId id="16140640" r:id="rId15"/>
    <p:sldId id="16140630" r:id="rId16"/>
    <p:sldId id="16140623" r:id="rId17"/>
    <p:sldId id="16140627" r:id="rId18"/>
    <p:sldId id="16140637" r:id="rId19"/>
    <p:sldId id="1614062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customXml" Target="../customXml/item3.xml"/><Relationship Id="rId27" Type="http://schemas.openxmlformats.org/officeDocument/2006/relationships/customXml" Target="../customXml/item2.xml"/><Relationship Id="rId26" Type="http://schemas.openxmlformats.org/officeDocument/2006/relationships/customXml" Target="../customXml/item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hyperlink" Target="https://github.com/AtulSharmaITS/MoneyMitra-AI-Agent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IN" altLang="en-US" b="1" smtClean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moneymitra ai</a:t>
            </a:r>
            <a:r>
              <a:rPr lang="en-US" b="1" smtClean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b="1" smtClean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23169" y="3567190"/>
            <a:ext cx="7980183" cy="19996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Name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alt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alt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Atul Sharma </a:t>
            </a:r>
            <a:endParaRPr lang="en-I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College Name &amp; Department :</a:t>
            </a:r>
            <a:r>
              <a:rPr lang="en-US" b="1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IN" altLang="en-US" b="1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ITS ENGINEERING COLLEGE GREATER NOIDA</a:t>
            </a:r>
            <a:r>
              <a:rPr lang="en-US" altLang="en-IN" b="1" dirty="0">
                <a:solidFill>
                  <a:schemeClr val="bg1"/>
                </a:solidFill>
                <a:latin typeface="Arial" panose="020B0604020202020204"/>
                <a:cs typeface="Arial" panose="020B0604020202020204"/>
              </a:rPr>
              <a:t> (BTech-CSE)</a:t>
            </a:r>
            <a:endParaRPr lang="en-US" b="1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  <a:p>
            <a:endParaRPr lang="en-US" b="1" dirty="0">
              <a:solidFill>
                <a:schemeClr val="bg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95060" y="702310"/>
            <a:ext cx="5481955" cy="57150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81025" y="167703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400" b="1"/>
              <a:t>Quick Start Question</a:t>
            </a:r>
            <a:endParaRPr lang="en-IN" altLang="en-US" sz="24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3" name="Picture 2" descr="Screenshot 2025-08-04 0019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6995" y="704850"/>
            <a:ext cx="5454650" cy="604837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40995" y="1824990"/>
            <a:ext cx="6096000" cy="3808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000" b="1"/>
              <a:t>Increased user confidence in digital </a:t>
            </a:r>
            <a:r>
              <a:rPr lang="en-IN" altLang="en-US" sz="2000" b="1"/>
              <a:t>   </a:t>
            </a:r>
            <a:r>
              <a:rPr lang="en-US" altLang="en-US" sz="2000" b="1"/>
              <a:t>financial </a:t>
            </a:r>
            <a:r>
              <a:rPr lang="en-IN" altLang="en-US" sz="2000" b="1"/>
              <a:t>  </a:t>
            </a:r>
            <a:r>
              <a:rPr lang="en-US" altLang="en-US" sz="2000" b="1"/>
              <a:t>platforms</a:t>
            </a:r>
            <a:r>
              <a:rPr lang="en-IN" altLang="en-US" sz="2000"/>
              <a:t> : </a:t>
            </a:r>
            <a:r>
              <a:rPr lang="en-US" altLang="en-US" sz="2000"/>
              <a:t>Helped users avoid scams and make informed financial decisions.</a:t>
            </a:r>
            <a:endParaRPr lang="en-US" altLang="en-US" sz="2000"/>
          </a:p>
          <a:p>
            <a:endParaRPr lang="en-US" sz="2000"/>
          </a:p>
          <a:p>
            <a:endParaRPr lang="en-US" sz="2000" b="1"/>
          </a:p>
          <a:p>
            <a:r>
              <a:rPr lang="en-US" altLang="en-US" sz="2000" b="1"/>
              <a:t>Validated queries with real-world use cases and feedback</a:t>
            </a:r>
            <a:r>
              <a:rPr lang="en-IN" altLang="en-US" sz="2000"/>
              <a:t> : </a:t>
            </a:r>
            <a:r>
              <a:rPr lang="en-US" altLang="en-US" sz="2000"/>
              <a:t>Tested questions like “How to use UPI safely?” and “What is EMI?” with successful results.</a:t>
            </a:r>
            <a:endParaRPr lang="en-US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371975" y="1064260"/>
            <a:ext cx="3937000" cy="457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Deployed AI Agent</a:t>
            </a:r>
            <a:endParaRPr lang="en-US" sz="2800" b="1" dirty="0">
              <a:solidFill>
                <a:schemeClr val="accent2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Picture 3" descr="Screenshot 2025-08-03 1759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555" y="1690370"/>
            <a:ext cx="10494645" cy="49072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>
                <a:solidFill>
                  <a:schemeClr val="accent1"/>
                </a:solidFill>
              </a:rPr>
              <a:t>REsults</a:t>
            </a:r>
            <a:endParaRPr lang="en-IN" altLang="en-US">
              <a:solidFill>
                <a:schemeClr val="accent1"/>
              </a:solidFill>
            </a:endParaRPr>
          </a:p>
        </p:txBody>
      </p:sp>
      <p:pic>
        <p:nvPicPr>
          <p:cNvPr id="4" name="Content Placeholder 3" descr="Screenshot 2025-08-04 00373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0585" y="1929765"/>
            <a:ext cx="10237470" cy="46736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876165" y="112585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800" b="1">
                <a:solidFill>
                  <a:schemeClr val="accent1"/>
                </a:solidFill>
              </a:rPr>
              <a:t>Tools Used</a:t>
            </a:r>
            <a:endParaRPr lang="en-IN" altLang="en-US" sz="2800" b="1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745" y="649605"/>
            <a:ext cx="10688955" cy="582930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05435" indent="-305435"/>
            <a:r>
              <a:rPr lang="en-US" altLang="en-US" sz="2300">
                <a:latin typeface="Calibri" panose="020F0502020204030204"/>
                <a:ea typeface="Calibri" panose="020F0502020204030204"/>
                <a:cs typeface="Calibri" panose="020F0502020204030204"/>
              </a:rPr>
              <a:t>The AI Agent for Digital Financial Literacy successfully demonstrates how advanced AI technologies like IBM Granite and Retrieval-Augmented Generation (RAG) can be used to educate and empower users with essential financial knowledge.</a:t>
            </a:r>
            <a:endParaRPr lang="en-US" altLang="en-US" sz="23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US" altLang="en-US" sz="2300">
                <a:latin typeface="Calibri" panose="020F0502020204030204"/>
                <a:ea typeface="Calibri" panose="020F0502020204030204"/>
                <a:cs typeface="Calibri" panose="020F0502020204030204"/>
              </a:rPr>
              <a:t>By providing multilingual, real-time, and trustworthy guidance on digital financial tools such as UPI, online banking, and budgeting, the agent:</a:t>
            </a:r>
            <a:endParaRPr lang="en-US" altLang="en-US" sz="23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US" altLang="en-US" sz="2300">
                <a:latin typeface="Calibri" panose="020F0502020204030204"/>
                <a:ea typeface="Calibri" panose="020F0502020204030204"/>
                <a:cs typeface="Calibri" panose="020F0502020204030204"/>
              </a:rPr>
              <a:t>Bridges the gap between people and digital finance</a:t>
            </a:r>
            <a:endParaRPr lang="en-US" altLang="en-US" sz="23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US" altLang="en-US" sz="2300">
                <a:latin typeface="Calibri" panose="020F0502020204030204"/>
                <a:ea typeface="Calibri" panose="020F0502020204030204"/>
                <a:cs typeface="Calibri" panose="020F0502020204030204"/>
              </a:rPr>
              <a:t>Helps users avoid online scams and misuse</a:t>
            </a:r>
            <a:endParaRPr lang="en-US" altLang="en-US" sz="23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US" altLang="en-US" sz="2300">
                <a:latin typeface="Calibri" panose="020F0502020204030204"/>
                <a:ea typeface="Calibri" panose="020F0502020204030204"/>
                <a:cs typeface="Calibri" panose="020F0502020204030204"/>
              </a:rPr>
              <a:t>Encourages responsible money management, especially among underserved populations</a:t>
            </a:r>
            <a:endParaRPr lang="en-US" altLang="en-US" sz="23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US" altLang="en-US" sz="2300">
                <a:latin typeface="Calibri" panose="020F0502020204030204"/>
                <a:ea typeface="Calibri" panose="020F0502020204030204"/>
                <a:cs typeface="Calibri" panose="020F0502020204030204"/>
              </a:rPr>
              <a:t>The project showcases how AI, even on IBM Cloud Lite (free tier), can drive financial inclusion and support national goals like Digital India.</a:t>
            </a:r>
            <a:endParaRPr lang="en-US" altLang="en-US" sz="23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192" y="1578886"/>
            <a:ext cx="11029615" cy="4673324"/>
          </a:xfrm>
        </p:spPr>
        <p:txBody>
          <a:bodyPr>
            <a:noAutofit/>
          </a:bodyPr>
          <a:lstStyle/>
          <a:p>
            <a:pPr marL="305435" indent="-305435"/>
            <a:r>
              <a:rPr lang="en-US" altLang="en-US" sz="2300" b="1" dirty="0">
                <a:latin typeface="Calibri" panose="020F0502020204030204"/>
                <a:ea typeface="+mn-lt"/>
                <a:cs typeface="+mn-lt"/>
              </a:rPr>
              <a:t>Voice-Based Assistant Integration</a:t>
            </a:r>
            <a:r>
              <a:rPr lang="en-IN" altLang="en-US" sz="2300" b="1" dirty="0">
                <a:latin typeface="Calibri" panose="020F0502020204030204"/>
                <a:ea typeface="+mn-lt"/>
                <a:cs typeface="+mn-lt"/>
              </a:rPr>
              <a:t> </a:t>
            </a:r>
            <a:r>
              <a:rPr lang="en-IN" altLang="en-US" sz="2300" dirty="0">
                <a:latin typeface="Calibri" panose="020F0502020204030204"/>
                <a:ea typeface="+mn-lt"/>
                <a:cs typeface="+mn-lt"/>
              </a:rPr>
              <a:t>: </a:t>
            </a:r>
            <a:r>
              <a:rPr lang="en-US" altLang="en-US" sz="2300" dirty="0">
                <a:latin typeface="Calibri" panose="020F0502020204030204"/>
                <a:ea typeface="+mn-lt"/>
                <a:cs typeface="+mn-lt"/>
              </a:rPr>
              <a:t>Enable users to interact using voice commands in their native language, making it accessible to non-literate or elderly users.</a:t>
            </a:r>
            <a:endParaRPr lang="en-US" altLang="en-US" sz="2300" dirty="0">
              <a:latin typeface="Calibri" panose="020F0502020204030204"/>
              <a:ea typeface="+mn-lt"/>
              <a:cs typeface="+mn-lt"/>
            </a:endParaRPr>
          </a:p>
          <a:p>
            <a:pPr marL="305435" indent="-305435"/>
            <a:r>
              <a:rPr lang="en-US" altLang="en-US" sz="2300" b="1" dirty="0">
                <a:latin typeface="Calibri" panose="020F0502020204030204"/>
                <a:ea typeface="+mn-lt"/>
                <a:cs typeface="+mn-lt"/>
              </a:rPr>
              <a:t>Mobile App Deployment</a:t>
            </a:r>
            <a:r>
              <a:rPr lang="en-IN" altLang="en-US" sz="2300" dirty="0">
                <a:latin typeface="Calibri" panose="020F0502020204030204"/>
                <a:ea typeface="+mn-lt"/>
                <a:cs typeface="+mn-lt"/>
              </a:rPr>
              <a:t> : </a:t>
            </a:r>
            <a:r>
              <a:rPr lang="en-US" altLang="en-US" sz="2300" dirty="0">
                <a:latin typeface="Calibri" panose="020F0502020204030204"/>
                <a:ea typeface="+mn-lt"/>
                <a:cs typeface="+mn-lt"/>
              </a:rPr>
              <a:t>Launch a lightweight Android/iOS app version for offline and on-the-go access in low-connectivity areas.</a:t>
            </a:r>
            <a:endParaRPr lang="en-US" altLang="en-US" sz="2300" dirty="0">
              <a:latin typeface="Calibri" panose="020F0502020204030204"/>
              <a:ea typeface="+mn-lt"/>
              <a:cs typeface="+mn-lt"/>
            </a:endParaRPr>
          </a:p>
          <a:p>
            <a:pPr marL="305435" indent="-305435"/>
            <a:r>
              <a:rPr lang="en-US" altLang="en-US" sz="2300" b="1" dirty="0">
                <a:latin typeface="Calibri" panose="020F0502020204030204"/>
                <a:ea typeface="+mn-lt"/>
                <a:cs typeface="+mn-lt"/>
              </a:rPr>
              <a:t>Integration with Real-Time Banking APIs</a:t>
            </a:r>
            <a:r>
              <a:rPr lang="en-IN" altLang="en-US" sz="2300" dirty="0">
                <a:latin typeface="Calibri" panose="020F0502020204030204"/>
                <a:ea typeface="+mn-lt"/>
                <a:cs typeface="+mn-lt"/>
              </a:rPr>
              <a:t> : </a:t>
            </a:r>
            <a:r>
              <a:rPr lang="en-US" altLang="en-US" sz="2300" dirty="0">
                <a:latin typeface="Calibri" panose="020F0502020204030204"/>
                <a:ea typeface="+mn-lt"/>
                <a:cs typeface="+mn-lt"/>
              </a:rPr>
              <a:t>Provide live updates on interest rates, new schemes, loan offers, and financial news from trusted banking sources.</a:t>
            </a:r>
            <a:endParaRPr lang="en-US" altLang="en-US" sz="2300" dirty="0">
              <a:latin typeface="Calibri" panose="020F0502020204030204"/>
              <a:ea typeface="+mn-lt"/>
              <a:cs typeface="+mn-lt"/>
            </a:endParaRPr>
          </a:p>
          <a:p>
            <a:pPr marL="305435" indent="-305435"/>
            <a:r>
              <a:rPr lang="en-US" altLang="en-US" sz="2300" b="1" dirty="0">
                <a:latin typeface="Calibri" panose="020F0502020204030204"/>
                <a:ea typeface="+mn-lt"/>
                <a:cs typeface="+mn-lt"/>
              </a:rPr>
              <a:t>Gamified Financial Learning</a:t>
            </a:r>
            <a:r>
              <a:rPr lang="en-IN" altLang="en-US" sz="2300" b="1" dirty="0">
                <a:latin typeface="Calibri" panose="020F0502020204030204"/>
                <a:ea typeface="+mn-lt"/>
                <a:cs typeface="+mn-lt"/>
              </a:rPr>
              <a:t> </a:t>
            </a:r>
            <a:r>
              <a:rPr lang="en-IN" altLang="en-US" sz="2300" dirty="0">
                <a:latin typeface="Calibri" panose="020F0502020204030204"/>
                <a:ea typeface="+mn-lt"/>
                <a:cs typeface="+mn-lt"/>
              </a:rPr>
              <a:t>: </a:t>
            </a:r>
            <a:r>
              <a:rPr lang="en-US" altLang="en-US" sz="2300" dirty="0">
                <a:latin typeface="Calibri" panose="020F0502020204030204"/>
                <a:ea typeface="+mn-lt"/>
                <a:cs typeface="+mn-lt"/>
              </a:rPr>
              <a:t>Introduce quizzes, rewards, and learning levels to make financial education engaging and fun, especially for youth.</a:t>
            </a:r>
            <a:endParaRPr lang="en-US" altLang="en-US" sz="2300" dirty="0">
              <a:latin typeface="Calibri" panose="020F0502020204030204"/>
              <a:ea typeface="+mn-lt"/>
              <a:cs typeface="+mn-lt"/>
            </a:endParaRPr>
          </a:p>
          <a:p>
            <a:pPr marL="305435" indent="-305435"/>
            <a:r>
              <a:rPr lang="en-US" altLang="en-US" sz="2300" b="1" dirty="0">
                <a:latin typeface="Calibri" panose="020F0502020204030204"/>
                <a:ea typeface="+mn-lt"/>
                <a:cs typeface="+mn-lt"/>
              </a:rPr>
              <a:t>Advanced Fraud Detection Awareness</a:t>
            </a:r>
            <a:r>
              <a:rPr lang="en-IN" altLang="en-US" sz="2300" b="1" dirty="0">
                <a:latin typeface="Calibri" panose="020F0502020204030204"/>
                <a:ea typeface="+mn-lt"/>
                <a:cs typeface="+mn-lt"/>
              </a:rPr>
              <a:t> </a:t>
            </a:r>
            <a:r>
              <a:rPr lang="en-IN" altLang="en-US" sz="2300" dirty="0">
                <a:latin typeface="Calibri" panose="020F0502020204030204"/>
                <a:ea typeface="+mn-lt"/>
                <a:cs typeface="+mn-lt"/>
              </a:rPr>
              <a:t>: </a:t>
            </a:r>
            <a:r>
              <a:rPr lang="en-US" altLang="en-US" sz="2300" dirty="0">
                <a:latin typeface="Calibri" panose="020F0502020204030204"/>
                <a:ea typeface="+mn-lt"/>
                <a:cs typeface="+mn-lt"/>
              </a:rPr>
              <a:t>Expand the agent to provide scenario-based fraud detection simulations and alerts about trending scam patterns.</a:t>
            </a:r>
            <a:endParaRPr lang="en-US" altLang="en-US" sz="2300" dirty="0">
              <a:latin typeface="Calibri" panose="020F0502020204030204"/>
              <a:ea typeface="+mn-lt"/>
              <a:cs typeface="+mn-lt"/>
            </a:endParaRPr>
          </a:p>
        </p:txBody>
      </p:sp>
      <p:sp>
        <p:nvSpPr>
          <p:cNvPr id="5" name="Title 4"/>
          <p:cNvSpPr txBox="1"/>
          <p:nvPr/>
        </p:nvSpPr>
        <p:spPr>
          <a:xfrm>
            <a:off x="420978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scope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getting started with AI)</a:t>
            </a:r>
            <a:endParaRPr lang="en-IN" dirty="0"/>
          </a:p>
        </p:txBody>
      </p:sp>
      <p:pic>
        <p:nvPicPr>
          <p:cNvPr id="6" name="Picture 5" descr="Screenshot 2025-08-04 0053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800" y="1449070"/>
            <a:ext cx="11062335" cy="52914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967" y="3031897"/>
            <a:ext cx="3758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Attach your  RAG LAB certificate here</a:t>
            </a:r>
            <a:endParaRPr lang="en-IN" dirty="0"/>
          </a:p>
        </p:txBody>
      </p:sp>
      <p:pic>
        <p:nvPicPr>
          <p:cNvPr id="2" name="Picture 1" descr="Screenshot 2025-08-04 0055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195" y="1011555"/>
            <a:ext cx="10728960" cy="56007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b="1" dirty="0">
                <a:sym typeface="+mn-ea"/>
              </a:rPr>
              <a:t>GitHub Link</a:t>
            </a:r>
            <a:r>
              <a:rPr lang="en-US" altLang="en-US" dirty="0">
                <a:sym typeface="+mn-ea"/>
              </a:rPr>
              <a:t>: https</a:t>
            </a:r>
            <a:r>
              <a:rPr lang="en-US" altLang="en-US" dirty="0">
                <a:sym typeface="+mn-ea"/>
                <a:hlinkClick r:id="rId1" action="ppaction://hlinkfile"/>
              </a:rPr>
              <a:t>:</a:t>
            </a:r>
            <a:r>
              <a:rPr lang="en-US" altLang="en-US" dirty="0">
                <a:sym typeface="+mn-ea"/>
              </a:rPr>
              <a:t>//github.com/AtulSharmaITS/MoneyMitra-AI-Agent</a:t>
            </a:r>
            <a:endParaRPr lang="en-US" altLang="en-US" dirty="0"/>
          </a:p>
          <a:p>
            <a:endParaRPr lang="en-US" altLang="en-US" dirty="0"/>
          </a:p>
        </p:txBody>
      </p:sp>
      <p:pic>
        <p:nvPicPr>
          <p:cNvPr id="4" name="Picture 3" descr="GitHub-Mark">
            <a:hlinkClick r:id="rId1" tooltip="" action="ppaction://hlinkfi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1949450"/>
            <a:ext cx="1277620" cy="12776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33" y="558468"/>
            <a:ext cx="10515600" cy="1325563"/>
          </a:xfrm>
        </p:spPr>
        <p:txBody>
          <a:bodyPr/>
          <a:lstStyle/>
          <a:p>
            <a:r>
              <a:rPr lang="en-US" sz="36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sz="3600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063" y="1719095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Technology used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Wow factor </a:t>
            </a:r>
            <a:endParaRPr lang="en-US" sz="2000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End users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Result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Conclusion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IBM Certifications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  <a:sym typeface="+mn-ea"/>
              </a:rPr>
              <a:t>Git-hub Link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7865" y="779145"/>
            <a:ext cx="10656570" cy="530225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5445" y="1171575"/>
            <a:ext cx="11806555" cy="52273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+mn-ea"/>
                <a:ea typeface="Calibri" panose="020F0502020204030204"/>
                <a:cs typeface="+mn-ea"/>
              </a:rPr>
              <a:t>In today's rapidly digitizing economy, a large portion of the population—especially in rural and semi-urban areas—lacks the essential knowledge and confidence to use digital financial tools such as UPI, internet banking, digital wallets, and online loan platforms.</a:t>
            </a:r>
            <a:endParaRPr lang="en-US" altLang="en-US" sz="2000" dirty="0">
              <a:latin typeface="+mn-ea"/>
              <a:ea typeface="Calibri" panose="020F0502020204030204"/>
              <a:cs typeface="+mn-ea"/>
            </a:endParaRPr>
          </a:p>
          <a:p>
            <a:pPr marL="0" indent="0">
              <a:buNone/>
            </a:pPr>
            <a:r>
              <a:rPr lang="en-US" altLang="en-US" sz="2000" dirty="0">
                <a:latin typeface="+mn-ea"/>
                <a:ea typeface="Calibri" panose="020F0502020204030204"/>
                <a:cs typeface="+mn-ea"/>
              </a:rPr>
              <a:t>This gap in financial literacy often leads to:</a:t>
            </a:r>
            <a:endParaRPr lang="en-US" altLang="en-US" sz="2000" dirty="0">
              <a:latin typeface="+mn-ea"/>
              <a:ea typeface="Calibri" panose="020F0502020204030204"/>
              <a:cs typeface="+mn-ea"/>
            </a:endParaRPr>
          </a:p>
          <a:p>
            <a:pPr marL="0" indent="0">
              <a:buNone/>
            </a:pPr>
            <a:r>
              <a:rPr lang="en-IN" altLang="en-US" sz="2000" dirty="0">
                <a:latin typeface="+mn-ea"/>
                <a:ea typeface="Calibri" panose="020F0502020204030204"/>
                <a:cs typeface="+mn-ea"/>
              </a:rPr>
              <a:t>- </a:t>
            </a:r>
            <a:r>
              <a:rPr lang="en-US" altLang="en-US" sz="2000" dirty="0">
                <a:latin typeface="+mn-ea"/>
                <a:ea typeface="Calibri" panose="020F0502020204030204"/>
                <a:cs typeface="+mn-ea"/>
              </a:rPr>
              <a:t>Misuse of services</a:t>
            </a:r>
            <a:endParaRPr lang="en-US" altLang="en-US" sz="2000" dirty="0">
              <a:latin typeface="+mn-ea"/>
              <a:ea typeface="Calibri" panose="020F0502020204030204"/>
              <a:cs typeface="+mn-ea"/>
            </a:endParaRPr>
          </a:p>
          <a:p>
            <a:pPr marL="0" indent="0">
              <a:buNone/>
            </a:pPr>
            <a:r>
              <a:rPr lang="en-IN" altLang="en-US" sz="2000" dirty="0">
                <a:latin typeface="+mn-ea"/>
                <a:ea typeface="Calibri" panose="020F0502020204030204"/>
                <a:cs typeface="+mn-ea"/>
              </a:rPr>
              <a:t>- I</a:t>
            </a:r>
            <a:r>
              <a:rPr lang="en-US" altLang="en-US" sz="2000" dirty="0">
                <a:latin typeface="+mn-ea"/>
                <a:ea typeface="Calibri" panose="020F0502020204030204"/>
                <a:cs typeface="+mn-ea"/>
              </a:rPr>
              <a:t>ncreased vulnerability to online frauds and scams</a:t>
            </a:r>
            <a:endParaRPr lang="en-US" altLang="en-US" sz="2000" dirty="0">
              <a:latin typeface="+mn-ea"/>
              <a:ea typeface="Calibri" panose="020F0502020204030204"/>
              <a:cs typeface="+mn-ea"/>
            </a:endParaRPr>
          </a:p>
          <a:p>
            <a:pPr marL="0" indent="0">
              <a:buNone/>
            </a:pPr>
            <a:r>
              <a:rPr lang="en-IN" altLang="en-US" sz="2000" dirty="0">
                <a:latin typeface="+mn-ea"/>
                <a:ea typeface="Calibri" panose="020F0502020204030204"/>
                <a:cs typeface="+mn-ea"/>
              </a:rPr>
              <a:t>- </a:t>
            </a:r>
            <a:r>
              <a:rPr lang="en-US" altLang="en-US" sz="2000" dirty="0">
                <a:latin typeface="+mn-ea"/>
                <a:ea typeface="Calibri" panose="020F0502020204030204"/>
                <a:cs typeface="+mn-ea"/>
              </a:rPr>
              <a:t>Poor personal financial decisions</a:t>
            </a:r>
            <a:endParaRPr lang="en-US" altLang="en-US" sz="2000" dirty="0">
              <a:latin typeface="+mn-ea"/>
              <a:ea typeface="Calibri" panose="020F0502020204030204"/>
              <a:cs typeface="+mn-ea"/>
            </a:endParaRPr>
          </a:p>
          <a:p>
            <a:pPr marL="0" indent="0">
              <a:buNone/>
            </a:pPr>
            <a:r>
              <a:rPr lang="en-IN" altLang="en-US" sz="2000" dirty="0">
                <a:latin typeface="+mn-ea"/>
                <a:ea typeface="Calibri" panose="020F0502020204030204"/>
                <a:cs typeface="+mn-ea"/>
              </a:rPr>
              <a:t>- </a:t>
            </a:r>
            <a:r>
              <a:rPr lang="en-US" altLang="en-US" sz="2000" dirty="0">
                <a:latin typeface="+mn-ea"/>
                <a:ea typeface="Calibri" panose="020F0502020204030204"/>
                <a:cs typeface="+mn-ea"/>
              </a:rPr>
              <a:t>Traditional awareness programs are limited in reach, language support, and personalization. There is </a:t>
            </a:r>
            <a:r>
              <a:rPr lang="en-IN" altLang="en-US" sz="2000" dirty="0">
                <a:latin typeface="+mn-ea"/>
                <a:ea typeface="Calibri" panose="020F0502020204030204"/>
                <a:cs typeface="+mn-ea"/>
              </a:rPr>
              <a:t>  </a:t>
            </a:r>
            <a:r>
              <a:rPr lang="en-US" altLang="en-US" sz="2000" dirty="0">
                <a:latin typeface="+mn-ea"/>
                <a:ea typeface="Calibri" panose="020F0502020204030204"/>
                <a:cs typeface="+mn-ea"/>
              </a:rPr>
              <a:t>a pressing need for a scalable, multilingual, AI-driven solution that provides accurate, real-time, and user-friendly financial education tailored to individual needs.</a:t>
            </a:r>
            <a:br>
              <a:rPr lang="en-US" dirty="0">
                <a:latin typeface="Arial Black" panose="020B0A04020102020204" charset="0"/>
                <a:ea typeface="Calibri" panose="020F0502020204030204"/>
                <a:cs typeface="Arial Black" panose="020B0A04020102020204" charset="0"/>
              </a:rPr>
            </a:br>
            <a:endParaRPr lang="en-US" sz="800" dirty="0">
              <a:solidFill>
                <a:srgbClr val="404040"/>
              </a:solidFill>
              <a:latin typeface="Arial Black" panose="020B0A04020102020204" charset="0"/>
              <a:ea typeface="Calibri" panose="020F0502020204030204"/>
              <a:cs typeface="Arial Black" panose="020B0A040201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0147" y="832966"/>
            <a:ext cx="11029616" cy="530296"/>
          </a:xfrm>
        </p:spPr>
        <p:txBody>
          <a:bodyPr>
            <a:noAutofit/>
          </a:bodyPr>
          <a:p>
            <a:r>
              <a:rPr lang="en-IN" altLang="en-US" sz="4000">
                <a:solidFill>
                  <a:schemeClr val="accent1"/>
                </a:solidFill>
              </a:rPr>
              <a:t>proposed solution</a:t>
            </a:r>
            <a:endParaRPr lang="en-IN" altLang="en-US" sz="400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607" y="1232811"/>
            <a:ext cx="11029615" cy="4673324"/>
          </a:xfrm>
        </p:spPr>
        <p:txBody>
          <a:bodyPr/>
          <a:p>
            <a:r>
              <a:rPr lang="en-US" altLang="en-US" sz="2400"/>
              <a:t>An AI Agent powered by IBM Granite model and deployed on IBM Cloud Lite, using Retrieval-Augmented Generation (RAG), to deliver interactive financial literacy support in simple language. It helps users safely navigate digital financial services and empowers them with knowledge to make smarter money decisions.</a:t>
            </a:r>
            <a:endParaRPr lang="en-US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71215" y="744220"/>
            <a:ext cx="11029315" cy="488315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41960" y="1361440"/>
            <a:ext cx="11525250" cy="5290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000" b="1"/>
              <a:t>IBM Cloud Lite Services</a:t>
            </a:r>
            <a:r>
              <a:rPr lang="en-IN" altLang="en-US" sz="2000" b="1"/>
              <a:t>:</a:t>
            </a:r>
            <a:endParaRPr lang="en-US" altLang="en-US" sz="2000" b="1"/>
          </a:p>
          <a:p>
            <a:r>
              <a:rPr lang="en-US" altLang="en-US" sz="2000"/>
              <a:t>Hosting the AI application using Watsonx tools with limited but sufficient compute resources for prototyping and deployment.</a:t>
            </a:r>
            <a:endParaRPr lang="en-US" altLang="en-US" sz="2000"/>
          </a:p>
          <a:p>
            <a:endParaRPr lang="en-US" altLang="en-US" sz="2000" b="1"/>
          </a:p>
          <a:p>
            <a:r>
              <a:rPr lang="en-US" altLang="en-US" sz="2000" b="1"/>
              <a:t>IBM Watsonx.ai</a:t>
            </a:r>
            <a:r>
              <a:rPr lang="en-IN" altLang="en-US" sz="2000" b="1"/>
              <a:t>:</a:t>
            </a:r>
            <a:endParaRPr lang="en-US" altLang="en-US" sz="2000" b="1"/>
          </a:p>
          <a:p>
            <a:r>
              <a:rPr lang="en-US" altLang="en-US" sz="2000"/>
              <a:t>Used to build and test prompts.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 b="1"/>
              <a:t>IBM Granite Foundation Model</a:t>
            </a:r>
            <a:endParaRPr lang="en-US" altLang="en-US" sz="2000" b="1"/>
          </a:p>
          <a:p>
            <a:r>
              <a:rPr lang="en-US" altLang="en-US" sz="2000"/>
              <a:t>Large Language Model (LLM) for answering user queries in natural, simple language.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 b="1"/>
              <a:t>Retrieval-Augmented Generation (RAG)</a:t>
            </a:r>
            <a:endParaRPr lang="en-US" altLang="en-US" sz="2000" b="1"/>
          </a:p>
          <a:p>
            <a:r>
              <a:rPr lang="en-US" altLang="en-US" sz="2000"/>
              <a:t>Combines search (retrieval) and generation for accurate and context-aware answers.</a:t>
            </a:r>
            <a:endParaRPr lang="en-US" altLang="en-US" sz="2000"/>
          </a:p>
          <a:p>
            <a:endParaRPr lang="en-US" altLang="en-US" sz="2000"/>
          </a:p>
          <a:p>
            <a:r>
              <a:rPr lang="en-US" altLang="en-US" sz="2000" b="1"/>
              <a:t>NLP</a:t>
            </a:r>
            <a:endParaRPr lang="en-US" altLang="en-US" sz="2000" b="1"/>
          </a:p>
          <a:p>
            <a:r>
              <a:rPr lang="en-US" altLang="en-US" sz="2000"/>
              <a:t>Supports queries and responses in multiple languages </a:t>
            </a:r>
            <a:endParaRPr lang="en-US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63595" y="665480"/>
            <a:ext cx="11249660" cy="530225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chemeClr val="accent1"/>
                </a:solidFill>
              </a:rPr>
              <a:t>IBM cloud services used</a:t>
            </a:r>
            <a:endParaRPr lang="en-IN" sz="32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22" y="1345206"/>
            <a:ext cx="11029615" cy="4673324"/>
          </a:xfrm>
        </p:spPr>
        <p:txBody>
          <a:bodyPr>
            <a:normAutofit fontScale="25000"/>
          </a:bodyPr>
          <a:lstStyle/>
          <a:p>
            <a:pPr marL="0" indent="0">
              <a:buNone/>
            </a:pPr>
            <a:endParaRPr lang="en-US" altLang="en-US" sz="2000" b="1" dirty="0"/>
          </a:p>
          <a:p>
            <a:pPr marL="0" indent="0">
              <a:buNone/>
            </a:pPr>
            <a:endParaRPr lang="en-US" altLang="en-US" sz="3430" b="1" dirty="0"/>
          </a:p>
          <a:p>
            <a:pPr marL="0" indent="0">
              <a:buNone/>
            </a:pPr>
            <a:r>
              <a:rPr lang="en-US" altLang="en-US" sz="8000" b="1" dirty="0"/>
              <a:t>IBM Watsonx.ai Studio</a:t>
            </a:r>
            <a:r>
              <a:rPr lang="en-IN" altLang="en-US" sz="8000" b="1" dirty="0"/>
              <a:t> :  </a:t>
            </a:r>
            <a:r>
              <a:rPr lang="en-IN" altLang="en-US" sz="8000" dirty="0">
                <a:sym typeface="+mn-ea"/>
              </a:rPr>
              <a:t>T</a:t>
            </a:r>
            <a:r>
              <a:rPr lang="en-US" altLang="en-US" sz="8000" dirty="0">
                <a:sym typeface="+mn-ea"/>
              </a:rPr>
              <a:t>o design, test, and refine prompts for the AI agent</a:t>
            </a:r>
            <a:r>
              <a:rPr lang="en-IN" altLang="en-US" sz="8000" dirty="0">
                <a:sym typeface="+mn-ea"/>
              </a:rPr>
              <a:t>.</a:t>
            </a:r>
            <a:endParaRPr lang="en-IN" altLang="en-US" sz="8000" dirty="0">
              <a:sym typeface="+mn-ea"/>
            </a:endParaRPr>
          </a:p>
          <a:p>
            <a:pPr marL="0" indent="0">
              <a:buNone/>
            </a:pPr>
            <a:endParaRPr lang="en-US" altLang="en-US" sz="8000" dirty="0">
              <a:sym typeface="+mn-ea"/>
            </a:endParaRPr>
          </a:p>
          <a:p>
            <a:pPr marL="0" indent="0">
              <a:buNone/>
            </a:pPr>
            <a:r>
              <a:rPr lang="en-US" altLang="en-US" sz="8000" b="1" dirty="0">
                <a:sym typeface="+mn-ea"/>
              </a:rPr>
              <a:t>IBM Watsonx.ai Runtime</a:t>
            </a:r>
            <a:r>
              <a:rPr lang="en-IN" altLang="en-US" sz="8000" b="1" dirty="0">
                <a:sym typeface="+mn-ea"/>
              </a:rPr>
              <a:t> </a:t>
            </a:r>
            <a:r>
              <a:rPr lang="en-IN" altLang="en-US" sz="8000" dirty="0">
                <a:sym typeface="+mn-ea"/>
              </a:rPr>
              <a:t>:  </a:t>
            </a:r>
            <a:r>
              <a:rPr lang="en-US" altLang="en-US" sz="8000" dirty="0">
                <a:sym typeface="+mn-ea"/>
              </a:rPr>
              <a:t>Executes AI model calls (Granite LLM) during live interactions with users</a:t>
            </a:r>
            <a:r>
              <a:rPr lang="en-US" altLang="en-US" sz="8000" b="1" dirty="0">
                <a:sym typeface="+mn-ea"/>
              </a:rPr>
              <a:t>.</a:t>
            </a:r>
            <a:endParaRPr lang="en-US" altLang="en-US" sz="8000" b="1" dirty="0">
              <a:sym typeface="+mn-ea"/>
            </a:endParaRPr>
          </a:p>
          <a:p>
            <a:pPr marL="0" indent="0">
              <a:buNone/>
            </a:pPr>
            <a:r>
              <a:rPr lang="en-IN" altLang="en-US" sz="8000" b="1" dirty="0">
                <a:sym typeface="+mn-ea"/>
              </a:rPr>
              <a:t> </a:t>
            </a:r>
            <a:endParaRPr lang="en-IN" altLang="en-US" sz="8000" b="1" dirty="0">
              <a:sym typeface="+mn-ea"/>
            </a:endParaRPr>
          </a:p>
          <a:p>
            <a:pPr marL="0" indent="0">
              <a:buNone/>
            </a:pPr>
            <a:r>
              <a:rPr lang="en-US" altLang="en-US" sz="8000" b="1" dirty="0">
                <a:sym typeface="+mn-ea"/>
              </a:rPr>
              <a:t>IBM Granite Foundation Models</a:t>
            </a:r>
            <a:r>
              <a:rPr lang="en-IN" altLang="en-US" sz="8000" b="1" dirty="0">
                <a:sym typeface="+mn-ea"/>
              </a:rPr>
              <a:t> :  </a:t>
            </a:r>
            <a:r>
              <a:rPr lang="en-US" altLang="en-US" sz="8000" dirty="0">
                <a:sym typeface="+mn-ea"/>
              </a:rPr>
              <a:t>Natural language understanding and response gen</a:t>
            </a:r>
            <a:r>
              <a:rPr lang="en-IN" altLang="en-US" sz="8000" dirty="0">
                <a:sym typeface="+mn-ea"/>
              </a:rPr>
              <a:t>eration.</a:t>
            </a:r>
            <a:endParaRPr lang="en-IN" altLang="en-US" sz="8000" dirty="0">
              <a:sym typeface="+mn-ea"/>
            </a:endParaRPr>
          </a:p>
          <a:p>
            <a:pPr marL="0" indent="0">
              <a:buNone/>
            </a:pPr>
            <a:endParaRPr lang="en-US" altLang="en-US" sz="8000" dirty="0">
              <a:sym typeface="+mn-ea"/>
            </a:endParaRPr>
          </a:p>
          <a:p>
            <a:pPr marL="0" indent="0">
              <a:buNone/>
            </a:pPr>
            <a:r>
              <a:rPr lang="en-US" altLang="en-US" sz="8000" b="1" dirty="0"/>
              <a:t>IBM Cloud Object Storage</a:t>
            </a:r>
            <a:r>
              <a:rPr lang="en-US" altLang="en-US" sz="8000" dirty="0"/>
              <a:t> </a:t>
            </a:r>
            <a:r>
              <a:rPr lang="en-IN" altLang="en-US" sz="8000" dirty="0"/>
              <a:t>: T</a:t>
            </a:r>
            <a:r>
              <a:rPr lang="en-US" altLang="en-US" sz="8000" dirty="0"/>
              <a:t>o store financial FAQs, policy documents, and educational content in a centralized location.</a:t>
            </a:r>
            <a:endParaRPr lang="en-US" altLang="en-US" sz="8000" dirty="0"/>
          </a:p>
          <a:p>
            <a:pPr marL="0" indent="0">
              <a:buNone/>
            </a:pPr>
            <a:endParaRPr lang="en-US" altLang="en-US" sz="8000" b="1" dirty="0"/>
          </a:p>
          <a:p>
            <a:pPr marL="0" indent="0">
              <a:buNone/>
            </a:pPr>
            <a:r>
              <a:rPr lang="en-US" altLang="en-US" sz="8000" b="1" dirty="0"/>
              <a:t>IBM Cloud Lite Account</a:t>
            </a:r>
            <a:r>
              <a:rPr lang="en-IN" altLang="en-US" sz="8000" b="1" dirty="0"/>
              <a:t> </a:t>
            </a:r>
            <a:r>
              <a:rPr lang="en-IN" altLang="en-US" sz="8000" dirty="0"/>
              <a:t>: </a:t>
            </a:r>
            <a:r>
              <a:rPr lang="en-US" altLang="en-US" sz="8000" dirty="0"/>
              <a:t>It's used to experiment, develop, and deploy lightweight cloud applications</a:t>
            </a:r>
            <a:endParaRPr lang="en-US" altLang="en-US" sz="8000" dirty="0"/>
          </a:p>
          <a:p>
            <a:pPr marL="305435" indent="-305435"/>
            <a:endParaRPr lang="en-US" altLang="en-US" dirty="0"/>
          </a:p>
          <a:p>
            <a:pPr marL="305435" indent="-305435"/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IN" altLang="en-US" sz="32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                                 </a:t>
            </a:r>
            <a:r>
              <a:rPr lang="en-US" sz="32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1638576"/>
            <a:ext cx="11029615" cy="4673324"/>
          </a:xfrm>
        </p:spPr>
        <p:txBody>
          <a:bodyPr>
            <a:normAutofit fontScale="25000"/>
          </a:bodyPr>
          <a:lstStyle/>
          <a:p>
            <a:pPr marL="0" indent="0">
              <a:buNone/>
            </a:pPr>
            <a:r>
              <a:rPr lang="en-US" altLang="en-US" sz="8000" b="1" dirty="0">
                <a:latin typeface="Calibri" panose="020F0502020204030204"/>
                <a:ea typeface="Calibri" panose="020F0502020204030204"/>
                <a:cs typeface="Calibri" panose="020F0502020204030204"/>
              </a:rPr>
              <a:t>Multilingual Financial Guidance</a:t>
            </a:r>
            <a:r>
              <a:rPr lang="en-IN" altLang="en-US" sz="8000" b="1" dirty="0">
                <a:latin typeface="Calibri" panose="020F0502020204030204"/>
                <a:ea typeface="Calibri" panose="020F0502020204030204"/>
                <a:cs typeface="Calibri" panose="020F0502020204030204"/>
              </a:rPr>
              <a:t>  : </a:t>
            </a:r>
            <a:r>
              <a:rPr lang="en-US" altLang="en-US" sz="8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Supports queries in regional languages (like Hindi, Tamil, Bengali, etc.) to help diverse users understand digital finance in their own language.</a:t>
            </a:r>
            <a:endParaRPr lang="en-US" altLang="en-US" sz="80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altLang="en-US" sz="8000" b="1" dirty="0">
                <a:latin typeface="Calibri" panose="020F0502020204030204"/>
                <a:ea typeface="Calibri" panose="020F0502020204030204"/>
                <a:cs typeface="Calibri" panose="020F0502020204030204"/>
              </a:rPr>
              <a:t>AI-Powered Real-Time Responses</a:t>
            </a:r>
            <a:r>
              <a:rPr lang="en-IN" altLang="en-US" sz="8000" b="1" dirty="0">
                <a:latin typeface="Calibri" panose="020F0502020204030204"/>
                <a:ea typeface="Calibri" panose="020F0502020204030204"/>
                <a:cs typeface="Calibri" panose="020F0502020204030204"/>
              </a:rPr>
              <a:t> : </a:t>
            </a:r>
            <a:r>
              <a:rPr lang="en-US" altLang="en-US" sz="8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Uses IBM Granite LLM and RAG to generate instant, easy-to-understand answers about UPI, banking, savings, budgeting, etc.</a:t>
            </a:r>
            <a:endParaRPr lang="en-US" altLang="en-US" sz="80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altLang="en-US" sz="8000" b="1" dirty="0">
                <a:latin typeface="Calibri" panose="020F0502020204030204"/>
                <a:ea typeface="Calibri" panose="020F0502020204030204"/>
                <a:cs typeface="Calibri" panose="020F0502020204030204"/>
              </a:rPr>
              <a:t>Scam &amp; Fraud Awareness Assistant</a:t>
            </a:r>
            <a:r>
              <a:rPr lang="en-IN" altLang="en-US" sz="8000" b="1" dirty="0">
                <a:latin typeface="Calibri" panose="020F0502020204030204"/>
                <a:ea typeface="Calibri" panose="020F0502020204030204"/>
                <a:cs typeface="Calibri" panose="020F0502020204030204"/>
              </a:rPr>
              <a:t> : </a:t>
            </a:r>
            <a:r>
              <a:rPr lang="en-US" altLang="en-US" sz="8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Actively educates users on how to detect and avoid common online financial frauds, phishing, and scams.</a:t>
            </a:r>
            <a:endParaRPr lang="en-US" altLang="en-US" sz="80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altLang="en-US" sz="8000" b="1" dirty="0">
                <a:latin typeface="Calibri" panose="020F0502020204030204"/>
                <a:ea typeface="Calibri" panose="020F0502020204030204"/>
                <a:cs typeface="Calibri" panose="020F0502020204030204"/>
              </a:rPr>
              <a:t>Smart Retrieval from Trusted Sources</a:t>
            </a:r>
            <a:r>
              <a:rPr lang="en-IN" altLang="en-US" sz="8000" b="1" dirty="0">
                <a:latin typeface="Calibri" panose="020F0502020204030204"/>
                <a:ea typeface="Calibri" panose="020F0502020204030204"/>
                <a:cs typeface="Calibri" panose="020F0502020204030204"/>
              </a:rPr>
              <a:t> : </a:t>
            </a:r>
            <a:r>
              <a:rPr lang="en-US" altLang="en-US" sz="8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Retrieves content from verified government and bank websites like RBI, NPCI, and SEBI using vector search and embeddings.</a:t>
            </a:r>
            <a:endParaRPr lang="en-US" altLang="en-US" sz="80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altLang="en-US" sz="8000" b="1" dirty="0">
                <a:latin typeface="Calibri" panose="020F0502020204030204"/>
                <a:ea typeface="Calibri" panose="020F0502020204030204"/>
                <a:cs typeface="Calibri" panose="020F0502020204030204"/>
              </a:rPr>
              <a:t> User-Friendly, No App Required</a:t>
            </a:r>
            <a:r>
              <a:rPr lang="en-IN" altLang="en-US" sz="8000" b="1" dirty="0">
                <a:latin typeface="Calibri" panose="020F0502020204030204"/>
                <a:ea typeface="Calibri" panose="020F0502020204030204"/>
                <a:cs typeface="Calibri" panose="020F0502020204030204"/>
              </a:rPr>
              <a:t> : </a:t>
            </a:r>
            <a:r>
              <a:rPr lang="en-US" altLang="en-US" sz="8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Can be deployed as a web-based chatbot—no need to download any app, making it accessible even on low-end devices.</a:t>
            </a:r>
            <a:endParaRPr lang="en-US" altLang="en-US" sz="8000" b="1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altLang="en-US" sz="8000" b="1" dirty="0">
                <a:latin typeface="Calibri" panose="020F0502020204030204"/>
                <a:ea typeface="Calibri" panose="020F0502020204030204"/>
                <a:cs typeface="Calibri" panose="020F0502020204030204"/>
              </a:rPr>
              <a:t>Personalized Financial Learning</a:t>
            </a:r>
            <a:r>
              <a:rPr lang="en-IN" altLang="en-US" sz="8000" b="1" dirty="0">
                <a:latin typeface="Calibri" panose="020F0502020204030204"/>
                <a:ea typeface="Calibri" panose="020F0502020204030204"/>
                <a:cs typeface="Calibri" panose="020F0502020204030204"/>
              </a:rPr>
              <a:t> :</a:t>
            </a:r>
            <a:r>
              <a:rPr lang="en-IN" altLang="en-US" sz="8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 </a:t>
            </a:r>
            <a:r>
              <a:rPr lang="en-US" altLang="en-US" sz="8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Responds to users based on their level of understanding—ideal for beginners, students, and senior citizens.</a:t>
            </a:r>
            <a:endParaRPr lang="en-US" altLang="en-US" sz="80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IN" altLang="en-US" sz="20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IN" altLang="en-US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\</a:t>
            </a:r>
            <a:endParaRPr lang="en-IN" altLang="en-US" sz="20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IN" altLang="en-US" sz="20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747" y="598016"/>
            <a:ext cx="11029616" cy="53029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End userS     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51940"/>
            <a:ext cx="11172825" cy="49142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b="1" dirty="0">
                <a:latin typeface="Calibri" panose="020F0502020204030204"/>
                <a:ea typeface="Calibri" panose="020F0502020204030204"/>
                <a:cs typeface="Calibri" panose="020F0502020204030204"/>
              </a:rPr>
              <a:t>General Public (Urban &amp; Rural)</a:t>
            </a:r>
            <a:r>
              <a:rPr lang="en-IN" altLang="en-US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 : </a:t>
            </a:r>
            <a:r>
              <a:rPr lang="en-US" altLang="en-US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Individuals seeking to understand UPI, digital banking, EMI, and budgeting</a:t>
            </a:r>
            <a:endParaRPr lang="en-US" altLang="en-US" sz="20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Calibri" panose="020F0502020204030204"/>
                <a:ea typeface="Calibri" panose="020F0502020204030204"/>
                <a:cs typeface="Calibri" panose="020F0502020204030204"/>
              </a:rPr>
              <a:t>Students &amp; Youth</a:t>
            </a:r>
            <a:r>
              <a:rPr lang="en-IN" altLang="en-US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 : </a:t>
            </a:r>
            <a:r>
              <a:rPr lang="en-US" altLang="en-US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Young adults starting to manage their finances independently</a:t>
            </a:r>
            <a:r>
              <a:rPr lang="en-IN" altLang="en-US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.</a:t>
            </a:r>
            <a:endParaRPr lang="en-IN" altLang="en-US" sz="20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Calibri" panose="020F0502020204030204"/>
                <a:ea typeface="Calibri" panose="020F0502020204030204"/>
                <a:cs typeface="Calibri" panose="020F0502020204030204"/>
              </a:rPr>
              <a:t>Senior Citizens</a:t>
            </a:r>
            <a:r>
              <a:rPr lang="en-IN" altLang="en-US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 : </a:t>
            </a:r>
            <a:r>
              <a:rPr lang="en-US" altLang="en-US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Elderly individuals unfamiliar with smartphones and digital banking</a:t>
            </a:r>
            <a:r>
              <a:rPr lang="en-IN" altLang="en-US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.</a:t>
            </a:r>
            <a:endParaRPr lang="en-US" altLang="en-US" sz="20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Calibri" panose="020F0502020204030204"/>
                <a:ea typeface="Calibri" panose="020F0502020204030204"/>
                <a:cs typeface="Calibri" panose="020F0502020204030204"/>
              </a:rPr>
              <a:t>Small Business Owners &amp; Vendors</a:t>
            </a:r>
            <a:r>
              <a:rPr lang="en-IN" altLang="en-US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 : </a:t>
            </a:r>
            <a:r>
              <a:rPr lang="en-US" altLang="en-US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Kirana store owners, street vendors, shopkeepers transitioning to UPI &amp; QR co</a:t>
            </a:r>
            <a:r>
              <a:rPr lang="en-IN" altLang="en-US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de.</a:t>
            </a:r>
            <a:endParaRPr lang="en-US" altLang="en-US" sz="20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Calibri" panose="020F0502020204030204"/>
                <a:ea typeface="Calibri" panose="020F0502020204030204"/>
                <a:cs typeface="Calibri" panose="020F0502020204030204"/>
              </a:rPr>
              <a:t>Women in Semi-Urban/Rural Areas</a:t>
            </a:r>
            <a:r>
              <a:rPr lang="en-IN" altLang="en-US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 : </a:t>
            </a:r>
            <a:r>
              <a:rPr lang="en-US" altLang="en-US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Women accessing financial services through government schemes or SHGs</a:t>
            </a:r>
            <a:endParaRPr lang="en-US" altLang="en-US" sz="20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Calibri" panose="020F0502020204030204"/>
                <a:ea typeface="Calibri" panose="020F0502020204030204"/>
                <a:cs typeface="Calibri" panose="020F0502020204030204"/>
              </a:rPr>
              <a:t>Financial Literacy Campaigns / NGOs</a:t>
            </a:r>
            <a:r>
              <a:rPr lang="en-IN" altLang="en-US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 : </a:t>
            </a:r>
            <a:r>
              <a:rPr lang="en-US" altLang="en-US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Organizations promoting safe digital transactions and saving habits</a:t>
            </a:r>
            <a:r>
              <a:rPr lang="en-IN" altLang="en-US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.</a:t>
            </a:r>
            <a:endParaRPr lang="en-US" altLang="en-US" sz="20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Calibri" panose="020F0502020204030204"/>
                <a:ea typeface="Calibri" panose="020F0502020204030204"/>
                <a:cs typeface="Calibri" panose="020F0502020204030204"/>
              </a:rPr>
              <a:t>Government Schemes &amp; CSC Centers</a:t>
            </a:r>
            <a:r>
              <a:rPr lang="en-IN" altLang="en-US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 : </a:t>
            </a:r>
            <a:r>
              <a:rPr lang="en-US" altLang="en-US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Common Service Centers (CSCs) or banks promoting digital banking adoption</a:t>
            </a:r>
            <a:endParaRPr lang="en-US" altLang="en-US" sz="20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Calibri" panose="020F0502020204030204"/>
                <a:ea typeface="Calibri" panose="020F0502020204030204"/>
                <a:cs typeface="Calibri" panose="020F0502020204030204"/>
              </a:rPr>
              <a:t>Educators / Trainers</a:t>
            </a:r>
            <a:r>
              <a:rPr lang="en-IN" altLang="en-US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 : </a:t>
            </a:r>
            <a:r>
              <a:rPr lang="en-US" altLang="en-US" sz="2000" dirty="0">
                <a:latin typeface="Calibri" panose="020F0502020204030204"/>
                <a:ea typeface="Calibri" panose="020F0502020204030204"/>
                <a:cs typeface="Calibri" panose="020F0502020204030204"/>
              </a:rPr>
              <a:t>Teachers or trainers using it as a support tool in financial education programs</a:t>
            </a:r>
            <a:endParaRPr lang="en-US" altLang="en-US" sz="20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altLang="en-US" sz="20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5" name="Picture 4" descr="Screenshot 2025-08-04 0000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1295" y="635635"/>
            <a:ext cx="6621780" cy="56483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05130" y="1395730"/>
            <a:ext cx="4737100" cy="4687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en-US"/>
          </a:p>
          <a:p>
            <a:r>
              <a:rPr lang="en-US" altLang="en-US" b="1"/>
              <a:t>Successfully deployed an AI Agent on IBM Cloud Lite</a:t>
            </a:r>
            <a:r>
              <a:rPr lang="en-IN" altLang="en-US" b="1"/>
              <a:t> : </a:t>
            </a:r>
            <a:endParaRPr lang="en-IN" altLang="en-US" b="1"/>
          </a:p>
          <a:p>
            <a:endParaRPr lang="en-US" altLang="en-US" b="1"/>
          </a:p>
          <a:p>
            <a:r>
              <a:rPr lang="en-US" altLang="en-US"/>
              <a:t>Integrated IBM Watsonx and Granite model to deliver real-time, accurate, and multilingual responses to finance-related user queries.</a:t>
            </a:r>
            <a:endParaRPr lang="en-US" altLang="en-US"/>
          </a:p>
          <a:p>
            <a:endParaRPr lang="en-US" altLang="en-US"/>
          </a:p>
          <a:p>
            <a:r>
              <a:rPr lang="en-US" altLang="en-US" b="1"/>
              <a:t>Enabled users to understand and use digital financial tools safely</a:t>
            </a:r>
            <a:r>
              <a:rPr lang="en-IN" altLang="en-US" b="1"/>
              <a:t> :</a:t>
            </a:r>
            <a:endParaRPr lang="en-US" altLang="en-US" b="1"/>
          </a:p>
          <a:p>
            <a:endParaRPr lang="en-US" altLang="en-US"/>
          </a:p>
          <a:p>
            <a:r>
              <a:rPr lang="en-US" altLang="en-US"/>
              <a:t>Provided simplified guidance on UPI, online scams, budgeting, and digital payments, improving user confidence and awareness.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/>
</ds:datastoreItem>
</file>

<file path=customXml/itemProps2.xml><?xml version="1.0" encoding="utf-8"?>
<ds:datastoreItem xmlns:ds="http://schemas.openxmlformats.org/officeDocument/2006/customXml" ds:itemID="{9DD71778-17EE-4151-88AE-C8F4E8043BD9}">
  <ds:schemaRefs/>
</ds:datastoreItem>
</file>

<file path=customXml/itemProps3.xml><?xml version="1.0" encoding="utf-8"?>
<ds:datastoreItem xmlns:ds="http://schemas.openxmlformats.org/officeDocument/2006/customXml" ds:itemID="{927BD4C1-B6B1-4715-ABF9-E660A51A4EA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6471</Words>
  <Application>WPS Presentation</Application>
  <PresentationFormat>Widescreen</PresentationFormat>
  <Paragraphs>155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SimSun</vt:lpstr>
      <vt:lpstr>Wingdings</vt:lpstr>
      <vt:lpstr>Wingdings 2</vt:lpstr>
      <vt:lpstr>Arial</vt:lpstr>
      <vt:lpstr>Calibri</vt:lpstr>
      <vt:lpstr>Arial Black</vt:lpstr>
      <vt:lpstr>Calibri Light</vt:lpstr>
      <vt:lpstr>Microsoft YaHei</vt:lpstr>
      <vt:lpstr>Arial Unicode MS</vt:lpstr>
      <vt:lpstr>Franklin Gothic Demi</vt:lpstr>
      <vt:lpstr>Franklin Gothic Book</vt:lpstr>
      <vt:lpstr>DividendVTI</vt:lpstr>
      <vt:lpstr>moneymitra ai agent</vt:lpstr>
      <vt:lpstr>OUTLINE</vt:lpstr>
      <vt:lpstr>Problem Statement</vt:lpstr>
      <vt:lpstr>proposed solution</vt:lpstr>
      <vt:lpstr>Technology  used</vt:lpstr>
      <vt:lpstr>IBM cloud services used</vt:lpstr>
      <vt:lpstr>                                 Wow factors</vt:lpstr>
      <vt:lpstr>End userS     </vt:lpstr>
      <vt:lpstr>Results</vt:lpstr>
      <vt:lpstr>Results</vt:lpstr>
      <vt:lpstr>Results</vt:lpstr>
      <vt:lpstr>Results</vt:lpstr>
      <vt:lpstr>REsults</vt:lpstr>
      <vt:lpstr>Conclusion</vt:lpstr>
      <vt:lpstr>PowerPoint 演示文稿</vt:lpstr>
      <vt:lpstr>IBM Certifications</vt:lpstr>
      <vt:lpstr>PowerPoint 演示文稿</vt:lpstr>
      <vt:lpstr>GitHub Link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HP</cp:lastModifiedBy>
  <cp:revision>150</cp:revision>
  <dcterms:created xsi:type="dcterms:W3CDTF">2021-05-26T16:50:00Z</dcterms:created>
  <dcterms:modified xsi:type="dcterms:W3CDTF">2025-08-04T14:34:44Z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F5C0B4E69CDC49CE818208D732AFF08E_13</vt:lpwstr>
  </property>
  <property fmtid="{D5CDD505-2E9C-101B-9397-08002B2CF9AE}" pid="4" name="KSOProductBuildVer">
    <vt:lpwstr>1033-12.2.0.21931</vt:lpwstr>
  </property>
</Properties>
</file>