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2" r:id="rId2"/>
    <p:sldId id="291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7" r:id="rId11"/>
    <p:sldId id="326" r:id="rId12"/>
    <p:sldId id="328" r:id="rId13"/>
    <p:sldId id="324" r:id="rId14"/>
    <p:sldId id="325" r:id="rId15"/>
  </p:sldIdLst>
  <p:sldSz cx="10080625" cy="7559675"/>
  <p:notesSz cx="7772400" cy="10025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 Chaurasia" initials="AC" lastIdx="2" clrIdx="0">
    <p:extLst>
      <p:ext uri="{19B8F6BF-5375-455C-9EA6-DF929625EA0E}">
        <p15:presenceInfo xmlns:p15="http://schemas.microsoft.com/office/powerpoint/2012/main" userId="340577a60c03d2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1" d="100"/>
          <a:sy n="51" d="100"/>
        </p:scale>
        <p:origin x="91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5B0B3-166E-4B00-A93A-02396BF5027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1825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21825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6ED77-972E-49B8-AD19-70195E7335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/>
          </a:p>
        </p:txBody>
      </p:sp>
      <p:sp>
        <p:nvSpPr>
          <p:cNvPr id="5125" name="Header Placeholder 4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0"/>
            <a:ext cx="3368675" cy="501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700" tIns="50850" rIns="101700" bIns="50850"/>
          <a:lstStyle/>
          <a:p>
            <a:endParaRPr lang="en-IN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521825"/>
            <a:ext cx="3368675" cy="501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700" tIns="50850" rIns="101700" bIns="50850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5pPr>
      <a:lvl6pPr marL="18970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6pPr>
      <a:lvl7pPr marL="23542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7pPr>
      <a:lvl8pPr marL="28114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8pPr>
      <a:lvl9pPr marL="32686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431800" indent="-323850" algn="l" defTabSz="457200" rtl="0" eaLnBrk="0" fontAlgn="base" hangingPunct="0">
        <a:spcBef>
          <a:spcPct val="0"/>
        </a:spcBef>
        <a:spcAft>
          <a:spcPts val="1413"/>
        </a:spcAft>
        <a:buClr>
          <a:srgbClr val="000000"/>
        </a:buClr>
        <a:buSzPct val="45000"/>
        <a:buFont typeface="StarBats" charset="0"/>
        <a:buChar char="&quot;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spcBef>
          <a:spcPct val="0"/>
        </a:spcBef>
        <a:spcAft>
          <a:spcPts val="1125"/>
        </a:spcAft>
        <a:buClr>
          <a:srgbClr val="000000"/>
        </a:buClr>
        <a:buSzPct val="75000"/>
        <a:buFont typeface="StarBats" charset="0"/>
        <a:buChar char=""/>
        <a:defRPr sz="2800">
          <a:solidFill>
            <a:srgbClr val="000000"/>
          </a:solidFill>
          <a:latin typeface="+mn-lt"/>
        </a:defRPr>
      </a:lvl2pPr>
      <a:lvl3pPr marL="1295400" indent="-2159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Bats" charset="0"/>
        <a:buChar char="&quot;"/>
        <a:defRPr sz="2400">
          <a:solidFill>
            <a:srgbClr val="000000"/>
          </a:solidFill>
          <a:latin typeface="+mn-lt"/>
        </a:defRPr>
      </a:lvl3pPr>
      <a:lvl4pPr marL="1727200" indent="-215900" algn="l" defTabSz="457200" rtl="0" eaLnBrk="0" fontAlgn="base" hangingPunct="0">
        <a:spcBef>
          <a:spcPct val="0"/>
        </a:spcBef>
        <a:spcAft>
          <a:spcPts val="563"/>
        </a:spcAft>
        <a:buClr>
          <a:srgbClr val="000000"/>
        </a:buClr>
        <a:buSzPct val="75000"/>
        <a:buFont typeface="StarBats" charset="0"/>
        <a:buChar char=""/>
        <a:defRPr sz="2000">
          <a:solidFill>
            <a:srgbClr val="000000"/>
          </a:solidFill>
          <a:latin typeface="+mn-lt"/>
        </a:defRPr>
      </a:lvl4pPr>
      <a:lvl5pPr marL="21590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6162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30734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5306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9878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183687" cy="1258887"/>
          </a:xfrm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29" name="TextBox 10"/>
          <p:cNvSpPr txBox="1">
            <a:spLocks noChangeArrowheads="1"/>
          </p:cNvSpPr>
          <p:nvPr/>
        </p:nvSpPr>
        <p:spPr bwMode="auto">
          <a:xfrm>
            <a:off x="1154112" y="5180585"/>
            <a:ext cx="2935287" cy="194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b="1" u="sng" dirty="0">
                <a:solidFill>
                  <a:srgbClr val="0070C0"/>
                </a:solidFill>
                <a:latin typeface="Cambria" pitchFamily="18" charset="0"/>
              </a:rPr>
              <a:t>Presented By: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Aditya Sharma </a:t>
            </a: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a typeface="SimSun" panose="02010600030101010101" pitchFamily="2" charset="-122"/>
              </a:rPr>
              <a:t>18EJCCS007</a:t>
            </a: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a typeface="SimSun" panose="02010600030101010101" pitchFamily="2" charset="-122"/>
              </a:rPr>
              <a:t>8CSA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30" name="Text Box 1"/>
          <p:cNvSpPr txBox="1">
            <a:spLocks noChangeArrowheads="1"/>
          </p:cNvSpPr>
          <p:nvPr/>
        </p:nvSpPr>
        <p:spPr bwMode="auto">
          <a:xfrm>
            <a:off x="1077912" y="1341438"/>
            <a:ext cx="8153400" cy="220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3200" b="1" dirty="0">
                <a:solidFill>
                  <a:srgbClr val="0070C0"/>
                </a:solidFill>
                <a:latin typeface="Cambria" pitchFamily="18" charset="0"/>
              </a:rPr>
              <a:t>Project Presentation</a:t>
            </a:r>
          </a:p>
          <a:p>
            <a:pPr algn="ctr"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b="1" dirty="0">
                <a:solidFill>
                  <a:srgbClr val="0070C0"/>
                </a:solidFill>
                <a:latin typeface="Cambria" pitchFamily="18" charset="0"/>
              </a:rPr>
              <a:t>on</a:t>
            </a:r>
            <a:r>
              <a:rPr lang="en-GB" sz="3600" b="1" dirty="0">
                <a:solidFill>
                  <a:srgbClr val="0070C0"/>
                </a:solidFill>
                <a:latin typeface="Cambria" pitchFamily="18" charset="0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“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Attendance Management System Using Face Detection </a:t>
            </a:r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Helvetica" charset="0"/>
              </a:rPr>
              <a:t>”</a:t>
            </a:r>
          </a:p>
        </p:txBody>
      </p:sp>
      <p:sp>
        <p:nvSpPr>
          <p:cNvPr id="6146" name="AutoShape 2" descr="Image result for jecr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8" name="AutoShape 4" descr="Image result for jecr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0" name="AutoShape 6" descr="Image result for jecr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2" name="AutoShape 8" descr="Image result for jecr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4" name="AutoShape 10" descr="Image result for jecr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6" name="AutoShape 12" descr="Image result for jecr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7" name="Picture 13" descr="C:\Users\Guest\Desktop\logo_jecr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1612" y="3766375"/>
            <a:ext cx="2057400" cy="133288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FFF713-2186-5541-34FE-D100C2969BEF}"/>
              </a:ext>
            </a:extLst>
          </p:cNvPr>
          <p:cNvSpPr txBox="1"/>
          <p:nvPr/>
        </p:nvSpPr>
        <p:spPr>
          <a:xfrm>
            <a:off x="6716712" y="5180585"/>
            <a:ext cx="443147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Submitted to:</a:t>
            </a: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Ms.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B.Uma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Maheswari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</a:endParaRP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Asst. professor, CSE</a:t>
            </a: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sz="2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</a:endParaRP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Dr. Sanjay Gaur</a:t>
            </a: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HOD, CSE</a:t>
            </a:r>
            <a:endParaRPr lang="en-IN" sz="2200" b="1" dirty="0">
              <a:solidFill>
                <a:schemeClr val="accent2">
                  <a:lumMod val="50000"/>
                </a:schemeClr>
              </a:solidFill>
              <a:latin typeface="Cambria" pitchFamily="18" charset="0"/>
            </a:endParaRPr>
          </a:p>
          <a:p>
            <a:pPr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sz="2000" b="1" u="sng" dirty="0">
              <a:solidFill>
                <a:schemeClr val="accent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A589-22B6-C4BF-4E50-42D7B41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74888" y="4577436"/>
            <a:ext cx="9072563" cy="1258887"/>
          </a:xfrm>
        </p:spPr>
        <p:txBody>
          <a:bodyPr/>
          <a:lstStyle/>
          <a:p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Live Emotion Detection :</a:t>
            </a:r>
            <a:br>
              <a:rPr lang="en-IN" sz="2800" dirty="0">
                <a:solidFill>
                  <a:schemeClr val="accent2">
                    <a:lumMod val="50000"/>
                  </a:schemeClr>
                </a:solidFill>
              </a:rPr>
            </a:b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1B91-DB78-EA21-D09E-3443B437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79" y="1417637"/>
            <a:ext cx="9072563" cy="3124200"/>
          </a:xfrm>
        </p:spPr>
        <p:txBody>
          <a:bodyPr/>
          <a:lstStyle/>
          <a:p>
            <a:r>
              <a:rPr lang="en-IN" dirty="0"/>
              <a:t>Tracking image: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E2687-CCA0-D079-A6CA-BF78DF35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9" y="1900933"/>
            <a:ext cx="9309667" cy="2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0E979-0DDF-D0A0-9ABE-F79BDAE88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3" y="5039855"/>
            <a:ext cx="9234403" cy="2484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3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3E6E-7580-4192-4314-32C9A40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4789-4346-11C0-9345-35563E87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IN" dirty="0"/>
              <a:t>Excel Sheet to store attendance:</a:t>
            </a:r>
          </a:p>
          <a:p>
            <a:pPr marL="10795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999FE-15EF-A26D-25CB-19DC625A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2941637"/>
            <a:ext cx="7924800" cy="369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74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AFC3-0214-8A1B-96B8-9C81349B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BB57-D5A4-0ED7-72F0-989FC031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Case: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F202B-654A-AA09-B158-E4B5283AC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" y="2265449"/>
            <a:ext cx="941228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91F-40A3-3335-31AA-12CF2446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BB11-E6FA-D069-B7E3-8CD49C96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presents a simple yet eﬃcient approach to calculate the attendance in a class by employing facial recognition techniques. The output of this system can be out-lined as follows:</a:t>
            </a:r>
            <a:endParaRPr lang="en-IN" sz="2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system also successfully recognizes and marks the at-tendance of the detected students. We wish to implement an eﬃcient, time saving and easy to operate system which will in turn beneﬁt both faculty and students.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 Emotion Detection is also an added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feature.</a:t>
            </a:r>
            <a:endParaRPr lang="en-IN" sz="2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80958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8FF8-9395-56AC-3839-FAF012CC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3180-357D-C8D4-571F-78BD51FB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3246437"/>
            <a:ext cx="9072563" cy="3506788"/>
          </a:xfrm>
        </p:spPr>
        <p:txBody>
          <a:bodyPr/>
          <a:lstStyle/>
          <a:p>
            <a:pPr marL="107950" indent="0" algn="ctr">
              <a:buNone/>
            </a:pPr>
            <a:r>
              <a:rPr lang="en-IN" sz="9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92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7313" y="420688"/>
            <a:ext cx="9231312" cy="839787"/>
          </a:xfrm>
          <a:prstGeom prst="rect">
            <a:avLst/>
          </a:prstGeom>
        </p:spPr>
        <p:txBody>
          <a:bodyPr lIns="100794" tIns="50397" rIns="100794" bIns="50397"/>
          <a:lstStyle/>
          <a:p>
            <a:pPr algn="ctr" defTabSz="457200">
              <a:buClr>
                <a:srgbClr val="000000"/>
              </a:buClr>
              <a:buSzPct val="45000"/>
              <a:buFont typeface="StarBats" charset="0"/>
              <a:buNone/>
              <a:defRPr/>
            </a:pPr>
            <a:r>
              <a:rPr lang="en-US" sz="4400" b="1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4098" name="AutoShape 2" descr="Image result for jecr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ACE16-ADF6-B247-B37B-12F1FCE587DB}"/>
              </a:ext>
            </a:extLst>
          </p:cNvPr>
          <p:cNvSpPr txBox="1"/>
          <p:nvPr/>
        </p:nvSpPr>
        <p:spPr>
          <a:xfrm>
            <a:off x="0" y="1514413"/>
            <a:ext cx="885526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Description of Technology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Implementation modules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Facial image Capturing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Steps of Implementation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Data Flow Diagram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Sample code &amp; Outputs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AB597-1546-3448-B4E7-30D3CEDBC1D0}"/>
              </a:ext>
            </a:extLst>
          </p:cNvPr>
          <p:cNvSpPr txBox="1"/>
          <p:nvPr/>
        </p:nvSpPr>
        <p:spPr>
          <a:xfrm>
            <a:off x="104029" y="1366063"/>
            <a:ext cx="989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Description of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6D684-C88D-8242-9AAA-E5F27C48E1AF}"/>
              </a:ext>
            </a:extLst>
          </p:cNvPr>
          <p:cNvSpPr txBox="1"/>
          <p:nvPr/>
        </p:nvSpPr>
        <p:spPr>
          <a:xfrm>
            <a:off x="4523957" y="2512140"/>
            <a:ext cx="4997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/>
              <a:t>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DEE3A-08DB-FB4C-A93C-841FACE168F5}"/>
              </a:ext>
            </a:extLst>
          </p:cNvPr>
          <p:cNvSpPr txBox="1"/>
          <p:nvPr/>
        </p:nvSpPr>
        <p:spPr>
          <a:xfrm>
            <a:off x="140836" y="1684932"/>
            <a:ext cx="9508283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accent2">
                  <a:lumMod val="50000"/>
                </a:schemeClr>
              </a:solidFill>
              <a:effectLst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ea typeface="SimSun" panose="02010600030101010101" pitchFamily="2" charset="-122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This project is about the biometric attendance management.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The automatic attendance management will replace the manual method, which takes a lot of time consuming and difficult to maintain.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There are many biometric processes, in that face recognition is the best method.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a typeface="SimSun" panose="02010600030101010101" pitchFamily="2" charset="-122"/>
              </a:rPr>
              <a:t>User’s emotion is recognized using its facial expressions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7A916-5FB1-A64D-8A29-286027C1C6C8}"/>
              </a:ext>
            </a:extLst>
          </p:cNvPr>
          <p:cNvSpPr txBox="1"/>
          <p:nvPr/>
        </p:nvSpPr>
        <p:spPr>
          <a:xfrm>
            <a:off x="696912" y="4473067"/>
            <a:ext cx="539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CE01F-063E-4B4F-AA3A-59C831B35C1E}"/>
              </a:ext>
            </a:extLst>
          </p:cNvPr>
          <p:cNvSpPr txBox="1"/>
          <p:nvPr/>
        </p:nvSpPr>
        <p:spPr>
          <a:xfrm>
            <a:off x="848601" y="4612105"/>
            <a:ext cx="539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B0EAD-6AF0-8541-955D-5793416D5168}"/>
              </a:ext>
            </a:extLst>
          </p:cNvPr>
          <p:cNvSpPr txBox="1"/>
          <p:nvPr/>
        </p:nvSpPr>
        <p:spPr>
          <a:xfrm>
            <a:off x="431506" y="4481309"/>
            <a:ext cx="539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AC30-A6AB-22AB-0616-CA729FBF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Implementation Modules: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8E88-CBD1-F0AE-A72D-34756A55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data set is trained with:</a:t>
            </a:r>
          </a:p>
          <a:p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OpenCV</a:t>
            </a:r>
          </a:p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Keras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Python's </a:t>
            </a:r>
            <a:r>
              <a:rPr lang="en-US" sz="2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numpy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module;</a:t>
            </a:r>
          </a:p>
          <a:p>
            <a:r>
              <a:rPr lang="en-US" sz="2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Tflearn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Tensor Flow are used to </a:t>
            </a:r>
            <a:r>
              <a:rPr lang="en-US" sz="2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recognise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 emotions.</a:t>
            </a:r>
          </a:p>
          <a:p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9659-5E5A-9C1B-867C-B12E902D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" y="4943474"/>
            <a:ext cx="9072563" cy="20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C7D6-7345-4279-E82D-57491A78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Face image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BA-417C-A65B-C4C2-512A689D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Sylfaen" panose="010A0502050306030303" pitchFamily="18" charset="0"/>
              </a:rPr>
              <a:t>There are four classifications of techniques that are utilized to distinguish human face, to be specific:</a:t>
            </a:r>
          </a:p>
          <a:p>
            <a:pPr marL="10795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1. Feature Method: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 Based on facial features like the placement of eyes, nose, contour. </a:t>
            </a:r>
          </a:p>
          <a:p>
            <a:pPr marL="10795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2. Knowledge Method: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Pre-Trained Models as we instill our model with data sets. </a:t>
            </a:r>
          </a:p>
          <a:p>
            <a:pPr marL="10795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3. Appearance Method: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Based on Neural Networks approach </a:t>
            </a:r>
          </a:p>
          <a:p>
            <a:pPr marL="10795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4. Template Method: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Checks for the correlation between the standard image and input image face pattern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1597-85F1-00DE-C182-9F1C554F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Steps in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1D9B-D648-D536-639E-F261A51D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A.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Primary database creation and training</a:t>
            </a:r>
            <a:endParaRPr lang="en-IN" sz="24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thaiDist">
              <a:lnSpc>
                <a:spcPct val="112000"/>
              </a:lnSpc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.  B. Recognizing and Pre-Processing: </a:t>
            </a:r>
          </a:p>
          <a:p>
            <a:pPr marL="0" indent="0" algn="thaiDist">
              <a:lnSpc>
                <a:spcPct val="112000"/>
              </a:lnSpc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            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• Converting picture to grayscale</a:t>
            </a:r>
            <a:endParaRPr lang="en-IN" sz="24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thaiDist">
              <a:lnSpc>
                <a:spcPct val="112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              • Pixel Transformation </a:t>
            </a:r>
            <a:endParaRPr lang="en-IN" sz="24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</a:rPr>
              <a:t>             • Geometric Transformation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C. Enlisting Face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 D.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Image Matching Phase 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  Attendance Marking Phase</a:t>
            </a:r>
            <a:endParaRPr lang="en-US" sz="24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Sylfaen" panose="010A0502050306030303" pitchFamily="18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E. Preparing Database and Testing Database </a:t>
            </a:r>
            <a:endParaRPr lang="en-IN" sz="24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0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C7D2-CE17-397B-66C7-8200A767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Flow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8CBCC7-5D84-0762-88E9-495D6FFBE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3" y="1562100"/>
            <a:ext cx="9834562" cy="56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3E-1824-AA74-02C7-69E45610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Code Snaps: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944A0D-9F9A-EE9A-C25A-4049199B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26"/>
          <a:stretch/>
        </p:blipFill>
        <p:spPr bwMode="auto">
          <a:xfrm>
            <a:off x="392112" y="1562099"/>
            <a:ext cx="9072563" cy="53419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373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DC99-719B-A6F6-9208-147FDE86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7688" y="579437"/>
            <a:ext cx="9072563" cy="1258887"/>
          </a:xfrm>
        </p:spPr>
        <p:txBody>
          <a:bodyPr/>
          <a:lstStyle/>
          <a:p>
            <a:r>
              <a:rPr lang="en-IN" dirty="0"/>
              <a:t>Output Snaps:</a:t>
            </a:r>
            <a:br>
              <a:rPr lang="en-IN" dirty="0"/>
            </a:b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Enter Data and training image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B56B6E-CB2B-E28E-1B8D-6566B82C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722"/>
            <a:ext cx="10055943" cy="2484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725C5-778B-A3F5-4276-70EE0CCE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" y="4602858"/>
            <a:ext cx="9968630" cy="29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13407</TotalTime>
  <Words>404</Words>
  <Application>Microsoft Office PowerPoint</Application>
  <PresentationFormat>Custom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</vt:lpstr>
      <vt:lpstr>charter</vt:lpstr>
      <vt:lpstr>Comic Sans MS</vt:lpstr>
      <vt:lpstr>Helvetica</vt:lpstr>
      <vt:lpstr>StarBats</vt:lpstr>
      <vt:lpstr>Times</vt:lpstr>
      <vt:lpstr>Times New Roman</vt:lpstr>
      <vt:lpstr>Default Design</vt:lpstr>
      <vt:lpstr> </vt:lpstr>
      <vt:lpstr>PowerPoint Presentation</vt:lpstr>
      <vt:lpstr>PowerPoint Presentation</vt:lpstr>
      <vt:lpstr>Implementation Modules: </vt:lpstr>
      <vt:lpstr>Face image Capturing</vt:lpstr>
      <vt:lpstr>Steps in Implementation</vt:lpstr>
      <vt:lpstr>Data Flow Diagram</vt:lpstr>
      <vt:lpstr>Code Snaps:</vt:lpstr>
      <vt:lpstr>Output Snaps: Enter Data and training image</vt:lpstr>
      <vt:lpstr>Live Emotion Detection : 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lakshya</dc:creator>
  <cp:lastModifiedBy>ADITYA SHARMA</cp:lastModifiedBy>
  <cp:revision>64</cp:revision>
  <dcterms:created xsi:type="dcterms:W3CDTF">2002-10-10T16:43:00Z</dcterms:created>
  <dcterms:modified xsi:type="dcterms:W3CDTF">2022-06-10T07:08:46Z</dcterms:modified>
</cp:coreProperties>
</file>