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Caveat"/>
      <p:regular r:id="rId49"/>
      <p:bold r:id="rId50"/>
    </p:embeddedFon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A55DD-7D17-4224-83F1-353B47F33DB6}">
  <a:tblStyle styleId="{0EAA55DD-7D17-4224-83F1-353B47F33DB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ave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Caveat-bold.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3eb2d6c7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3eb2d6c7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4357679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4357679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772e8d0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772e8d0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313139d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313139d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3130c3b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3130c3b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21cf981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21cf981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313139d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313139d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21cf9818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21cf9818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4357679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4357679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21cf9818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21cf9818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ea69b4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ea69b4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772e8d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772e8d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772e8d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772e8d0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21cf9818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21cf9818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772e8d0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772e8d0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4357679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4357679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4357679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4357679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8f669c5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8f669c5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772e8d0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772e8d0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772e8d08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772e8d08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7899ac5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7899ac5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313139d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313139d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7899ac5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7899ac5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7899ac5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7899ac5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dcd0b053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dcd0b053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313139d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313139d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3eb2d6c7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3eb2d6c7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21cf9818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21cf9818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3eb2d6c7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3eb2d6c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4357679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4357679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9ea69b4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9ea69b4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1cf981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1cf981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21cf981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21cf981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313139d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313139d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1cf981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21cf981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21cf981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21cf981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13139d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313139d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78275"/>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ata.imf.org/?sk=9d6028d4-f14a-464c-a2f2-59b2cd424b85&amp;sId=1390030341854" TargetMode="External"/><Relationship Id="rId4" Type="http://schemas.openxmlformats.org/officeDocument/2006/relationships/hyperlink" Target="https://data.worldbank.org/" TargetMode="External"/><Relationship Id="rId5" Type="http://schemas.openxmlformats.org/officeDocument/2006/relationships/hyperlink" Target="https://commerce.gov.in/" TargetMode="External"/><Relationship Id="rId6" Type="http://schemas.openxmlformats.org/officeDocument/2006/relationships/hyperlink" Target="http://www.cepii.fr/cepii/en/bdd_modele/bdd.asp" TargetMode="External"/><Relationship Id="rId7" Type="http://schemas.openxmlformats.org/officeDocument/2006/relationships/hyperlink" Target="https://kof.ethz.ch/en/forecasts-and-indicators/indicators/kof-globalisation-index.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8050" y="950025"/>
            <a:ext cx="5017500" cy="18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omic Sans MS"/>
                <a:ea typeface="Comic Sans MS"/>
                <a:cs typeface="Comic Sans MS"/>
                <a:sym typeface="Comic Sans MS"/>
              </a:rPr>
              <a:t>International Trade using EGM Neural Networks and Random Forests</a:t>
            </a:r>
            <a:endParaRPr b="1" sz="3000">
              <a:latin typeface="Comic Sans MS"/>
              <a:ea typeface="Comic Sans MS"/>
              <a:cs typeface="Comic Sans MS"/>
              <a:sym typeface="Comic Sans MS"/>
            </a:endParaRPr>
          </a:p>
        </p:txBody>
      </p:sp>
      <p:sp>
        <p:nvSpPr>
          <p:cNvPr id="135" name="Google Shape;135;p13"/>
          <p:cNvSpPr txBox="1"/>
          <p:nvPr>
            <p:ph idx="1" type="subTitle"/>
          </p:nvPr>
        </p:nvSpPr>
        <p:spPr>
          <a:xfrm>
            <a:off x="3508050" y="2972425"/>
            <a:ext cx="5193000" cy="18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Base paper:</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lnSpc>
                <a:spcPct val="115000"/>
              </a:lnSpc>
              <a:spcBef>
                <a:spcPts val="0"/>
              </a:spcBef>
              <a:spcAft>
                <a:spcPts val="0"/>
              </a:spcAft>
              <a:buNone/>
            </a:pPr>
            <a:r>
              <a:rPr lang="en">
                <a:solidFill>
                  <a:srgbClr val="FFFFFF"/>
                </a:solidFill>
                <a:highlight>
                  <a:srgbClr val="000000"/>
                </a:highlight>
                <a:latin typeface="Arial"/>
                <a:ea typeface="Arial"/>
                <a:cs typeface="Arial"/>
                <a:sym typeface="Arial"/>
              </a:rPr>
              <a:t> </a:t>
            </a:r>
            <a:r>
              <a:rPr lang="en">
                <a:solidFill>
                  <a:srgbClr val="FFFFFF"/>
                </a:solidFill>
                <a:latin typeface="Arial"/>
                <a:ea typeface="Arial"/>
                <a:cs typeface="Arial"/>
                <a:sym typeface="Arial"/>
              </a:rPr>
              <a:t>Neural Network Analysis of International Trade</a:t>
            </a:r>
            <a:endParaRPr sz="600">
              <a:solidFill>
                <a:srgbClr val="FFFFFF"/>
              </a:solidFill>
              <a:highlight>
                <a:srgbClr val="000000"/>
              </a:highlight>
              <a:latin typeface="Arial"/>
              <a:ea typeface="Arial"/>
              <a:cs typeface="Arial"/>
              <a:sym typeface="Arial"/>
            </a:endParaRPr>
          </a:p>
          <a:p>
            <a:pPr indent="0" lvl="0" marL="0" rtl="0" algn="ctr">
              <a:lnSpc>
                <a:spcPct val="115000"/>
              </a:lnSpc>
              <a:spcBef>
                <a:spcPts val="1200"/>
              </a:spcBef>
              <a:spcAft>
                <a:spcPts val="0"/>
              </a:spcAft>
              <a:buNone/>
            </a:pPr>
            <a:r>
              <a:rPr lang="en">
                <a:solidFill>
                  <a:srgbClr val="FFFFFF"/>
                </a:solidFill>
                <a:latin typeface="Arial"/>
                <a:ea typeface="Arial"/>
                <a:cs typeface="Arial"/>
                <a:sym typeface="Arial"/>
              </a:rPr>
              <a:t>Author: </a:t>
            </a:r>
            <a:endParaRPr>
              <a:solidFill>
                <a:srgbClr val="FFFFFF"/>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FFFFFF"/>
                </a:solidFill>
                <a:highlight>
                  <a:srgbClr val="000000"/>
                </a:highlight>
                <a:latin typeface="Arial"/>
                <a:ea typeface="Arial"/>
                <a:cs typeface="Arial"/>
                <a:sym typeface="Arial"/>
              </a:rPr>
              <a:t>   </a:t>
            </a:r>
            <a:r>
              <a:rPr lang="en" sz="2000">
                <a:solidFill>
                  <a:srgbClr val="FFFFFF"/>
                </a:solidFill>
                <a:highlight>
                  <a:srgbClr val="000000"/>
                </a:highlight>
                <a:latin typeface="Arial"/>
                <a:ea typeface="Arial"/>
                <a:cs typeface="Arial"/>
                <a:sym typeface="Arial"/>
              </a:rPr>
              <a:t>Isaac Wohl Jim Kennedy</a:t>
            </a:r>
            <a:endParaRPr>
              <a:solidFill>
                <a:srgbClr val="FFFFFF"/>
              </a:solidFill>
              <a:highlight>
                <a:srgbClr val="000000"/>
              </a:highlight>
              <a:latin typeface="Arial"/>
              <a:ea typeface="Arial"/>
              <a:cs typeface="Arial"/>
              <a:sym typeface="Arial"/>
            </a:endParaRPr>
          </a:p>
          <a:p>
            <a:pPr indent="0" lvl="0" marL="0" rtl="0" algn="l">
              <a:spcBef>
                <a:spcPts val="1200"/>
              </a:spcBef>
              <a:spcAft>
                <a:spcPts val="0"/>
              </a:spcAft>
              <a:buNone/>
            </a:pPr>
            <a:r>
              <a:t/>
            </a:r>
            <a:endParaRPr sz="1900">
              <a:solidFill>
                <a:srgbClr val="FFFFFF"/>
              </a:solidFill>
              <a:latin typeface="Arial"/>
              <a:ea typeface="Arial"/>
              <a:cs typeface="Arial"/>
              <a:sym typeface="Arial"/>
            </a:endParaRPr>
          </a:p>
        </p:txBody>
      </p:sp>
      <p:pic>
        <p:nvPicPr>
          <p:cNvPr id="136" name="Google Shape;136;p13"/>
          <p:cNvPicPr preferRelativeResize="0"/>
          <p:nvPr/>
        </p:nvPicPr>
        <p:blipFill>
          <a:blip r:embed="rId3">
            <a:alphaModFix/>
          </a:blip>
          <a:stretch>
            <a:fillRect/>
          </a:stretch>
        </p:blipFill>
        <p:spPr>
          <a:xfrm>
            <a:off x="285850" y="2869725"/>
            <a:ext cx="2409825" cy="189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1564475" y="739375"/>
            <a:ext cx="6858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This Study collects panel dataset from the centre d’Etudes et </a:t>
            </a:r>
            <a:r>
              <a:rPr lang="en">
                <a:solidFill>
                  <a:schemeClr val="lt1"/>
                </a:solidFill>
              </a:rPr>
              <a:t>d'Informations </a:t>
            </a:r>
            <a:r>
              <a:rPr lang="en">
                <a:solidFill>
                  <a:schemeClr val="lt1"/>
                </a:solidFill>
              </a:rPr>
              <a:t> Internationales (CEPII), UN-Comtrade database. It includes Trade Flow and GDP </a:t>
            </a:r>
            <a:r>
              <a:rPr lang="en">
                <a:solidFill>
                  <a:schemeClr val="lt1"/>
                </a:solidFill>
              </a:rPr>
              <a:t>between</a:t>
            </a:r>
            <a:r>
              <a:rPr lang="en">
                <a:solidFill>
                  <a:schemeClr val="lt1"/>
                </a:solidFill>
              </a:rPr>
              <a:t> countries which are in real terms not in nominal terms as Multilateral terms affect these. Other variables to account Trade Cost like Geographical distance , Common Language, religion , Border. Many agreement variables like RTA, GATT,EU WTO are also accounted in this study. Our </a:t>
            </a:r>
            <a:r>
              <a:rPr lang="en">
                <a:solidFill>
                  <a:schemeClr val="lt1"/>
                </a:solidFill>
              </a:rPr>
              <a:t>study</a:t>
            </a:r>
            <a:r>
              <a:rPr lang="en">
                <a:solidFill>
                  <a:schemeClr val="lt1"/>
                </a:solidFill>
              </a:rPr>
              <a:t> Consist of Top 18 Countries which are India, China, USA, Japan, Singapore, Belgium, Hongkong, Bangladesh, Pakistan, France, Italy, Korea, SaudiArabia, United Arab, Germany, Myanmar, United Kingdom and Switzerland. We will analyse trade data from 1948-2019 so total of 23328 rows are present in our study. These </a:t>
            </a:r>
            <a:r>
              <a:rPr lang="en">
                <a:solidFill>
                  <a:schemeClr val="lt1"/>
                </a:solidFill>
              </a:rPr>
              <a:t>countries</a:t>
            </a:r>
            <a:r>
              <a:rPr lang="en">
                <a:solidFill>
                  <a:schemeClr val="lt1"/>
                </a:solidFill>
              </a:rPr>
              <a:t> are chosen relevant to India as this study will help Trade Policy Makers to make better policies . Further Section involves </a:t>
            </a:r>
            <a:r>
              <a:rPr lang="en">
                <a:solidFill>
                  <a:schemeClr val="lt1"/>
                </a:solidFill>
              </a:rPr>
              <a:t>implementation</a:t>
            </a:r>
            <a:r>
              <a:rPr lang="en">
                <a:solidFill>
                  <a:schemeClr val="lt1"/>
                </a:solidFill>
              </a:rPr>
              <a:t> of Intuitive and Extended Gravity model followed by PPML,GPML, NLS. Finally </a:t>
            </a:r>
            <a:r>
              <a:rPr lang="en">
                <a:solidFill>
                  <a:schemeClr val="lt1"/>
                </a:solidFill>
              </a:rPr>
              <a:t>implementation</a:t>
            </a:r>
            <a:r>
              <a:rPr lang="en">
                <a:solidFill>
                  <a:schemeClr val="lt1"/>
                </a:solidFill>
              </a:rPr>
              <a:t> of Neural Network and Random Forest and Comparison of predictive powers of these models using R2 Square.</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1419300" y="70200"/>
            <a:ext cx="6138300" cy="61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graphicFrame>
        <p:nvGraphicFramePr>
          <p:cNvPr id="188" name="Google Shape;188;p23"/>
          <p:cNvGraphicFramePr/>
          <p:nvPr/>
        </p:nvGraphicFramePr>
        <p:xfrm>
          <a:off x="1924775" y="617225"/>
          <a:ext cx="3000000" cy="3000000"/>
        </p:xfrm>
        <a:graphic>
          <a:graphicData uri="http://schemas.openxmlformats.org/drawingml/2006/table">
            <a:tbl>
              <a:tblPr>
                <a:noFill/>
                <a:tableStyleId>{0EAA55DD-7D17-4224-83F1-353B47F33DB6}</a:tableStyleId>
              </a:tblPr>
              <a:tblGrid>
                <a:gridCol w="2865600"/>
                <a:gridCol w="2865600"/>
              </a:tblGrid>
              <a:tr h="12700">
                <a:tc>
                  <a:txBody>
                    <a:bodyPr/>
                    <a:lstStyle/>
                    <a:p>
                      <a:pPr indent="0" lvl="0" marL="0" rtl="0" algn="l">
                        <a:lnSpc>
                          <a:spcPct val="115000"/>
                        </a:lnSpc>
                        <a:spcBef>
                          <a:spcPts val="0"/>
                        </a:spcBef>
                        <a:spcAft>
                          <a:spcPts val="0"/>
                        </a:spcAft>
                        <a:buNone/>
                      </a:pPr>
                      <a:r>
                        <a:rPr b="1" lang="en" sz="1500">
                          <a:solidFill>
                            <a:srgbClr val="FFFFFF"/>
                          </a:solidFill>
                        </a:rPr>
                        <a:t>Variables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00">
                          <a:solidFill>
                            <a:srgbClr val="FFFFFF"/>
                          </a:solidFill>
                        </a:rPr>
                        <a:t>Description</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Tradeflow_comrade_o</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Trade flow as reported by the exporter (in thousands current US$) (source: Comtrade)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iso3</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ISO3 alphabetic code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Country</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Country name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Contig</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Dummy equal to 1 if countries are contiguous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Distw</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Population-weighted distance between most populated cities (km)</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Distwces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Population-weighted distance between most populated cities (km) using CES formulation with θ = −1</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Comlang_off</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common official or primary language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Comlang_ethno</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a common language spoken by at least 9% of the population</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24"/>
          <p:cNvGraphicFramePr/>
          <p:nvPr/>
        </p:nvGraphicFramePr>
        <p:xfrm>
          <a:off x="1915150" y="707850"/>
          <a:ext cx="3000000" cy="3000000"/>
        </p:xfrm>
        <a:graphic>
          <a:graphicData uri="http://schemas.openxmlformats.org/drawingml/2006/table">
            <a:tbl>
              <a:tblPr>
                <a:noFill/>
                <a:tableStyleId>{0EAA55DD-7D17-4224-83F1-353B47F33DB6}</a:tableStyleId>
              </a:tblPr>
              <a:tblGrid>
                <a:gridCol w="2865600"/>
                <a:gridCol w="2865600"/>
              </a:tblGrid>
              <a:tr h="12700">
                <a:tc>
                  <a:txBody>
                    <a:bodyPr/>
                    <a:lstStyle/>
                    <a:p>
                      <a:pPr indent="0" lvl="0" marL="0" rtl="0" algn="l">
                        <a:lnSpc>
                          <a:spcPct val="115000"/>
                        </a:lnSpc>
                        <a:spcBef>
                          <a:spcPts val="0"/>
                        </a:spcBef>
                        <a:spcAft>
                          <a:spcPts val="0"/>
                        </a:spcAft>
                        <a:buNone/>
                      </a:pPr>
                      <a:r>
                        <a:rPr b="1" lang="en" sz="1500">
                          <a:solidFill>
                            <a:srgbClr val="FFFFFF"/>
                          </a:solidFill>
                        </a:rPr>
                        <a:t>Variables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00">
                          <a:solidFill>
                            <a:srgbClr val="FFFFFF"/>
                          </a:solidFill>
                        </a:rPr>
                        <a:t>Description</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Comcol</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a common colonizer post 1945</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Comrelig</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Religious proximity index</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Pop</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 (in thousands)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Gdpcap</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GDP per capita (current thousands US$)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Comcur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pair currently shares the same currency</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Gatt</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country currently is a GATT member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wto</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country currently is a WTO member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the pair currently has a RTA (source: WTO)</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Rta_coverage</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Indicates whether the RTA covers goods only or goods and services (source: WTO)</a:t>
                      </a:r>
                      <a:endParaRPr sz="800">
                        <a:solidFill>
                          <a:srgbClr val="FFFFFF"/>
                        </a:solidFill>
                        <a:latin typeface="Roboto"/>
                        <a:ea typeface="Roboto"/>
                        <a:cs typeface="Roboto"/>
                        <a:sym typeface="Roboto"/>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Rta_type</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Indicates the type of RTA (customs union for instance)</a:t>
                      </a:r>
                      <a:endParaRPr sz="800">
                        <a:solidFill>
                          <a:srgbClr val="FFFFFF"/>
                        </a:solidFill>
                        <a:latin typeface="Roboto"/>
                        <a:ea typeface="Roboto"/>
                        <a:cs typeface="Roboto"/>
                        <a:sym typeface="Roboto"/>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Model and Methodology</a:t>
            </a:r>
            <a:endParaRPr sz="3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idx="1" type="body"/>
          </p:nvPr>
        </p:nvSpPr>
        <p:spPr>
          <a:xfrm>
            <a:off x="1046800" y="0"/>
            <a:ext cx="7729200" cy="48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Writing gravity model in its Basic Form:</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                          (GDP</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1</a:t>
            </a:r>
            <a:r>
              <a:rPr b="1" lang="en" sz="12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(GDP</a:t>
            </a:r>
            <a:r>
              <a:rPr baseline="-25000" lang="en" sz="1200">
                <a:solidFill>
                  <a:srgbClr val="FFFFFF"/>
                </a:solidFill>
                <a:latin typeface="Arial"/>
                <a:ea typeface="Arial"/>
                <a:cs typeface="Arial"/>
                <a:sym typeface="Arial"/>
              </a:rPr>
              <a:t>j</a:t>
            </a:r>
            <a:r>
              <a:rPr lang="en" sz="12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2</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T</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ɑ</a:t>
            </a:r>
            <a:r>
              <a:rPr lang="en" sz="900">
                <a:solidFill>
                  <a:srgbClr val="FFFFFF"/>
                </a:solidFill>
                <a:latin typeface="Arial"/>
                <a:ea typeface="Arial"/>
                <a:cs typeface="Arial"/>
                <a:sym typeface="Arial"/>
              </a:rPr>
              <a:t> </a:t>
            </a:r>
            <a:r>
              <a:rPr baseline="30000" lang="en" sz="900">
                <a:solidFill>
                  <a:srgbClr val="FFFFFF"/>
                </a:solidFill>
                <a:latin typeface="Arial"/>
                <a:ea typeface="Arial"/>
                <a:cs typeface="Arial"/>
                <a:sym typeface="Arial"/>
              </a:rPr>
              <a:t>   __________________________________</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(D</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3</a:t>
            </a:r>
            <a:endParaRPr sz="9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GDP i and j Refers to GDP(real) of Two Countries and D is the </a:t>
            </a:r>
            <a:r>
              <a:rPr lang="en" sz="1400">
                <a:latin typeface="Arial"/>
                <a:ea typeface="Arial"/>
                <a:cs typeface="Arial"/>
                <a:sym typeface="Arial"/>
              </a:rPr>
              <a:t>Geographical Distance between the countries. T represents Trade Volume between countries.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Intuitive Gravity Model can appear as Ordinary Least Square(OLS):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lnX</a:t>
            </a:r>
            <a:r>
              <a:rPr baseline="-25000" lang="en" sz="1400">
                <a:latin typeface="Arial"/>
                <a:ea typeface="Arial"/>
                <a:cs typeface="Arial"/>
                <a:sym typeface="Arial"/>
              </a:rPr>
              <a:t>ij,t</a:t>
            </a:r>
            <a:r>
              <a:rPr lang="en" sz="1400">
                <a:latin typeface="Arial"/>
                <a:ea typeface="Arial"/>
                <a:cs typeface="Arial"/>
                <a:sym typeface="Arial"/>
              </a:rPr>
              <a:t> = θ</a:t>
            </a:r>
            <a:r>
              <a:rPr baseline="-25000" lang="en" sz="1400">
                <a:latin typeface="Arial"/>
                <a:ea typeface="Arial"/>
                <a:cs typeface="Arial"/>
                <a:sym typeface="Arial"/>
              </a:rPr>
              <a:t>0</a:t>
            </a:r>
            <a:r>
              <a:rPr lang="en" sz="1400">
                <a:latin typeface="Arial"/>
                <a:ea typeface="Arial"/>
                <a:cs typeface="Arial"/>
                <a:sym typeface="Arial"/>
              </a:rPr>
              <a:t> + θ</a:t>
            </a:r>
            <a:r>
              <a:rPr baseline="-25000" lang="en" sz="1400">
                <a:latin typeface="Arial"/>
                <a:ea typeface="Arial"/>
                <a:cs typeface="Arial"/>
                <a:sym typeface="Arial"/>
              </a:rPr>
              <a:t>1</a:t>
            </a:r>
            <a:r>
              <a:rPr lang="en" sz="1400">
                <a:latin typeface="Arial"/>
                <a:ea typeface="Arial"/>
                <a:cs typeface="Arial"/>
                <a:sym typeface="Arial"/>
              </a:rPr>
              <a:t>ln(GDP</a:t>
            </a:r>
            <a:r>
              <a:rPr baseline="-25000" lang="en" sz="1400">
                <a:latin typeface="Arial"/>
                <a:ea typeface="Arial"/>
                <a:cs typeface="Arial"/>
                <a:sym typeface="Arial"/>
              </a:rPr>
              <a:t>i,t</a:t>
            </a:r>
            <a:r>
              <a:rPr lang="en" sz="1400">
                <a:latin typeface="Arial"/>
                <a:ea typeface="Arial"/>
                <a:cs typeface="Arial"/>
                <a:sym typeface="Arial"/>
              </a:rPr>
              <a:t>) + θ</a:t>
            </a:r>
            <a:r>
              <a:rPr baseline="-25000" lang="en" sz="1400">
                <a:latin typeface="Arial"/>
                <a:ea typeface="Arial"/>
                <a:cs typeface="Arial"/>
                <a:sym typeface="Arial"/>
              </a:rPr>
              <a:t>2</a:t>
            </a:r>
            <a:r>
              <a:rPr lang="en" sz="1400">
                <a:latin typeface="Arial"/>
                <a:ea typeface="Arial"/>
                <a:cs typeface="Arial"/>
                <a:sym typeface="Arial"/>
              </a:rPr>
              <a:t>ln(GDP</a:t>
            </a:r>
            <a:r>
              <a:rPr baseline="-25000" lang="en" sz="1400">
                <a:latin typeface="Arial"/>
                <a:ea typeface="Arial"/>
                <a:cs typeface="Arial"/>
                <a:sym typeface="Arial"/>
              </a:rPr>
              <a:t>j,t</a:t>
            </a:r>
            <a:r>
              <a:rPr lang="en" sz="1400">
                <a:latin typeface="Arial"/>
                <a:ea typeface="Arial"/>
                <a:cs typeface="Arial"/>
                <a:sym typeface="Arial"/>
              </a:rPr>
              <a:t>) + θ</a:t>
            </a:r>
            <a:r>
              <a:rPr baseline="-25000" lang="en" sz="1400">
                <a:latin typeface="Arial"/>
                <a:ea typeface="Arial"/>
                <a:cs typeface="Arial"/>
                <a:sym typeface="Arial"/>
              </a:rPr>
              <a:t>3</a:t>
            </a:r>
            <a:r>
              <a:rPr lang="en" sz="1400">
                <a:latin typeface="Arial"/>
                <a:ea typeface="Arial"/>
                <a:cs typeface="Arial"/>
                <a:sym typeface="Arial"/>
              </a:rPr>
              <a:t>ln(Dist</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4</a:t>
            </a:r>
            <a:r>
              <a:rPr lang="en" sz="1400">
                <a:latin typeface="Arial"/>
                <a:ea typeface="Arial"/>
                <a:cs typeface="Arial"/>
                <a:sym typeface="Arial"/>
              </a:rPr>
              <a:t>Contig</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5</a:t>
            </a:r>
            <a:r>
              <a:rPr lang="en" sz="1400">
                <a:latin typeface="Arial"/>
                <a:ea typeface="Arial"/>
                <a:cs typeface="Arial"/>
                <a:sym typeface="Arial"/>
              </a:rPr>
              <a:t>Comlang</a:t>
            </a:r>
            <a:r>
              <a:rPr baseline="-25000" lang="en" sz="1400">
                <a:latin typeface="Arial"/>
                <a:ea typeface="Arial"/>
                <a:cs typeface="Arial"/>
                <a:sym typeface="Arial"/>
              </a:rPr>
              <a:t>ij</a:t>
            </a:r>
            <a:r>
              <a:rPr lang="en" sz="1400">
                <a:latin typeface="Arial"/>
                <a:ea typeface="Arial"/>
                <a:cs typeface="Arial"/>
                <a:sym typeface="Arial"/>
              </a:rPr>
              <a:t>+ θ</a:t>
            </a:r>
            <a:r>
              <a:rPr baseline="-25000" lang="en" sz="1400">
                <a:latin typeface="Arial"/>
                <a:ea typeface="Arial"/>
                <a:cs typeface="Arial"/>
                <a:sym typeface="Arial"/>
              </a:rPr>
              <a:t>6</a:t>
            </a:r>
            <a:r>
              <a:rPr lang="en" sz="1400">
                <a:latin typeface="Arial"/>
                <a:ea typeface="Arial"/>
                <a:cs typeface="Arial"/>
                <a:sym typeface="Arial"/>
              </a:rPr>
              <a:t>Col</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7</a:t>
            </a:r>
            <a:r>
              <a:rPr lang="en" sz="1400">
                <a:latin typeface="Arial"/>
                <a:ea typeface="Arial"/>
                <a:cs typeface="Arial"/>
                <a:sym typeface="Arial"/>
              </a:rPr>
              <a:t>ln(Infra</a:t>
            </a:r>
            <a:r>
              <a:rPr baseline="-25000" lang="en" sz="1400">
                <a:latin typeface="Arial"/>
                <a:ea typeface="Arial"/>
                <a:cs typeface="Arial"/>
                <a:sym typeface="Arial"/>
              </a:rPr>
              <a:t>i</a:t>
            </a:r>
            <a:r>
              <a:rPr lang="en" sz="1400">
                <a:latin typeface="Arial"/>
                <a:ea typeface="Arial"/>
                <a:cs typeface="Arial"/>
                <a:sym typeface="Arial"/>
              </a:rPr>
              <a:t>) + θ</a:t>
            </a:r>
            <a:r>
              <a:rPr baseline="-25000" lang="en" sz="1400">
                <a:latin typeface="Arial"/>
                <a:ea typeface="Arial"/>
                <a:cs typeface="Arial"/>
                <a:sym typeface="Arial"/>
              </a:rPr>
              <a:t>8</a:t>
            </a:r>
            <a:r>
              <a:rPr lang="en" sz="1400">
                <a:latin typeface="Arial"/>
                <a:ea typeface="Arial"/>
                <a:cs typeface="Arial"/>
                <a:sym typeface="Arial"/>
              </a:rPr>
              <a:t>ln(Infra</a:t>
            </a:r>
            <a:r>
              <a:rPr baseline="-25000" lang="en" sz="1400">
                <a:latin typeface="Arial"/>
                <a:ea typeface="Arial"/>
                <a:cs typeface="Arial"/>
                <a:sym typeface="Arial"/>
              </a:rPr>
              <a:t>j</a:t>
            </a:r>
            <a:r>
              <a:rPr lang="en" sz="1400">
                <a:latin typeface="Arial"/>
                <a:ea typeface="Arial"/>
                <a:cs typeface="Arial"/>
                <a:sym typeface="Arial"/>
              </a:rPr>
              <a:t>)+ θ</a:t>
            </a:r>
            <a:r>
              <a:rPr baseline="-25000" lang="en" sz="1400">
                <a:latin typeface="Arial"/>
                <a:ea typeface="Arial"/>
                <a:cs typeface="Arial"/>
                <a:sym typeface="Arial"/>
              </a:rPr>
              <a:t>9</a:t>
            </a:r>
            <a:r>
              <a:rPr lang="en" sz="1400">
                <a:latin typeface="Arial"/>
                <a:ea typeface="Arial"/>
                <a:cs typeface="Arial"/>
                <a:sym typeface="Arial"/>
              </a:rPr>
              <a:t>Obor</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10</a:t>
            </a:r>
            <a:r>
              <a:rPr lang="en" sz="1400">
                <a:latin typeface="Arial"/>
                <a:ea typeface="Arial"/>
                <a:cs typeface="Arial"/>
                <a:sym typeface="Arial"/>
              </a:rPr>
              <a:t>Asean</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11</a:t>
            </a:r>
            <a:r>
              <a:rPr lang="en" sz="1400">
                <a:latin typeface="Arial"/>
                <a:ea typeface="Arial"/>
                <a:cs typeface="Arial"/>
                <a:sym typeface="Arial"/>
              </a:rPr>
              <a:t>Eac</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12</a:t>
            </a:r>
            <a:r>
              <a:rPr lang="en" sz="1400">
                <a:latin typeface="Arial"/>
                <a:ea typeface="Arial"/>
                <a:cs typeface="Arial"/>
                <a:sym typeface="Arial"/>
              </a:rPr>
              <a:t>Sadc</a:t>
            </a:r>
            <a:r>
              <a:rPr baseline="-25000" lang="en" sz="1400">
                <a:latin typeface="Arial"/>
                <a:ea typeface="Arial"/>
                <a:cs typeface="Arial"/>
                <a:sym typeface="Arial"/>
              </a:rPr>
              <a:t>ij</a:t>
            </a:r>
            <a:r>
              <a:rPr lang="en" sz="1400">
                <a:latin typeface="Arial"/>
                <a:ea typeface="Arial"/>
                <a:cs typeface="Arial"/>
                <a:sym typeface="Arial"/>
              </a:rPr>
              <a:t> + e</a:t>
            </a:r>
            <a:r>
              <a:rPr baseline="-25000" lang="en" sz="1400">
                <a:latin typeface="Arial"/>
                <a:ea typeface="Arial"/>
                <a:cs typeface="Arial"/>
                <a:sym typeface="Arial"/>
              </a:rPr>
              <a:t>ijt</a:t>
            </a:r>
            <a:endParaRPr baseline="-25000" sz="1400">
              <a:latin typeface="Arial"/>
              <a:ea typeface="Arial"/>
              <a:cs typeface="Arial"/>
              <a:sym typeface="Arial"/>
            </a:endParaRPr>
          </a:p>
          <a:p>
            <a:pPr indent="0" lvl="0" marL="0" rtl="0" algn="l">
              <a:spcBef>
                <a:spcPts val="0"/>
              </a:spcBef>
              <a:spcAft>
                <a:spcPts val="0"/>
              </a:spcAft>
              <a:buNone/>
            </a:pPr>
            <a:r>
              <a:t/>
            </a:r>
            <a:endParaRPr baseline="-25000"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Adding some fixed country effects:</a:t>
            </a:r>
            <a:endParaRPr sz="900">
              <a:latin typeface="Arial"/>
              <a:ea typeface="Arial"/>
              <a:cs typeface="Arial"/>
              <a:sym typeface="Arial"/>
            </a:endParaRPr>
          </a:p>
          <a:p>
            <a:pPr indent="0" lvl="0" marL="0" rtl="0" algn="l">
              <a:spcBef>
                <a:spcPts val="0"/>
              </a:spcBef>
              <a:spcAft>
                <a:spcPts val="0"/>
              </a:spcAft>
              <a:buNone/>
            </a:pPr>
            <a:r>
              <a:t/>
            </a:r>
            <a:endParaRPr sz="9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lnX</a:t>
            </a:r>
            <a:r>
              <a:rPr baseline="-25000" lang="en" sz="1400">
                <a:latin typeface="Arial"/>
                <a:ea typeface="Arial"/>
                <a:cs typeface="Arial"/>
                <a:sym typeface="Arial"/>
              </a:rPr>
              <a:t>ij,t</a:t>
            </a:r>
            <a:r>
              <a:rPr lang="en" sz="1400">
                <a:latin typeface="Arial"/>
                <a:ea typeface="Arial"/>
                <a:cs typeface="Arial"/>
                <a:sym typeface="Arial"/>
              </a:rPr>
              <a:t> = θ</a:t>
            </a:r>
            <a:r>
              <a:rPr baseline="-25000" lang="en" sz="1400">
                <a:latin typeface="Arial"/>
                <a:ea typeface="Arial"/>
                <a:cs typeface="Arial"/>
                <a:sym typeface="Arial"/>
              </a:rPr>
              <a:t>0</a:t>
            </a:r>
            <a:r>
              <a:rPr lang="en" sz="1400">
                <a:latin typeface="Arial"/>
                <a:ea typeface="Arial"/>
                <a:cs typeface="Arial"/>
                <a:sym typeface="Arial"/>
              </a:rPr>
              <a:t> + θ</a:t>
            </a:r>
            <a:r>
              <a:rPr baseline="-25000" lang="en" sz="1400">
                <a:latin typeface="Arial"/>
                <a:ea typeface="Arial"/>
                <a:cs typeface="Arial"/>
                <a:sym typeface="Arial"/>
              </a:rPr>
              <a:t>1</a:t>
            </a:r>
            <a:r>
              <a:rPr lang="en" sz="1400">
                <a:latin typeface="Arial"/>
                <a:ea typeface="Arial"/>
                <a:cs typeface="Arial"/>
                <a:sym typeface="Arial"/>
              </a:rPr>
              <a:t>ln(GDP</a:t>
            </a:r>
            <a:r>
              <a:rPr baseline="-25000" lang="en" sz="1400">
                <a:latin typeface="Arial"/>
                <a:ea typeface="Arial"/>
                <a:cs typeface="Arial"/>
                <a:sym typeface="Arial"/>
              </a:rPr>
              <a:t>i,t</a:t>
            </a:r>
            <a:r>
              <a:rPr lang="en" sz="1400">
                <a:latin typeface="Arial"/>
                <a:ea typeface="Arial"/>
                <a:cs typeface="Arial"/>
                <a:sym typeface="Arial"/>
              </a:rPr>
              <a:t>) + θ</a:t>
            </a:r>
            <a:r>
              <a:rPr baseline="-25000" lang="en" sz="1400">
                <a:latin typeface="Arial"/>
                <a:ea typeface="Arial"/>
                <a:cs typeface="Arial"/>
                <a:sym typeface="Arial"/>
              </a:rPr>
              <a:t>2</a:t>
            </a:r>
            <a:r>
              <a:rPr lang="en" sz="1400">
                <a:latin typeface="Arial"/>
                <a:ea typeface="Arial"/>
                <a:cs typeface="Arial"/>
                <a:sym typeface="Arial"/>
              </a:rPr>
              <a:t>ln(GDP</a:t>
            </a:r>
            <a:r>
              <a:rPr baseline="-25000" lang="en" sz="1400">
                <a:latin typeface="Arial"/>
                <a:ea typeface="Arial"/>
                <a:cs typeface="Arial"/>
                <a:sym typeface="Arial"/>
              </a:rPr>
              <a:t>j,t</a:t>
            </a:r>
            <a:r>
              <a:rPr lang="en" sz="1400">
                <a:latin typeface="Arial"/>
                <a:ea typeface="Arial"/>
                <a:cs typeface="Arial"/>
                <a:sym typeface="Arial"/>
              </a:rPr>
              <a:t>) + θ</a:t>
            </a:r>
            <a:r>
              <a:rPr baseline="-25000" lang="en" sz="1400">
                <a:latin typeface="Arial"/>
                <a:ea typeface="Arial"/>
                <a:cs typeface="Arial"/>
                <a:sym typeface="Arial"/>
              </a:rPr>
              <a:t>3</a:t>
            </a:r>
            <a:r>
              <a:rPr lang="en" sz="1400">
                <a:latin typeface="Arial"/>
                <a:ea typeface="Arial"/>
                <a:cs typeface="Arial"/>
                <a:sym typeface="Arial"/>
              </a:rPr>
              <a:t>ln(Dist</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4</a:t>
            </a:r>
            <a:r>
              <a:rPr lang="en" sz="1400">
                <a:latin typeface="Arial"/>
                <a:ea typeface="Arial"/>
                <a:cs typeface="Arial"/>
                <a:sym typeface="Arial"/>
              </a:rPr>
              <a:t>Contig</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5</a:t>
            </a:r>
            <a:r>
              <a:rPr lang="en" sz="1400">
                <a:latin typeface="Arial"/>
                <a:ea typeface="Arial"/>
                <a:cs typeface="Arial"/>
                <a:sym typeface="Arial"/>
              </a:rPr>
              <a:t>Comlang</a:t>
            </a:r>
            <a:r>
              <a:rPr baseline="-25000" lang="en" sz="1400">
                <a:latin typeface="Arial"/>
                <a:ea typeface="Arial"/>
                <a:cs typeface="Arial"/>
                <a:sym typeface="Arial"/>
              </a:rPr>
              <a:t>ij</a:t>
            </a:r>
            <a:r>
              <a:rPr lang="en" sz="1400">
                <a:latin typeface="Arial"/>
                <a:ea typeface="Arial"/>
                <a:cs typeface="Arial"/>
                <a:sym typeface="Arial"/>
              </a:rPr>
              <a:t>+ θ</a:t>
            </a:r>
            <a:r>
              <a:rPr baseline="-25000" lang="en" sz="1400">
                <a:latin typeface="Arial"/>
                <a:ea typeface="Arial"/>
                <a:cs typeface="Arial"/>
                <a:sym typeface="Arial"/>
              </a:rPr>
              <a:t>6</a:t>
            </a:r>
            <a:r>
              <a:rPr lang="en" sz="1400">
                <a:latin typeface="Arial"/>
                <a:ea typeface="Arial"/>
                <a:cs typeface="Arial"/>
                <a:sym typeface="Arial"/>
              </a:rPr>
              <a:t>Col</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7</a:t>
            </a:r>
            <a:r>
              <a:rPr lang="en" sz="1400">
                <a:latin typeface="Arial"/>
                <a:ea typeface="Arial"/>
                <a:cs typeface="Arial"/>
                <a:sym typeface="Arial"/>
              </a:rPr>
              <a:t>ln(Infra</a:t>
            </a:r>
            <a:r>
              <a:rPr baseline="-25000" lang="en" sz="1400">
                <a:latin typeface="Arial"/>
                <a:ea typeface="Arial"/>
                <a:cs typeface="Arial"/>
                <a:sym typeface="Arial"/>
              </a:rPr>
              <a:t>i</a:t>
            </a:r>
            <a:r>
              <a:rPr lang="en" sz="1400">
                <a:latin typeface="Arial"/>
                <a:ea typeface="Arial"/>
                <a:cs typeface="Arial"/>
                <a:sym typeface="Arial"/>
              </a:rPr>
              <a:t>) + θ</a:t>
            </a:r>
            <a:r>
              <a:rPr baseline="-25000" lang="en" sz="1400">
                <a:latin typeface="Arial"/>
                <a:ea typeface="Arial"/>
                <a:cs typeface="Arial"/>
                <a:sym typeface="Arial"/>
              </a:rPr>
              <a:t>8</a:t>
            </a:r>
            <a:r>
              <a:rPr lang="en" sz="1400">
                <a:latin typeface="Arial"/>
                <a:ea typeface="Arial"/>
                <a:cs typeface="Arial"/>
                <a:sym typeface="Arial"/>
              </a:rPr>
              <a:t>ln(Infra</a:t>
            </a:r>
            <a:r>
              <a:rPr baseline="-25000" lang="en" sz="1400">
                <a:latin typeface="Arial"/>
                <a:ea typeface="Arial"/>
                <a:cs typeface="Arial"/>
                <a:sym typeface="Arial"/>
              </a:rPr>
              <a:t>j</a:t>
            </a:r>
            <a:r>
              <a:rPr lang="en" sz="1400">
                <a:latin typeface="Arial"/>
                <a:ea typeface="Arial"/>
                <a:cs typeface="Arial"/>
                <a:sym typeface="Arial"/>
              </a:rPr>
              <a:t>)+ θ</a:t>
            </a:r>
            <a:r>
              <a:rPr baseline="-25000" lang="en" sz="1400">
                <a:latin typeface="Arial"/>
                <a:ea typeface="Arial"/>
                <a:cs typeface="Arial"/>
                <a:sym typeface="Arial"/>
              </a:rPr>
              <a:t>9</a:t>
            </a:r>
            <a:r>
              <a:rPr lang="en" sz="1400">
                <a:latin typeface="Arial"/>
                <a:ea typeface="Arial"/>
                <a:cs typeface="Arial"/>
                <a:sym typeface="Arial"/>
              </a:rPr>
              <a:t>Obor</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10</a:t>
            </a:r>
            <a:r>
              <a:rPr lang="en" sz="1400">
                <a:latin typeface="Arial"/>
                <a:ea typeface="Arial"/>
                <a:cs typeface="Arial"/>
                <a:sym typeface="Arial"/>
              </a:rPr>
              <a:t>Asean</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11</a:t>
            </a:r>
            <a:r>
              <a:rPr lang="en" sz="1400">
                <a:latin typeface="Arial"/>
                <a:ea typeface="Arial"/>
                <a:cs typeface="Arial"/>
                <a:sym typeface="Arial"/>
              </a:rPr>
              <a:t>Eac</a:t>
            </a:r>
            <a:r>
              <a:rPr baseline="-25000" lang="en" sz="1400">
                <a:latin typeface="Arial"/>
                <a:ea typeface="Arial"/>
                <a:cs typeface="Arial"/>
                <a:sym typeface="Arial"/>
              </a:rPr>
              <a:t>ij</a:t>
            </a:r>
            <a:r>
              <a:rPr lang="en" sz="1400">
                <a:latin typeface="Arial"/>
                <a:ea typeface="Arial"/>
                <a:cs typeface="Arial"/>
                <a:sym typeface="Arial"/>
              </a:rPr>
              <a:t> + θ</a:t>
            </a:r>
            <a:r>
              <a:rPr baseline="-25000" lang="en" sz="1400">
                <a:latin typeface="Arial"/>
                <a:ea typeface="Arial"/>
                <a:cs typeface="Arial"/>
                <a:sym typeface="Arial"/>
              </a:rPr>
              <a:t>12</a:t>
            </a:r>
            <a:r>
              <a:rPr lang="en" sz="1400">
                <a:latin typeface="Arial"/>
                <a:ea typeface="Arial"/>
                <a:cs typeface="Arial"/>
                <a:sym typeface="Arial"/>
              </a:rPr>
              <a:t>Sadc</a:t>
            </a:r>
            <a:r>
              <a:rPr baseline="-25000" lang="en" sz="1400">
                <a:latin typeface="Arial"/>
                <a:ea typeface="Arial"/>
                <a:cs typeface="Arial"/>
                <a:sym typeface="Arial"/>
              </a:rPr>
              <a:t>ij</a:t>
            </a:r>
            <a:r>
              <a:rPr lang="en" sz="1400">
                <a:latin typeface="Arial"/>
                <a:ea typeface="Arial"/>
                <a:cs typeface="Arial"/>
                <a:sym typeface="Arial"/>
              </a:rPr>
              <a:t> + 𝜇</a:t>
            </a:r>
            <a:r>
              <a:rPr baseline="-25000" lang="en" sz="1400">
                <a:latin typeface="Arial"/>
                <a:ea typeface="Arial"/>
                <a:cs typeface="Arial"/>
                <a:sym typeface="Arial"/>
              </a:rPr>
              <a:t>i</a:t>
            </a:r>
            <a:r>
              <a:rPr lang="en" sz="1400">
                <a:latin typeface="Arial"/>
                <a:ea typeface="Arial"/>
                <a:cs typeface="Arial"/>
                <a:sym typeface="Arial"/>
              </a:rPr>
              <a:t> + ɑ</a:t>
            </a:r>
            <a:r>
              <a:rPr baseline="-25000" lang="en" sz="1400">
                <a:latin typeface="Arial"/>
                <a:ea typeface="Arial"/>
                <a:cs typeface="Arial"/>
                <a:sym typeface="Arial"/>
              </a:rPr>
              <a:t>j</a:t>
            </a:r>
            <a:r>
              <a:rPr lang="en" sz="1400">
                <a:latin typeface="Arial"/>
                <a:ea typeface="Arial"/>
                <a:cs typeface="Arial"/>
                <a:sym typeface="Arial"/>
              </a:rPr>
              <a:t> +e</a:t>
            </a:r>
            <a:r>
              <a:rPr baseline="-25000" lang="en" sz="1400">
                <a:latin typeface="Arial"/>
                <a:ea typeface="Arial"/>
                <a:cs typeface="Arial"/>
                <a:sym typeface="Arial"/>
              </a:rPr>
              <a:t>ijt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baseline="-25000"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a:t>
            </a:r>
            <a:r>
              <a:rPr lang="en" sz="1400">
                <a:solidFill>
                  <a:srgbClr val="FFFFFF"/>
                </a:solidFill>
              </a:rPr>
              <a:t>                                   </a:t>
            </a:r>
            <a:endParaRPr sz="1400">
              <a:solidFill>
                <a:srgbClr val="FFFFFF"/>
              </a:solidFill>
            </a:endParaRPr>
          </a:p>
          <a:p>
            <a:pPr indent="0" lvl="0" marL="0" rtl="0" algn="l">
              <a:spcBef>
                <a:spcPts val="0"/>
              </a:spcBef>
              <a:spcAft>
                <a:spcPts val="0"/>
              </a:spcAft>
              <a:buNone/>
            </a:pPr>
            <a:r>
              <a:rPr lang="en" sz="1400">
                <a:solidFill>
                  <a:srgbClr val="FFFFFF"/>
                </a:solidFill>
              </a:rPr>
              <a:t>                                                                    </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 type="body"/>
          </p:nvPr>
        </p:nvSpPr>
        <p:spPr>
          <a:xfrm>
            <a:off x="1297500" y="492925"/>
            <a:ext cx="7038900" cy="43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Neural Network :</a:t>
            </a:r>
            <a:endParaRPr sz="14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 Y = f(w</a:t>
            </a:r>
            <a:r>
              <a:rPr baseline="-25000" lang="en" sz="1200">
                <a:latin typeface="Arial"/>
                <a:ea typeface="Arial"/>
                <a:cs typeface="Arial"/>
                <a:sym typeface="Arial"/>
              </a:rPr>
              <a:t>1</a:t>
            </a:r>
            <a:r>
              <a:rPr lang="en" sz="1200">
                <a:latin typeface="Arial"/>
                <a:ea typeface="Arial"/>
                <a:cs typeface="Arial"/>
                <a:sym typeface="Arial"/>
              </a:rPr>
              <a:t>x</a:t>
            </a:r>
            <a:r>
              <a:rPr baseline="-25000" lang="en" sz="1200">
                <a:latin typeface="Arial"/>
                <a:ea typeface="Arial"/>
                <a:cs typeface="Arial"/>
                <a:sym typeface="Arial"/>
              </a:rPr>
              <a:t>1</a:t>
            </a:r>
            <a:r>
              <a:rPr lang="en" sz="1200">
                <a:latin typeface="Arial"/>
                <a:ea typeface="Arial"/>
                <a:cs typeface="Arial"/>
                <a:sym typeface="Arial"/>
              </a:rPr>
              <a:t> + w</a:t>
            </a:r>
            <a:r>
              <a:rPr baseline="-25000" lang="en" sz="1200">
                <a:latin typeface="Arial"/>
                <a:ea typeface="Arial"/>
                <a:cs typeface="Arial"/>
                <a:sym typeface="Arial"/>
              </a:rPr>
              <a:t>2</a:t>
            </a:r>
            <a:r>
              <a:rPr lang="en" sz="1200">
                <a:latin typeface="Arial"/>
                <a:ea typeface="Arial"/>
                <a:cs typeface="Arial"/>
                <a:sym typeface="Arial"/>
              </a:rPr>
              <a:t>x</a:t>
            </a:r>
            <a:r>
              <a:rPr baseline="-25000" lang="en" sz="1200">
                <a:latin typeface="Arial"/>
                <a:ea typeface="Arial"/>
                <a:cs typeface="Arial"/>
                <a:sym typeface="Arial"/>
              </a:rPr>
              <a:t>2</a:t>
            </a:r>
            <a:r>
              <a:rPr lang="en" sz="1200">
                <a:latin typeface="Arial"/>
                <a:ea typeface="Arial"/>
                <a:cs typeface="Arial"/>
                <a:sym typeface="Arial"/>
              </a:rPr>
              <a:t> + b)</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There are different types of Activation function in the literature  defined as follows:</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sigmoid(x) = 1/(1 + exp(−x))</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tanh(x) = 2*sigmoid(2x) − 1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ReLU(x) = max(0, x)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b="1" lang="en" sz="1200">
                <a:latin typeface="Arial"/>
                <a:ea typeface="Arial"/>
                <a:cs typeface="Arial"/>
                <a:sym typeface="Arial"/>
              </a:rPr>
              <a:t>Random Forest Regression</a:t>
            </a:r>
            <a:endParaRPr b="1"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Supervised learning model which prevents Overfitting of the data. It uses multiple decision Trees  which increases accuracy</a:t>
            </a:r>
            <a:endParaRPr sz="1200">
              <a:latin typeface="Arial"/>
              <a:ea typeface="Arial"/>
              <a:cs typeface="Arial"/>
              <a:sym typeface="Arial"/>
            </a:endParaRPr>
          </a:p>
          <a:p>
            <a:pPr indent="0" lvl="0" marL="0" rtl="0" algn="ctr">
              <a:spcBef>
                <a:spcPts val="0"/>
              </a:spcBef>
              <a:spcAft>
                <a:spcPts val="0"/>
              </a:spcAft>
              <a:buNone/>
            </a:pPr>
            <a:r>
              <a:rPr lang="en" sz="1200">
                <a:latin typeface="Arial"/>
                <a:ea typeface="Arial"/>
                <a:cs typeface="Arial"/>
                <a:sym typeface="Arial"/>
              </a:rPr>
              <a:t>f</a:t>
            </a:r>
            <a:r>
              <a:rPr baseline="-25000" lang="en" sz="1200">
                <a:latin typeface="Arial"/>
                <a:ea typeface="Arial"/>
                <a:cs typeface="Arial"/>
                <a:sym typeface="Arial"/>
              </a:rPr>
              <a:t>rf</a:t>
            </a:r>
            <a:r>
              <a:rPr baseline="30000" lang="en" sz="1200">
                <a:latin typeface="Arial"/>
                <a:ea typeface="Arial"/>
                <a:cs typeface="Arial"/>
                <a:sym typeface="Arial"/>
              </a:rPr>
              <a:t>B</a:t>
            </a:r>
            <a:r>
              <a:rPr lang="en" sz="1200">
                <a:latin typeface="Arial"/>
                <a:ea typeface="Arial"/>
                <a:cs typeface="Arial"/>
                <a:sym typeface="Arial"/>
              </a:rPr>
              <a:t>(x) = (1/B)*(∑</a:t>
            </a:r>
            <a:r>
              <a:rPr baseline="30000" lang="en" sz="1200">
                <a:latin typeface="Arial"/>
                <a:ea typeface="Arial"/>
                <a:cs typeface="Arial"/>
                <a:sym typeface="Arial"/>
              </a:rPr>
              <a:t>B</a:t>
            </a:r>
            <a:r>
              <a:rPr baseline="-25000" lang="en" sz="1200">
                <a:latin typeface="Arial"/>
                <a:ea typeface="Arial"/>
                <a:cs typeface="Arial"/>
                <a:sym typeface="Arial"/>
              </a:rPr>
              <a:t>b=1</a:t>
            </a:r>
            <a:r>
              <a:rPr lang="en" sz="1200">
                <a:latin typeface="Arial"/>
                <a:ea typeface="Arial"/>
                <a:cs typeface="Arial"/>
                <a:sym typeface="Arial"/>
              </a:rPr>
              <a:t>T</a:t>
            </a:r>
            <a:r>
              <a:rPr baseline="-25000" lang="en" sz="1200">
                <a:latin typeface="Arial"/>
                <a:ea typeface="Arial"/>
                <a:cs typeface="Arial"/>
                <a:sym typeface="Arial"/>
              </a:rPr>
              <a:t>b</a:t>
            </a:r>
            <a:r>
              <a:rPr lang="en" sz="1200">
                <a:latin typeface="Arial"/>
                <a:ea typeface="Arial"/>
                <a:cs typeface="Arial"/>
                <a:sym typeface="Arial"/>
              </a:rPr>
              <a:t>(x))</a:t>
            </a:r>
            <a:endParaRPr sz="1200">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a:p>
            <a:pPr indent="0" lvl="0" marL="0" rtl="0" algn="ctr">
              <a:spcBef>
                <a:spcPts val="0"/>
              </a:spcBef>
              <a:spcAft>
                <a:spcPts val="0"/>
              </a:spcAft>
              <a:buNone/>
            </a:pPr>
            <a:r>
              <a:rPr lang="en" sz="1200">
                <a:latin typeface="Arial"/>
                <a:ea typeface="Arial"/>
                <a:cs typeface="Arial"/>
                <a:sym typeface="Arial"/>
              </a:rPr>
              <a:t>Var((1/B)*(∑</a:t>
            </a:r>
            <a:r>
              <a:rPr baseline="30000" lang="en" sz="1200">
                <a:latin typeface="Arial"/>
                <a:ea typeface="Arial"/>
                <a:cs typeface="Arial"/>
                <a:sym typeface="Arial"/>
              </a:rPr>
              <a:t>B</a:t>
            </a:r>
            <a:r>
              <a:rPr baseline="-25000" lang="en" sz="1200">
                <a:latin typeface="Arial"/>
                <a:ea typeface="Arial"/>
                <a:cs typeface="Arial"/>
                <a:sym typeface="Arial"/>
              </a:rPr>
              <a:t>b=1</a:t>
            </a:r>
            <a:r>
              <a:rPr lang="en" sz="1200">
                <a:latin typeface="Arial"/>
                <a:ea typeface="Arial"/>
                <a:cs typeface="Arial"/>
                <a:sym typeface="Arial"/>
              </a:rPr>
              <a:t>T</a:t>
            </a:r>
            <a:r>
              <a:rPr baseline="-25000" lang="en" sz="1200">
                <a:latin typeface="Arial"/>
                <a:ea typeface="Arial"/>
                <a:cs typeface="Arial"/>
                <a:sym typeface="Arial"/>
              </a:rPr>
              <a:t>b</a:t>
            </a:r>
            <a:r>
              <a:rPr lang="en" sz="1200">
                <a:latin typeface="Arial"/>
                <a:ea typeface="Arial"/>
                <a:cs typeface="Arial"/>
                <a:sym typeface="Arial"/>
              </a:rPr>
              <a:t>(x))) = 𝜌𝜎</a:t>
            </a:r>
            <a:r>
              <a:rPr baseline="30000" lang="en" sz="1200">
                <a:latin typeface="Arial"/>
                <a:ea typeface="Arial"/>
                <a:cs typeface="Arial"/>
                <a:sym typeface="Arial"/>
              </a:rPr>
              <a:t>2</a:t>
            </a:r>
            <a:r>
              <a:rPr lang="en" sz="1200">
                <a:latin typeface="Arial"/>
                <a:ea typeface="Arial"/>
                <a:cs typeface="Arial"/>
                <a:sym typeface="Arial"/>
              </a:rPr>
              <a:t> + 𝜎</a:t>
            </a:r>
            <a:r>
              <a:rPr baseline="30000" lang="en" sz="1200">
                <a:latin typeface="Arial"/>
                <a:ea typeface="Arial"/>
                <a:cs typeface="Arial"/>
                <a:sym typeface="Arial"/>
              </a:rPr>
              <a:t>2</a:t>
            </a:r>
            <a:r>
              <a:rPr lang="en" sz="1200">
                <a:latin typeface="Arial"/>
                <a:ea typeface="Arial"/>
                <a:cs typeface="Arial"/>
                <a:sym typeface="Arial"/>
              </a:rPr>
              <a:t>((1 - 𝜌)/B)</a:t>
            </a:r>
            <a:endParaRPr sz="1200">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a:p>
            <a:pPr indent="0" lvl="0" marL="0" rtl="0" algn="ctr">
              <a:spcBef>
                <a:spcPts val="0"/>
              </a:spcBef>
              <a:spcAft>
                <a:spcPts val="0"/>
              </a:spcAft>
              <a:buNone/>
            </a:pPr>
            <a:r>
              <a:rPr lang="en" sz="1200">
                <a:latin typeface="Arial"/>
                <a:ea typeface="Arial"/>
                <a:cs typeface="Arial"/>
                <a:sym typeface="Arial"/>
              </a:rPr>
              <a:t>Here B is the number of trees.</a:t>
            </a:r>
            <a:endParaRPr sz="1200">
              <a:latin typeface="Arial"/>
              <a:ea typeface="Arial"/>
              <a:cs typeface="Arial"/>
              <a:sym typeface="Arial"/>
            </a:endParaRPr>
          </a:p>
          <a:p>
            <a:pPr indent="0" lvl="0" marL="0" rtl="0" algn="ctr">
              <a:spcBef>
                <a:spcPts val="0"/>
              </a:spcBef>
              <a:spcAft>
                <a:spcPts val="0"/>
              </a:spcAft>
              <a:buNone/>
            </a:pPr>
            <a:r>
              <a:rPr lang="en" sz="1200">
                <a:latin typeface="Arial"/>
                <a:ea typeface="Arial"/>
                <a:cs typeface="Arial"/>
                <a:sym typeface="Arial"/>
              </a:rPr>
              <a:t>Tb =  Random Forest Tree</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ctrTitle"/>
          </p:nvPr>
        </p:nvSpPr>
        <p:spPr>
          <a:xfrm>
            <a:off x="3236125" y="1578400"/>
            <a:ext cx="53184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Arial"/>
                <a:ea typeface="Arial"/>
                <a:cs typeface="Arial"/>
                <a:sym typeface="Arial"/>
              </a:rPr>
              <a:t>Evaluation Metric and Results</a:t>
            </a:r>
            <a:endParaRPr sz="4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1297500" y="246450"/>
            <a:ext cx="7038900" cy="42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To evaluate our </a:t>
            </a:r>
            <a:r>
              <a:rPr lang="en" sz="1400">
                <a:latin typeface="Arial"/>
                <a:ea typeface="Arial"/>
                <a:cs typeface="Arial"/>
                <a:sym typeface="Arial"/>
              </a:rPr>
              <a:t>econometric</a:t>
            </a:r>
            <a:r>
              <a:rPr lang="en" sz="1400">
                <a:latin typeface="Arial"/>
                <a:ea typeface="Arial"/>
                <a:cs typeface="Arial"/>
                <a:sym typeface="Arial"/>
              </a:rPr>
              <a:t> models we use Hypothesis testing. Generally Distance has negative Coefficient with great negative t-score and null hypothesis is rejected. In OLS estimation we use Robust Standard error and distance is used as the cluster. R2 Square value which is Coefficient of Determination and RMSE is Root mean square error. Generally value of R2 Square is between 0 and 1. Value of 0 predicts that model is failed and value of 1 predicts model </a:t>
            </a:r>
            <a:r>
              <a:rPr lang="en" sz="1400">
                <a:latin typeface="Arial"/>
                <a:ea typeface="Arial"/>
                <a:cs typeface="Arial"/>
                <a:sym typeface="Arial"/>
              </a:rPr>
              <a:t>perfectly</a:t>
            </a:r>
            <a:r>
              <a:rPr lang="en" sz="1400">
                <a:latin typeface="Arial"/>
                <a:ea typeface="Arial"/>
                <a:cs typeface="Arial"/>
                <a:sym typeface="Arial"/>
              </a:rPr>
              <a:t> fits Data. RMSE is square root of </a:t>
            </a:r>
            <a:r>
              <a:rPr lang="en" sz="1400">
                <a:latin typeface="Arial"/>
                <a:ea typeface="Arial"/>
                <a:cs typeface="Arial"/>
                <a:sym typeface="Arial"/>
              </a:rPr>
              <a:t>differences</a:t>
            </a:r>
            <a:r>
              <a:rPr lang="en" sz="1400">
                <a:latin typeface="Arial"/>
                <a:ea typeface="Arial"/>
                <a:cs typeface="Arial"/>
                <a:sym typeface="Arial"/>
              </a:rPr>
              <a:t> between predicted and actual values. Moreover </a:t>
            </a:r>
            <a:r>
              <a:rPr lang="en" sz="1400">
                <a:latin typeface="Arial"/>
                <a:ea typeface="Arial"/>
                <a:cs typeface="Arial"/>
                <a:sym typeface="Arial"/>
              </a:rPr>
              <a:t>coefficients</a:t>
            </a:r>
            <a:r>
              <a:rPr lang="en" sz="1400">
                <a:latin typeface="Arial"/>
                <a:ea typeface="Arial"/>
                <a:cs typeface="Arial"/>
                <a:sym typeface="Arial"/>
              </a:rPr>
              <a:t> of different variables  in OLS, PPML and others model gives their effect on Trade. To check the </a:t>
            </a:r>
            <a:r>
              <a:rPr lang="en" sz="1400">
                <a:latin typeface="Arial"/>
                <a:ea typeface="Arial"/>
                <a:cs typeface="Arial"/>
                <a:sym typeface="Arial"/>
              </a:rPr>
              <a:t>statistical significance we use p value as our measure.</a:t>
            </a:r>
            <a:r>
              <a:rPr lang="en" sz="1400">
                <a:latin typeface="Arial"/>
                <a:ea typeface="Arial"/>
                <a:cs typeface="Arial"/>
                <a:sym typeface="Arial"/>
              </a:rPr>
              <a:t> In </a:t>
            </a:r>
            <a:r>
              <a:rPr lang="en" sz="1400">
                <a:latin typeface="Arial"/>
                <a:ea typeface="Arial"/>
                <a:cs typeface="Arial"/>
                <a:sym typeface="Arial"/>
              </a:rPr>
              <a:t>random</a:t>
            </a:r>
            <a:r>
              <a:rPr lang="en" sz="1400">
                <a:latin typeface="Arial"/>
                <a:ea typeface="Arial"/>
                <a:cs typeface="Arial"/>
                <a:sym typeface="Arial"/>
              </a:rPr>
              <a:t> Forest to improve the accuracy boosting </a:t>
            </a:r>
            <a:r>
              <a:rPr lang="en" sz="1400">
                <a:latin typeface="Arial"/>
                <a:ea typeface="Arial"/>
                <a:cs typeface="Arial"/>
                <a:sym typeface="Arial"/>
              </a:rPr>
              <a:t>parameters</a:t>
            </a:r>
            <a:r>
              <a:rPr lang="en" sz="1400">
                <a:latin typeface="Arial"/>
                <a:ea typeface="Arial"/>
                <a:cs typeface="Arial"/>
                <a:sym typeface="Arial"/>
              </a:rPr>
              <a:t> like learning rate , number of trees is being used. In Neural Network Analysis which is Feed Forward Algorithm we have used Rprop Algorithm to minimise loss function and other hyper tuning parameters like learning rate , </a:t>
            </a:r>
            <a:r>
              <a:rPr lang="en" sz="1400">
                <a:latin typeface="Arial"/>
                <a:ea typeface="Arial"/>
                <a:cs typeface="Arial"/>
                <a:sym typeface="Arial"/>
              </a:rPr>
              <a:t>number</a:t>
            </a:r>
            <a:r>
              <a:rPr lang="en" sz="1400">
                <a:latin typeface="Arial"/>
                <a:ea typeface="Arial"/>
                <a:cs typeface="Arial"/>
                <a:sym typeface="Arial"/>
              </a:rPr>
              <a:t> of epochs and number of hidden layers.</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7565225" y="610800"/>
            <a:ext cx="1114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OLS Estimate of Intuitive Gravity Model</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 square : 0.71</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 values are significant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Null Hypothesis is </a:t>
            </a:r>
            <a:r>
              <a:rPr lang="en">
                <a:solidFill>
                  <a:schemeClr val="lt1"/>
                </a:solidFill>
                <a:latin typeface="Lato"/>
                <a:ea typeface="Lato"/>
                <a:cs typeface="Lato"/>
                <a:sym typeface="Lato"/>
              </a:rPr>
              <a:t>rejected</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24" name="Google Shape;224;p30"/>
          <p:cNvSpPr txBox="1"/>
          <p:nvPr/>
        </p:nvSpPr>
        <p:spPr>
          <a:xfrm>
            <a:off x="1168000" y="4232675"/>
            <a:ext cx="480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Coefficients of dist , gdp_o , gdp_d etc can be used for correlation. For example 1% increase in dist would decrease trade by 0.55 percent.</a:t>
            </a:r>
            <a:endParaRPr>
              <a:solidFill>
                <a:schemeClr val="lt1"/>
              </a:solidFill>
              <a:latin typeface="Lato"/>
              <a:ea typeface="Lato"/>
              <a:cs typeface="Lato"/>
              <a:sym typeface="Lato"/>
            </a:endParaRPr>
          </a:p>
        </p:txBody>
      </p:sp>
      <p:pic>
        <p:nvPicPr>
          <p:cNvPr id="225" name="Google Shape;225;p30"/>
          <p:cNvPicPr preferRelativeResize="0"/>
          <p:nvPr/>
        </p:nvPicPr>
        <p:blipFill>
          <a:blip r:embed="rId3">
            <a:alphaModFix/>
          </a:blip>
          <a:stretch>
            <a:fillRect/>
          </a:stretch>
        </p:blipFill>
        <p:spPr>
          <a:xfrm>
            <a:off x="662800" y="99925"/>
            <a:ext cx="5305800" cy="392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nvSpPr>
        <p:spPr>
          <a:xfrm>
            <a:off x="7018725" y="760800"/>
            <a:ext cx="1928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Fixed Effect Estimation incorporating Multilateral resistance terms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R2 Square : 0.86</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 values are significant ,i.e Null Hypothesis Rejected.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pic>
        <p:nvPicPr>
          <p:cNvPr id="231" name="Google Shape;231;p31"/>
          <p:cNvPicPr preferRelativeResize="0"/>
          <p:nvPr/>
        </p:nvPicPr>
        <p:blipFill>
          <a:blip r:embed="rId3">
            <a:alphaModFix/>
          </a:blip>
          <a:stretch>
            <a:fillRect/>
          </a:stretch>
        </p:blipFill>
        <p:spPr>
          <a:xfrm>
            <a:off x="623900" y="88100"/>
            <a:ext cx="567296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142" name="Google Shape;142;p14"/>
          <p:cNvSpPr txBox="1"/>
          <p:nvPr>
            <p:ph idx="1" type="body"/>
          </p:nvPr>
        </p:nvSpPr>
        <p:spPr>
          <a:xfrm>
            <a:off x="1222475" y="1012650"/>
            <a:ext cx="7038900" cy="3905700"/>
          </a:xfrm>
          <a:prstGeom prst="rect">
            <a:avLst/>
          </a:prstGeom>
          <a:noFill/>
        </p:spPr>
        <p:txBody>
          <a:bodyPr anchorCtr="0" anchor="t" bIns="91425" lIns="91425" spcFirstLastPara="1" rIns="91425" wrap="square" tIns="91425">
            <a:noAutofit/>
          </a:bodyPr>
          <a:lstStyle/>
          <a:p>
            <a:pPr indent="-311150" lvl="0" marL="457200" rtl="0" algn="l">
              <a:spcBef>
                <a:spcPts val="120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Prakhar Pradhan 190618 (CE)(</a:t>
            </a:r>
            <a:r>
              <a:rPr b="1" lang="en" sz="2000">
                <a:solidFill>
                  <a:srgbClr val="FFFFFF"/>
                </a:solidFill>
                <a:highlight>
                  <a:srgbClr val="000000"/>
                </a:highlight>
                <a:latin typeface="Arial"/>
                <a:ea typeface="Arial"/>
                <a:cs typeface="Arial"/>
                <a:sym typeface="Arial"/>
              </a:rPr>
              <a:t>Group Leader</a:t>
            </a:r>
            <a:r>
              <a:rPr lang="en" sz="2000">
                <a:solidFill>
                  <a:srgbClr val="FFFFFF"/>
                </a:solidFill>
                <a:highlight>
                  <a:srgbClr val="000000"/>
                </a:highlight>
                <a:latin typeface="Arial"/>
                <a:ea typeface="Arial"/>
                <a:cs typeface="Arial"/>
                <a:sym typeface="Arial"/>
              </a:rPr>
              <a:t>) </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Aditya Gupta 190060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Kaushal Chaudhary 190422 (ECO)</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Raj Aryan 190673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Chirag Sharma 190248 (CE) </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Atul Umak 190202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Sumit Singh Sheoran 190875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Saral Verma 190767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Sandeep Gautam 190754 (ECO)</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700">
                <a:solidFill>
                  <a:srgbClr val="FFFFFF"/>
                </a:solidFill>
                <a:highlight>
                  <a:srgbClr val="000000"/>
                </a:highlight>
                <a:latin typeface="Arial"/>
                <a:ea typeface="Arial"/>
                <a:cs typeface="Arial"/>
                <a:sym typeface="Arial"/>
              </a:rPr>
              <a:t>     </a:t>
            </a:r>
            <a:r>
              <a:rPr lang="en" sz="2000">
                <a:solidFill>
                  <a:srgbClr val="FFFFFF"/>
                </a:solidFill>
                <a:highlight>
                  <a:srgbClr val="000000"/>
                </a:highlight>
                <a:latin typeface="Arial"/>
                <a:ea typeface="Arial"/>
                <a:cs typeface="Arial"/>
                <a:sym typeface="Arial"/>
              </a:rPr>
              <a:t>Anurag Yadav 190170 (CE)</a:t>
            </a:r>
            <a:endParaRPr>
              <a:solidFill>
                <a:srgbClr val="FFFFFF"/>
              </a:solidFill>
              <a:highlight>
                <a:srgbClr val="00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nvSpPr>
        <p:spPr>
          <a:xfrm>
            <a:off x="6672000" y="1467850"/>
            <a:ext cx="2001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Continued Fixed Effect Estimation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Better than OLS.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Coefficients interpretation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1% incre</a:t>
            </a:r>
            <a:r>
              <a:rPr lang="en">
                <a:solidFill>
                  <a:srgbClr val="FFFFFF"/>
                </a:solidFill>
                <a:latin typeface="Lato"/>
                <a:ea typeface="Lato"/>
                <a:cs typeface="Lato"/>
                <a:sym typeface="Lato"/>
              </a:rPr>
              <a:t>ase in following lead to % change in trade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37" name="Google Shape;237;p32"/>
          <p:cNvPicPr preferRelativeResize="0"/>
          <p:nvPr/>
        </p:nvPicPr>
        <p:blipFill>
          <a:blip r:embed="rId3">
            <a:alphaModFix/>
          </a:blip>
          <a:stretch>
            <a:fillRect/>
          </a:stretch>
        </p:blipFill>
        <p:spPr>
          <a:xfrm>
            <a:off x="152400" y="152400"/>
            <a:ext cx="6367200" cy="42844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nvSpPr>
        <p:spPr>
          <a:xfrm>
            <a:off x="2903863" y="4629150"/>
            <a:ext cx="2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PPML estimation</a:t>
            </a:r>
            <a:endParaRPr>
              <a:solidFill>
                <a:srgbClr val="FFFFFF"/>
              </a:solidFill>
              <a:latin typeface="Lato"/>
              <a:ea typeface="Lato"/>
              <a:cs typeface="Lato"/>
              <a:sym typeface="Lato"/>
            </a:endParaRPr>
          </a:p>
        </p:txBody>
      </p:sp>
      <p:pic>
        <p:nvPicPr>
          <p:cNvPr id="243" name="Google Shape;243;p33"/>
          <p:cNvPicPr preferRelativeResize="0"/>
          <p:nvPr/>
        </p:nvPicPr>
        <p:blipFill>
          <a:blip r:embed="rId3">
            <a:alphaModFix/>
          </a:blip>
          <a:stretch>
            <a:fillRect/>
          </a:stretch>
        </p:blipFill>
        <p:spPr>
          <a:xfrm>
            <a:off x="152400" y="152400"/>
            <a:ext cx="4744649" cy="4324349"/>
          </a:xfrm>
          <a:prstGeom prst="rect">
            <a:avLst/>
          </a:prstGeom>
          <a:noFill/>
          <a:ln>
            <a:noFill/>
          </a:ln>
        </p:spPr>
      </p:pic>
      <p:pic>
        <p:nvPicPr>
          <p:cNvPr id="244" name="Google Shape;244;p33"/>
          <p:cNvPicPr preferRelativeResize="0"/>
          <p:nvPr/>
        </p:nvPicPr>
        <p:blipFill>
          <a:blip r:embed="rId4">
            <a:alphaModFix/>
          </a:blip>
          <a:stretch>
            <a:fillRect/>
          </a:stretch>
        </p:blipFill>
        <p:spPr>
          <a:xfrm>
            <a:off x="5049449" y="152400"/>
            <a:ext cx="3942151" cy="28788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nvSpPr>
        <p:spPr>
          <a:xfrm>
            <a:off x="3139700" y="4639875"/>
            <a:ext cx="36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GPML Estimation</a:t>
            </a:r>
            <a:endParaRPr>
              <a:solidFill>
                <a:schemeClr val="lt1"/>
              </a:solidFill>
              <a:latin typeface="Lato"/>
              <a:ea typeface="Lato"/>
              <a:cs typeface="Lato"/>
              <a:sym typeface="Lato"/>
            </a:endParaRPr>
          </a:p>
        </p:txBody>
      </p:sp>
      <p:pic>
        <p:nvPicPr>
          <p:cNvPr id="250" name="Google Shape;250;p34"/>
          <p:cNvPicPr preferRelativeResize="0"/>
          <p:nvPr/>
        </p:nvPicPr>
        <p:blipFill>
          <a:blip r:embed="rId3">
            <a:alphaModFix/>
          </a:blip>
          <a:stretch>
            <a:fillRect/>
          </a:stretch>
        </p:blipFill>
        <p:spPr>
          <a:xfrm>
            <a:off x="152400" y="152400"/>
            <a:ext cx="4101699" cy="4335075"/>
          </a:xfrm>
          <a:prstGeom prst="rect">
            <a:avLst/>
          </a:prstGeom>
          <a:noFill/>
          <a:ln>
            <a:noFill/>
          </a:ln>
        </p:spPr>
      </p:pic>
      <p:pic>
        <p:nvPicPr>
          <p:cNvPr id="251" name="Google Shape;251;p34"/>
          <p:cNvPicPr preferRelativeResize="0"/>
          <p:nvPr/>
        </p:nvPicPr>
        <p:blipFill>
          <a:blip r:embed="rId4">
            <a:alphaModFix/>
          </a:blip>
          <a:stretch>
            <a:fillRect/>
          </a:stretch>
        </p:blipFill>
        <p:spPr>
          <a:xfrm>
            <a:off x="4479125" y="484375"/>
            <a:ext cx="4436276" cy="391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2657475" y="4618425"/>
            <a:ext cx="33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NBPML Estimation</a:t>
            </a:r>
            <a:endParaRPr>
              <a:solidFill>
                <a:schemeClr val="lt1"/>
              </a:solidFill>
              <a:latin typeface="Lato"/>
              <a:ea typeface="Lato"/>
              <a:cs typeface="Lato"/>
              <a:sym typeface="Lato"/>
            </a:endParaRPr>
          </a:p>
        </p:txBody>
      </p:sp>
      <p:pic>
        <p:nvPicPr>
          <p:cNvPr id="257" name="Google Shape;257;p35"/>
          <p:cNvPicPr preferRelativeResize="0"/>
          <p:nvPr/>
        </p:nvPicPr>
        <p:blipFill>
          <a:blip r:embed="rId3">
            <a:alphaModFix/>
          </a:blip>
          <a:stretch>
            <a:fillRect/>
          </a:stretch>
        </p:blipFill>
        <p:spPr>
          <a:xfrm>
            <a:off x="152400" y="152400"/>
            <a:ext cx="5066405" cy="4313625"/>
          </a:xfrm>
          <a:prstGeom prst="rect">
            <a:avLst/>
          </a:prstGeom>
          <a:noFill/>
          <a:ln>
            <a:noFill/>
          </a:ln>
        </p:spPr>
      </p:pic>
      <p:pic>
        <p:nvPicPr>
          <p:cNvPr id="258" name="Google Shape;258;p35"/>
          <p:cNvPicPr preferRelativeResize="0"/>
          <p:nvPr/>
        </p:nvPicPr>
        <p:blipFill>
          <a:blip r:embed="rId4">
            <a:alphaModFix/>
          </a:blip>
          <a:stretch>
            <a:fillRect/>
          </a:stretch>
        </p:blipFill>
        <p:spPr>
          <a:xfrm>
            <a:off x="5371205" y="152400"/>
            <a:ext cx="3620395" cy="27795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1500200" y="4371975"/>
            <a:ext cx="60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64" name="Google Shape;264;p36"/>
          <p:cNvSpPr txBox="1"/>
          <p:nvPr/>
        </p:nvSpPr>
        <p:spPr>
          <a:xfrm>
            <a:off x="3044975" y="4629150"/>
            <a:ext cx="28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NLS estimation</a:t>
            </a:r>
            <a:endParaRPr>
              <a:solidFill>
                <a:srgbClr val="FFFFFF"/>
              </a:solidFill>
              <a:latin typeface="Lato"/>
              <a:ea typeface="Lato"/>
              <a:cs typeface="Lato"/>
              <a:sym typeface="Lato"/>
            </a:endParaRPr>
          </a:p>
        </p:txBody>
      </p:sp>
      <p:pic>
        <p:nvPicPr>
          <p:cNvPr id="265" name="Google Shape;265;p36"/>
          <p:cNvPicPr preferRelativeResize="0"/>
          <p:nvPr/>
        </p:nvPicPr>
        <p:blipFill>
          <a:blip r:embed="rId3">
            <a:alphaModFix/>
          </a:blip>
          <a:stretch>
            <a:fillRect/>
          </a:stretch>
        </p:blipFill>
        <p:spPr>
          <a:xfrm>
            <a:off x="814000" y="304800"/>
            <a:ext cx="4768251" cy="4067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nvSpPr>
        <p:spPr>
          <a:xfrm>
            <a:off x="6611550" y="1334400"/>
            <a:ext cx="197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Neural Network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Hidden</a:t>
            </a:r>
            <a:r>
              <a:rPr lang="en">
                <a:solidFill>
                  <a:srgbClr val="FFFFFF"/>
                </a:solidFill>
                <a:latin typeface="Lato"/>
                <a:ea typeface="Lato"/>
                <a:cs typeface="Lato"/>
                <a:sym typeface="Lato"/>
              </a:rPr>
              <a:t> layer -5</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Algorithm : “</a:t>
            </a:r>
            <a:r>
              <a:rPr lang="en">
                <a:solidFill>
                  <a:srgbClr val="FFFFFF"/>
                </a:solidFill>
                <a:latin typeface="Lato"/>
                <a:ea typeface="Lato"/>
                <a:cs typeface="Lato"/>
                <a:sym typeface="Lato"/>
              </a:rPr>
              <a:t>Rprop</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Learning rate = 0.1</a:t>
            </a:r>
            <a:endParaRPr>
              <a:solidFill>
                <a:srgbClr val="FFFFFF"/>
              </a:solidFill>
              <a:latin typeface="Lato"/>
              <a:ea typeface="Lato"/>
              <a:cs typeface="Lato"/>
              <a:sym typeface="Lato"/>
            </a:endParaRPr>
          </a:p>
        </p:txBody>
      </p:sp>
      <p:pic>
        <p:nvPicPr>
          <p:cNvPr id="271" name="Google Shape;271;p37"/>
          <p:cNvPicPr preferRelativeResize="0"/>
          <p:nvPr/>
        </p:nvPicPr>
        <p:blipFill>
          <a:blip r:embed="rId3">
            <a:alphaModFix/>
          </a:blip>
          <a:stretch>
            <a:fillRect/>
          </a:stretch>
        </p:blipFill>
        <p:spPr>
          <a:xfrm>
            <a:off x="1052500" y="88100"/>
            <a:ext cx="4925002"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8"/>
          <p:cNvPicPr preferRelativeResize="0"/>
          <p:nvPr/>
        </p:nvPicPr>
        <p:blipFill>
          <a:blip r:embed="rId3">
            <a:alphaModFix/>
          </a:blip>
          <a:stretch>
            <a:fillRect/>
          </a:stretch>
        </p:blipFill>
        <p:spPr>
          <a:xfrm>
            <a:off x="1213250" y="152400"/>
            <a:ext cx="4380844" cy="4838699"/>
          </a:xfrm>
          <a:prstGeom prst="rect">
            <a:avLst/>
          </a:prstGeom>
          <a:noFill/>
          <a:ln>
            <a:noFill/>
          </a:ln>
        </p:spPr>
      </p:pic>
      <p:sp>
        <p:nvSpPr>
          <p:cNvPr id="277" name="Google Shape;277;p38"/>
          <p:cNvSpPr txBox="1"/>
          <p:nvPr/>
        </p:nvSpPr>
        <p:spPr>
          <a:xfrm>
            <a:off x="5936450" y="1275150"/>
            <a:ext cx="240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More Dense Network</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Hidden Layer :- c(15,10,5)</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Algorithm :- rprop+</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Learning rate :- 0.01</a:t>
            </a:r>
            <a:endParaRPr>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nvSpPr>
        <p:spPr>
          <a:xfrm>
            <a:off x="1892425" y="1902200"/>
            <a:ext cx="446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sq value is 0.857 which clearly states that neural network is far more better than intuitive  Gravity model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83" name="Google Shape;283;p39"/>
          <p:cNvSpPr txBox="1"/>
          <p:nvPr/>
        </p:nvSpPr>
        <p:spPr>
          <a:xfrm>
            <a:off x="7552075" y="3223375"/>
            <a:ext cx="114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code for Neural net using neural net package</a:t>
            </a:r>
            <a:endParaRPr>
              <a:solidFill>
                <a:srgbClr val="FFFFFF"/>
              </a:solidFill>
              <a:latin typeface="Lato"/>
              <a:ea typeface="Lato"/>
              <a:cs typeface="Lato"/>
              <a:sym typeface="Lato"/>
            </a:endParaRPr>
          </a:p>
        </p:txBody>
      </p:sp>
      <p:pic>
        <p:nvPicPr>
          <p:cNvPr id="284" name="Google Shape;284;p39"/>
          <p:cNvPicPr preferRelativeResize="0"/>
          <p:nvPr/>
        </p:nvPicPr>
        <p:blipFill>
          <a:blip r:embed="rId3">
            <a:alphaModFix/>
          </a:blip>
          <a:stretch>
            <a:fillRect/>
          </a:stretch>
        </p:blipFill>
        <p:spPr>
          <a:xfrm>
            <a:off x="902500" y="227400"/>
            <a:ext cx="7870686" cy="1597400"/>
          </a:xfrm>
          <a:prstGeom prst="rect">
            <a:avLst/>
          </a:prstGeom>
          <a:noFill/>
          <a:ln>
            <a:noFill/>
          </a:ln>
        </p:spPr>
      </p:pic>
      <p:pic>
        <p:nvPicPr>
          <p:cNvPr id="285" name="Google Shape;285;p39"/>
          <p:cNvPicPr preferRelativeResize="0"/>
          <p:nvPr/>
        </p:nvPicPr>
        <p:blipFill>
          <a:blip r:embed="rId4">
            <a:alphaModFix/>
          </a:blip>
          <a:stretch>
            <a:fillRect/>
          </a:stretch>
        </p:blipFill>
        <p:spPr>
          <a:xfrm>
            <a:off x="152400" y="2911468"/>
            <a:ext cx="6534150" cy="20796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nvSpPr>
        <p:spPr>
          <a:xfrm>
            <a:off x="7739500" y="1455700"/>
            <a:ext cx="103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 line </a:t>
            </a:r>
            <a:r>
              <a:rPr lang="en">
                <a:solidFill>
                  <a:srgbClr val="FFFFFF"/>
                </a:solidFill>
                <a:latin typeface="Lato"/>
                <a:ea typeface="Lato"/>
                <a:cs typeface="Lato"/>
                <a:sym typeface="Lato"/>
              </a:rPr>
              <a:t>clearly</a:t>
            </a:r>
            <a:r>
              <a:rPr lang="en">
                <a:solidFill>
                  <a:srgbClr val="FFFFFF"/>
                </a:solidFill>
                <a:latin typeface="Lato"/>
                <a:ea typeface="Lato"/>
                <a:cs typeface="Lato"/>
                <a:sym typeface="Lato"/>
              </a:rPr>
              <a:t> fits the data.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91" name="Google Shape;291;p40"/>
          <p:cNvPicPr preferRelativeResize="0"/>
          <p:nvPr/>
        </p:nvPicPr>
        <p:blipFill>
          <a:blip r:embed="rId3">
            <a:alphaModFix/>
          </a:blip>
          <a:stretch>
            <a:fillRect/>
          </a:stretch>
        </p:blipFill>
        <p:spPr>
          <a:xfrm>
            <a:off x="152400" y="152400"/>
            <a:ext cx="701777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1"/>
          <p:cNvPicPr preferRelativeResize="0"/>
          <p:nvPr/>
        </p:nvPicPr>
        <p:blipFill>
          <a:blip r:embed="rId3">
            <a:alphaModFix/>
          </a:blip>
          <a:stretch>
            <a:fillRect/>
          </a:stretch>
        </p:blipFill>
        <p:spPr>
          <a:xfrm>
            <a:off x="152400" y="103875"/>
            <a:ext cx="8839200" cy="3785901"/>
          </a:xfrm>
          <a:prstGeom prst="rect">
            <a:avLst/>
          </a:prstGeom>
          <a:noFill/>
          <a:ln>
            <a:noFill/>
          </a:ln>
        </p:spPr>
      </p:pic>
      <p:sp>
        <p:nvSpPr>
          <p:cNvPr id="297" name="Google Shape;297;p41"/>
          <p:cNvSpPr txBox="1"/>
          <p:nvPr/>
        </p:nvSpPr>
        <p:spPr>
          <a:xfrm>
            <a:off x="2336000" y="4007625"/>
            <a:ext cx="360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square Value :- 0.96 .  Far Better than Both Intuitive and Extended model.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Moreover better than Neural Network as well.</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Introduction</a:t>
            </a:r>
            <a:endParaRPr sz="6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2"/>
          <p:cNvPicPr preferRelativeResize="0"/>
          <p:nvPr/>
        </p:nvPicPr>
        <p:blipFill>
          <a:blip r:embed="rId3">
            <a:alphaModFix/>
          </a:blip>
          <a:stretch>
            <a:fillRect/>
          </a:stretch>
        </p:blipFill>
        <p:spPr>
          <a:xfrm>
            <a:off x="301950" y="238125"/>
            <a:ext cx="7198973" cy="4227351"/>
          </a:xfrm>
          <a:prstGeom prst="rect">
            <a:avLst/>
          </a:prstGeom>
          <a:noFill/>
          <a:ln>
            <a:noFill/>
          </a:ln>
        </p:spPr>
      </p:pic>
      <p:sp>
        <p:nvSpPr>
          <p:cNvPr id="303" name="Google Shape;303;p42"/>
          <p:cNvSpPr txBox="1"/>
          <p:nvPr/>
        </p:nvSpPr>
        <p:spPr>
          <a:xfrm>
            <a:off x="7693825" y="1457325"/>
            <a:ext cx="11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Depiction of the Tree</a:t>
            </a:r>
            <a:endParaRPr>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3"/>
          <p:cNvPicPr preferRelativeResize="0"/>
          <p:nvPr/>
        </p:nvPicPr>
        <p:blipFill>
          <a:blip r:embed="rId3">
            <a:alphaModFix/>
          </a:blip>
          <a:stretch>
            <a:fillRect/>
          </a:stretch>
        </p:blipFill>
        <p:spPr>
          <a:xfrm>
            <a:off x="1341825" y="248850"/>
            <a:ext cx="5238750" cy="1752600"/>
          </a:xfrm>
          <a:prstGeom prst="rect">
            <a:avLst/>
          </a:prstGeom>
          <a:noFill/>
          <a:ln>
            <a:noFill/>
          </a:ln>
        </p:spPr>
      </p:pic>
      <p:pic>
        <p:nvPicPr>
          <p:cNvPr id="309" name="Google Shape;309;p43"/>
          <p:cNvPicPr preferRelativeResize="0"/>
          <p:nvPr/>
        </p:nvPicPr>
        <p:blipFill>
          <a:blip r:embed="rId4">
            <a:alphaModFix/>
          </a:blip>
          <a:stretch>
            <a:fillRect/>
          </a:stretch>
        </p:blipFill>
        <p:spPr>
          <a:xfrm>
            <a:off x="203600" y="2325300"/>
            <a:ext cx="6482950" cy="2506325"/>
          </a:xfrm>
          <a:prstGeom prst="rect">
            <a:avLst/>
          </a:prstGeom>
          <a:noFill/>
          <a:ln>
            <a:noFill/>
          </a:ln>
        </p:spPr>
      </p:pic>
      <p:sp>
        <p:nvSpPr>
          <p:cNvPr id="310" name="Google Shape;310;p43"/>
          <p:cNvSpPr txBox="1"/>
          <p:nvPr/>
        </p:nvSpPr>
        <p:spPr>
          <a:xfrm>
            <a:off x="7061600" y="685800"/>
            <a:ext cx="15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Variable Importance Table</a:t>
            </a:r>
            <a:endParaRPr>
              <a:solidFill>
                <a:srgbClr val="FFFFFF"/>
              </a:solidFill>
              <a:latin typeface="Lato"/>
              <a:ea typeface="Lato"/>
              <a:cs typeface="Lato"/>
              <a:sym typeface="Lato"/>
            </a:endParaRPr>
          </a:p>
        </p:txBody>
      </p:sp>
      <p:sp>
        <p:nvSpPr>
          <p:cNvPr id="311" name="Google Shape;311;p43"/>
          <p:cNvSpPr txBox="1"/>
          <p:nvPr/>
        </p:nvSpPr>
        <p:spPr>
          <a:xfrm>
            <a:off x="7061600" y="2925375"/>
            <a:ext cx="153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Further Code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Of Random Forest Regression </a:t>
            </a:r>
            <a:endParaRPr>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4"/>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latin typeface="Lato"/>
                <a:ea typeface="Lato"/>
                <a:cs typeface="Lato"/>
                <a:sym typeface="Lato"/>
              </a:rPr>
              <a:t>Conclusions</a:t>
            </a:r>
            <a:endParaRPr sz="133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idx="1" type="body"/>
          </p:nvPr>
        </p:nvSpPr>
        <p:spPr>
          <a:xfrm>
            <a:off x="1272550" y="284400"/>
            <a:ext cx="7038900" cy="427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Neural networks have a high degree of accuracy in prediction compared to R-Square within the Gravity model.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Model’s explanatory power increased by using the Fixed effect model and it clearly underlines the importance of multilateral resistance terms.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PPML is more preferred to Other econometric methods.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Neural network RMSE is much lower than gravity ones which clearly indicates that in future we should move onto use the machine learning models for estimating international trade patterns as it helps in dealing with large datasets which have numerous interconnected variables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saw that Intuitive Gravity Model is basic one </a:t>
            </a:r>
            <a:r>
              <a:rPr lang="en" sz="1400">
                <a:solidFill>
                  <a:srgbClr val="FFFFFF"/>
                </a:solidFill>
                <a:latin typeface="Arial"/>
                <a:ea typeface="Arial"/>
                <a:cs typeface="Arial"/>
                <a:sym typeface="Arial"/>
              </a:rPr>
              <a:t>which</a:t>
            </a:r>
            <a:r>
              <a:rPr lang="en" sz="1400">
                <a:solidFill>
                  <a:srgbClr val="FFFFFF"/>
                </a:solidFill>
                <a:latin typeface="Arial"/>
                <a:ea typeface="Arial"/>
                <a:cs typeface="Arial"/>
                <a:sym typeface="Arial"/>
              </a:rPr>
              <a:t> has R </a:t>
            </a:r>
            <a:r>
              <a:rPr lang="en" sz="1400">
                <a:solidFill>
                  <a:srgbClr val="FFFFFF"/>
                </a:solidFill>
                <a:latin typeface="Arial"/>
                <a:ea typeface="Arial"/>
                <a:cs typeface="Arial"/>
                <a:sym typeface="Arial"/>
              </a:rPr>
              <a:t>square</a:t>
            </a:r>
            <a:r>
              <a:rPr lang="en" sz="1400">
                <a:solidFill>
                  <a:srgbClr val="FFFFFF"/>
                </a:solidFill>
                <a:latin typeface="Arial"/>
                <a:ea typeface="Arial"/>
                <a:cs typeface="Arial"/>
                <a:sym typeface="Arial"/>
              </a:rPr>
              <a:t> value of 0.71. By </a:t>
            </a:r>
            <a:r>
              <a:rPr lang="en" sz="1400">
                <a:solidFill>
                  <a:srgbClr val="FFFFFF"/>
                </a:solidFill>
                <a:latin typeface="Arial"/>
                <a:ea typeface="Arial"/>
                <a:cs typeface="Arial"/>
                <a:sym typeface="Arial"/>
              </a:rPr>
              <a:t>applying</a:t>
            </a:r>
            <a:r>
              <a:rPr lang="en" sz="1400">
                <a:solidFill>
                  <a:srgbClr val="FFFFFF"/>
                </a:solidFill>
                <a:latin typeface="Arial"/>
                <a:ea typeface="Arial"/>
                <a:cs typeface="Arial"/>
                <a:sym typeface="Arial"/>
              </a:rPr>
              <a:t> fixed effect including multilateral terms we got to see R </a:t>
            </a:r>
            <a:r>
              <a:rPr lang="en" sz="1400">
                <a:solidFill>
                  <a:srgbClr val="FFFFFF"/>
                </a:solidFill>
                <a:latin typeface="Arial"/>
                <a:ea typeface="Arial"/>
                <a:cs typeface="Arial"/>
                <a:sym typeface="Arial"/>
              </a:rPr>
              <a:t>square</a:t>
            </a:r>
            <a:r>
              <a:rPr lang="en" sz="1400">
                <a:solidFill>
                  <a:srgbClr val="FFFFFF"/>
                </a:solidFill>
                <a:latin typeface="Arial"/>
                <a:ea typeface="Arial"/>
                <a:cs typeface="Arial"/>
                <a:sym typeface="Arial"/>
              </a:rPr>
              <a:t> value </a:t>
            </a:r>
            <a:r>
              <a:rPr lang="en" sz="1400">
                <a:solidFill>
                  <a:srgbClr val="FFFFFF"/>
                </a:solidFill>
                <a:latin typeface="Arial"/>
                <a:ea typeface="Arial"/>
                <a:cs typeface="Arial"/>
                <a:sym typeface="Arial"/>
              </a:rPr>
              <a:t>increased to 0.87.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also applied new methods like PPML,NBPML,GPML and saw their results.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Finally we applied neural network and Random Forest Regression and we saw R square value to be more than intuitive Gravity Model which clearly states model is better.</a:t>
            </a:r>
            <a:endParaRPr sz="1400">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idx="1" type="body"/>
          </p:nvPr>
        </p:nvSpPr>
        <p:spPr>
          <a:xfrm>
            <a:off x="1297500" y="439350"/>
            <a:ext cx="7038900" cy="405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This will be a useful aid to policymakers, analysts and firms engaged in the international trade business and provide impetus for all players in the industry to gauge the effects of this trade collaboration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This will be </a:t>
            </a:r>
            <a:r>
              <a:rPr lang="en" sz="1400">
                <a:latin typeface="Arial"/>
                <a:ea typeface="Arial"/>
                <a:cs typeface="Arial"/>
                <a:sym typeface="Arial"/>
              </a:rPr>
              <a:t>useful</a:t>
            </a:r>
            <a:r>
              <a:rPr lang="en" sz="1400">
                <a:latin typeface="Arial"/>
                <a:ea typeface="Arial"/>
                <a:cs typeface="Arial"/>
                <a:sym typeface="Arial"/>
              </a:rPr>
              <a:t> to policy makers and analysts and firms engaged of country who are involved in international trade to measure the effects of trade variables and </a:t>
            </a:r>
            <a:r>
              <a:rPr lang="en" sz="1400">
                <a:latin typeface="Arial"/>
                <a:ea typeface="Arial"/>
                <a:cs typeface="Arial"/>
                <a:sym typeface="Arial"/>
              </a:rPr>
              <a:t>improve</a:t>
            </a:r>
            <a:r>
              <a:rPr lang="en" sz="1400">
                <a:latin typeface="Arial"/>
                <a:ea typeface="Arial"/>
                <a:cs typeface="Arial"/>
                <a:sym typeface="Arial"/>
              </a:rPr>
              <a:t> their policies.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Factors like Common Border , language play a major role specifically for india in its trade and estimation of these trades using neural network model offers various ways in which country can measure its </a:t>
            </a:r>
            <a:r>
              <a:rPr lang="en" sz="1400">
                <a:latin typeface="Arial"/>
                <a:ea typeface="Arial"/>
                <a:cs typeface="Arial"/>
                <a:sym typeface="Arial"/>
              </a:rPr>
              <a:t>impact</a:t>
            </a:r>
            <a:r>
              <a:rPr lang="en" sz="1400">
                <a:latin typeface="Arial"/>
                <a:ea typeface="Arial"/>
                <a:cs typeface="Arial"/>
                <a:sym typeface="Arial"/>
              </a:rPr>
              <a:t> and possible sustainability of such partnership.</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Importance of Machine learning </a:t>
            </a:r>
            <a:r>
              <a:rPr lang="en" sz="1400">
                <a:latin typeface="Arial"/>
                <a:ea typeface="Arial"/>
                <a:cs typeface="Arial"/>
                <a:sym typeface="Arial"/>
              </a:rPr>
              <a:t>algorithms</a:t>
            </a:r>
            <a:r>
              <a:rPr lang="en" sz="1400">
                <a:latin typeface="Arial"/>
                <a:ea typeface="Arial"/>
                <a:cs typeface="Arial"/>
                <a:sym typeface="Arial"/>
              </a:rPr>
              <a:t> increases as it helps in time of trade disruption for example Brexit case.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Both supervised and Unsupervised Algorithm provide useful insights and high degree of accuracy.</a:t>
            </a:r>
            <a:endParaRPr sz="14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1162450" y="172625"/>
            <a:ext cx="7038900" cy="60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Lato"/>
                <a:ea typeface="Lato"/>
                <a:cs typeface="Lato"/>
                <a:sym typeface="Lato"/>
              </a:rPr>
              <a:t>References</a:t>
            </a:r>
            <a:endParaRPr sz="3500">
              <a:latin typeface="Lato"/>
              <a:ea typeface="Lato"/>
              <a:cs typeface="Lato"/>
              <a:sym typeface="Lato"/>
            </a:endParaRPr>
          </a:p>
        </p:txBody>
      </p:sp>
      <p:sp>
        <p:nvSpPr>
          <p:cNvPr id="337" name="Google Shape;337;p48"/>
          <p:cNvSpPr txBox="1"/>
          <p:nvPr>
            <p:ph idx="1" type="body"/>
          </p:nvPr>
        </p:nvSpPr>
        <p:spPr>
          <a:xfrm>
            <a:off x="1098150" y="774125"/>
            <a:ext cx="7038900" cy="40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rgbClr val="FFFFFF"/>
                </a:solidFill>
                <a:latin typeface="Arial"/>
                <a:ea typeface="Arial"/>
                <a:cs typeface="Arial"/>
                <a:sym typeface="Arial"/>
              </a:rPr>
              <a:t>Base Paper: Neural Network Analysis of International Trade</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Isaac Wohl and JIm Kennedy: Neural Network Analysis of International Trade</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Bhattacharyya, R., Banerjee, T., 2006. Does the gravity model explain India’s direction of trade? A panel data approach. Working Paper No. 2006-09-01, Indian Institute of Management, Ahmadabad.</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J.E., 2011. The Gravity Model. Annual Review of Economics 3(1), 133-160.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Bhattacharya, S. K., 2004. Does Bangladesh benefit from preferential trade with India? a gravity analysis. Economic and Political Weekly 39 (48), 5152-5162.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Yotov, Y.V. A simple solution to the distance puzzle in international trade. Econ. Lett. 2012, 117, 794–798</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James and Eric van Wincoop. “Gravity with Gravitas: A Solution to the Border Puzzle.” American Economic Review, vol. 93, no. 1, March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Head, Keith and Thierry Mayer. “Gravity Equations: Workhorse, Toolkit, and Cookbook.” CEPII Working Paper, September 2013</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 1979. “A Theoretical Foundation for the Gravity Model.” American Economic Review, 69(1): 106-116</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t/>
            </a:r>
            <a:endParaRPr sz="1200" u="sng">
              <a:solidFill>
                <a:srgbClr val="FFFFFF"/>
              </a:solidFill>
              <a:latin typeface="Arial"/>
              <a:ea typeface="Arial"/>
              <a:cs typeface="Arial"/>
              <a:sym typeface="Arial"/>
            </a:endParaRPr>
          </a:p>
          <a:p>
            <a:pPr indent="0" lvl="0" marL="457200" rtl="0" algn="l">
              <a:lnSpc>
                <a:spcPct val="100000"/>
              </a:lnSpc>
              <a:spcBef>
                <a:spcPts val="1000"/>
              </a:spcBef>
              <a:spcAft>
                <a:spcPts val="1600"/>
              </a:spcAft>
              <a:buNone/>
            </a:pPr>
            <a:r>
              <a:t/>
            </a:r>
            <a:endParaRPr sz="1200" u="sng">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idx="1" type="body"/>
          </p:nvPr>
        </p:nvSpPr>
        <p:spPr>
          <a:xfrm>
            <a:off x="1370275" y="789775"/>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FFFFF"/>
                </a:solidFill>
              </a:rPr>
              <a:t>Datasets</a:t>
            </a:r>
            <a:endParaRPr sz="2100">
              <a:solidFill>
                <a:srgbClr val="FFFFFF"/>
              </a:solidFill>
            </a:endParaRPr>
          </a:p>
          <a:p>
            <a:pPr indent="-311150" lvl="0" marL="457200" rtl="0" algn="l">
              <a:spcBef>
                <a:spcPts val="160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3">
                  <a:extLst>
                    <a:ext uri="{A12FA001-AC4F-418D-AE19-62706E023703}">
                      <ahyp:hlinkClr val="tx"/>
                    </a:ext>
                  </a:extLst>
                </a:hlinkClick>
              </a:rPr>
              <a:t>https://data.imf.org/?sk=9d6028d4-f14a-464c-a2f2-59b2cd424b85&amp;sId=1390030341854</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4">
                  <a:extLst>
                    <a:ext uri="{A12FA001-AC4F-418D-AE19-62706E023703}">
                      <ahyp:hlinkClr val="tx"/>
                    </a:ext>
                  </a:extLst>
                </a:hlinkClick>
              </a:rPr>
              <a:t>https://data.worldbank.org/</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5">
                  <a:extLst>
                    <a:ext uri="{A12FA001-AC4F-418D-AE19-62706E023703}">
                      <ahyp:hlinkClr val="tx"/>
                    </a:ext>
                  </a:extLst>
                </a:hlinkClick>
              </a:rPr>
              <a:t>https://commerce.gov.in/</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6">
                  <a:extLst>
                    <a:ext uri="{A12FA001-AC4F-418D-AE19-62706E023703}">
                      <ahyp:hlinkClr val="tx"/>
                    </a:ext>
                  </a:extLst>
                </a:hlinkClick>
              </a:rPr>
              <a:t>http://www.cepii.fr/cepii/en/bdd_modele/bdd.asp</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7">
                  <a:extLst>
                    <a:ext uri="{A12FA001-AC4F-418D-AE19-62706E023703}">
                      <ahyp:hlinkClr val="tx"/>
                    </a:ext>
                  </a:extLst>
                </a:hlinkClick>
              </a:rPr>
              <a:t>https://kof.ethz.ch/en/forecasts-and-indicators/indicators/kof-globalisation-index.html</a:t>
            </a:r>
            <a:endParaRPr sz="21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idx="1" type="body"/>
          </p:nvPr>
        </p:nvSpPr>
        <p:spPr>
          <a:xfrm>
            <a:off x="761725" y="19104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latin typeface="Caveat"/>
                <a:ea typeface="Caveat"/>
                <a:cs typeface="Caveat"/>
                <a:sym typeface="Caveat"/>
              </a:rPr>
              <a:t>	Thank You</a:t>
            </a:r>
            <a:endParaRPr sz="60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060850" y="342900"/>
            <a:ext cx="77259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The Gravity Model is the workhorse of International Trade Literature. It all </a:t>
            </a:r>
            <a:r>
              <a:rPr lang="en" sz="1400">
                <a:latin typeface="Arial"/>
                <a:ea typeface="Arial"/>
                <a:cs typeface="Arial"/>
                <a:sym typeface="Arial"/>
              </a:rPr>
              <a:t>started</a:t>
            </a:r>
            <a:r>
              <a:rPr lang="en" sz="1400">
                <a:latin typeface="Arial"/>
                <a:ea typeface="Arial"/>
                <a:cs typeface="Arial"/>
                <a:sym typeface="Arial"/>
              </a:rPr>
              <a:t> with Tinbergen(1962),relating Trade flows with Economic sizes and Geographical Distance between two Trading partners. It is the key tool to find Trade-Related effects and since then there are many versions of Gravity model From Traditional Gravity Theory to Extended Gravity Theory. Recently Gravity Model is not only constrained to Trade in goods but also applied in Trade in Services (Kimura 2006). Now a Days Structural Gravity Models(i.e </a:t>
            </a:r>
            <a:r>
              <a:rPr lang="en" sz="1400">
                <a:latin typeface="Arial"/>
                <a:ea typeface="Arial"/>
                <a:cs typeface="Arial"/>
                <a:sym typeface="Arial"/>
              </a:rPr>
              <a:t>Theoretically Grounded</a:t>
            </a:r>
            <a:r>
              <a:rPr lang="en" sz="1400">
                <a:latin typeface="Arial"/>
                <a:ea typeface="Arial"/>
                <a:cs typeface="Arial"/>
                <a:sym typeface="Arial"/>
              </a:rPr>
              <a:t>) are being explored. In this Paper in </a:t>
            </a:r>
            <a:r>
              <a:rPr lang="en" sz="1400">
                <a:latin typeface="Arial"/>
                <a:ea typeface="Arial"/>
                <a:cs typeface="Arial"/>
                <a:sym typeface="Arial"/>
              </a:rPr>
              <a:t>forthcoming</a:t>
            </a:r>
            <a:r>
              <a:rPr lang="en" sz="1400">
                <a:latin typeface="Arial"/>
                <a:ea typeface="Arial"/>
                <a:cs typeface="Arial"/>
                <a:sym typeface="Arial"/>
              </a:rPr>
              <a:t> sections we will analyse both intuitive as well as </a:t>
            </a:r>
            <a:r>
              <a:rPr lang="en" sz="1400">
                <a:latin typeface="Arial"/>
                <a:ea typeface="Arial"/>
                <a:cs typeface="Arial"/>
                <a:sym typeface="Arial"/>
              </a:rPr>
              <a:t>extended gravity model as intuitive model does not account for multilateral resistance terms. We will apply Anderson and Wincoop(2003) “Gravity with Gravitas”  model which is Theoretically-Grounded Gravity model. The feature of this is it incorporates both , inward multilateral and outward multilateral resistance terms. To estimate this we move on to Fixed Effects Estimation accounting the multilateral resistance terms. Further to deal with “Heteroskedasticity” and zero trade flow values, we will apply Poisson Pseudo-Maximum Likelihood Estimator because Fixed Effect and Intuitive Model uses OLS which drops zero Trade values and may lead to inappropriate results. Moving on we will also apply negative binomial model to deal with overdispersion.  Moreover we will apply extension of PPML which is GPML developed by Anderson(2015).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297500" y="385775"/>
            <a:ext cx="7038900" cy="410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Moving on, we will deploy M</a:t>
            </a:r>
            <a:r>
              <a:rPr lang="en" sz="1400">
                <a:latin typeface="Arial"/>
                <a:ea typeface="Arial"/>
                <a:cs typeface="Arial"/>
                <a:sym typeface="Arial"/>
              </a:rPr>
              <a:t>achine</a:t>
            </a:r>
            <a:r>
              <a:rPr lang="en" sz="1400">
                <a:latin typeface="Arial"/>
                <a:ea typeface="Arial"/>
                <a:cs typeface="Arial"/>
                <a:sym typeface="Arial"/>
              </a:rPr>
              <a:t> Learning Regression Algorithms to analyse the Trade data. we will use Neural Networks and Random Forest Regression.  This study uses Random Forest and Neural Networks to analyse the panel data. We will </a:t>
            </a:r>
            <a:r>
              <a:rPr lang="en" sz="1400">
                <a:latin typeface="Arial"/>
                <a:ea typeface="Arial"/>
                <a:cs typeface="Arial"/>
                <a:sym typeface="Arial"/>
              </a:rPr>
              <a:t>compare</a:t>
            </a:r>
            <a:r>
              <a:rPr lang="en" sz="1400">
                <a:latin typeface="Arial"/>
                <a:ea typeface="Arial"/>
                <a:cs typeface="Arial"/>
                <a:sym typeface="Arial"/>
              </a:rPr>
              <a:t> the models predictive powers by famous evaluation metric R2 square. As </a:t>
            </a:r>
            <a:r>
              <a:rPr lang="en" sz="1400">
                <a:latin typeface="Arial"/>
                <a:ea typeface="Arial"/>
                <a:cs typeface="Arial"/>
                <a:sym typeface="Arial"/>
              </a:rPr>
              <a:t>gravity</a:t>
            </a:r>
            <a:r>
              <a:rPr lang="en" sz="1400">
                <a:latin typeface="Arial"/>
                <a:ea typeface="Arial"/>
                <a:cs typeface="Arial"/>
                <a:sym typeface="Arial"/>
              </a:rPr>
              <a:t> </a:t>
            </a:r>
            <a:r>
              <a:rPr lang="en" sz="1400">
                <a:latin typeface="Arial"/>
                <a:ea typeface="Arial"/>
                <a:cs typeface="Arial"/>
                <a:sym typeface="Arial"/>
              </a:rPr>
              <a:t>model</a:t>
            </a:r>
            <a:r>
              <a:rPr lang="en" sz="1400">
                <a:latin typeface="Arial"/>
                <a:ea typeface="Arial"/>
                <a:cs typeface="Arial"/>
                <a:sym typeface="Arial"/>
              </a:rPr>
              <a:t> evaluation are based on hypothesis </a:t>
            </a:r>
            <a:r>
              <a:rPr lang="en" sz="1400">
                <a:latin typeface="Arial"/>
                <a:ea typeface="Arial"/>
                <a:cs typeface="Arial"/>
                <a:sym typeface="Arial"/>
              </a:rPr>
              <a:t>testing</a:t>
            </a:r>
            <a:r>
              <a:rPr lang="en" sz="1400">
                <a:latin typeface="Arial"/>
                <a:ea typeface="Arial"/>
                <a:cs typeface="Arial"/>
                <a:sym typeface="Arial"/>
              </a:rPr>
              <a:t> therefore we will use Cross Validation for training the model. There is tendency for the model to get over-fit, which we will deal with regularisation and hyper-tuning. As there are various techniques like Ridge regression, Decision Trees etc. moreover for increasing prediction accuracy there are various tools available like Bagging, Random Forest, Boosting and Extra-trees regression. We will go with Random Forest </a:t>
            </a:r>
            <a:r>
              <a:rPr lang="en" sz="1400">
                <a:latin typeface="Arial"/>
                <a:ea typeface="Arial"/>
                <a:cs typeface="Arial"/>
                <a:sym typeface="Arial"/>
              </a:rPr>
              <a:t>one</a:t>
            </a:r>
            <a:r>
              <a:rPr lang="en" sz="1400">
                <a:latin typeface="Arial"/>
                <a:ea typeface="Arial"/>
                <a:cs typeface="Arial"/>
                <a:sym typeface="Arial"/>
              </a:rPr>
              <a:t> and Neural Network analysis. It is expected that random forest will work better than neural network analysis and at par with the PPML as it will provide more information to understand the bilateral trade flow as it understands the complex analysis within the data which may </a:t>
            </a:r>
            <a:r>
              <a:rPr lang="en" sz="1400">
                <a:latin typeface="Arial"/>
                <a:ea typeface="Arial"/>
                <a:cs typeface="Arial"/>
                <a:sym typeface="Arial"/>
              </a:rPr>
              <a:t>ultimately</a:t>
            </a:r>
            <a:r>
              <a:rPr lang="en" sz="1400">
                <a:latin typeface="Arial"/>
                <a:ea typeface="Arial"/>
                <a:cs typeface="Arial"/>
                <a:sym typeface="Arial"/>
              </a:rPr>
              <a:t> help the Trade Policy Makers of the country. In the upcoming sections we will analyse the trade panel data </a:t>
            </a:r>
            <a:r>
              <a:rPr lang="en" sz="1400">
                <a:latin typeface="Arial"/>
                <a:ea typeface="Arial"/>
                <a:cs typeface="Arial"/>
                <a:sym typeface="Arial"/>
              </a:rPr>
              <a:t>from</a:t>
            </a:r>
            <a:r>
              <a:rPr lang="en" sz="1400">
                <a:latin typeface="Arial"/>
                <a:ea typeface="Arial"/>
                <a:cs typeface="Arial"/>
                <a:sym typeface="Arial"/>
              </a:rPr>
              <a:t> 1948-2019 by various econometric models and Machine Learning Algorithms and compare their </a:t>
            </a:r>
            <a:r>
              <a:rPr lang="en" sz="1400">
                <a:latin typeface="Arial"/>
                <a:ea typeface="Arial"/>
                <a:cs typeface="Arial"/>
                <a:sym typeface="Arial"/>
              </a:rPr>
              <a:t>predictive</a:t>
            </a:r>
            <a:r>
              <a:rPr lang="en" sz="1400">
                <a:latin typeface="Arial"/>
                <a:ea typeface="Arial"/>
                <a:cs typeface="Arial"/>
                <a:sym typeface="Arial"/>
              </a:rPr>
              <a:t> powers.</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Literature Review</a:t>
            </a:r>
            <a:endParaRPr sz="6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1297500" y="417900"/>
            <a:ext cx="7038900" cy="407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Tinbergen(1962) gave the Gravity Model followed by Leamer and Levinsohn(1995)’s statement that gravity model gave many robust findings in empirical economics.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Anderson and Wincoop(2003) gave “gravity with gravitas “ model which is demand function which incorporates both outward and inward </a:t>
            </a:r>
            <a:r>
              <a:rPr lang="en" sz="1400">
                <a:latin typeface="Arial"/>
                <a:ea typeface="Arial"/>
                <a:cs typeface="Arial"/>
                <a:sym typeface="Arial"/>
              </a:rPr>
              <a:t>multilateral</a:t>
            </a:r>
            <a:r>
              <a:rPr lang="en" sz="1400">
                <a:latin typeface="Arial"/>
                <a:ea typeface="Arial"/>
                <a:cs typeface="Arial"/>
                <a:sym typeface="Arial"/>
              </a:rPr>
              <a:t> resistance terms. It was developed as intuitive model does not account for these terms.Trade cost in intuitive </a:t>
            </a:r>
            <a:r>
              <a:rPr lang="en" sz="1400">
                <a:latin typeface="Arial"/>
                <a:ea typeface="Arial"/>
                <a:cs typeface="Arial"/>
                <a:sym typeface="Arial"/>
              </a:rPr>
              <a:t>model</a:t>
            </a:r>
            <a:r>
              <a:rPr lang="en" sz="1400">
                <a:latin typeface="Arial"/>
                <a:ea typeface="Arial"/>
                <a:cs typeface="Arial"/>
                <a:sym typeface="Arial"/>
              </a:rPr>
              <a:t> is </a:t>
            </a:r>
            <a:r>
              <a:rPr lang="en" sz="1400">
                <a:latin typeface="Arial"/>
                <a:ea typeface="Arial"/>
                <a:cs typeface="Arial"/>
                <a:sym typeface="Arial"/>
              </a:rPr>
              <a:t>function</a:t>
            </a:r>
            <a:r>
              <a:rPr lang="en" sz="1400">
                <a:latin typeface="Arial"/>
                <a:ea typeface="Arial"/>
                <a:cs typeface="Arial"/>
                <a:sym typeface="Arial"/>
              </a:rPr>
              <a:t> of distance only but in Structural Gravity model we </a:t>
            </a:r>
            <a:r>
              <a:rPr lang="en" sz="1400">
                <a:latin typeface="Arial"/>
                <a:ea typeface="Arial"/>
                <a:cs typeface="Arial"/>
                <a:sym typeface="Arial"/>
              </a:rPr>
              <a:t>define Trade cost as function of distance , common border, colony , common language and many agreements like EU, WTO and RTA.</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This can be achieved by two ways, one is fixed effect estimation and other is approximation technique developed by Baier and Bergstrand(2009).</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Silva and Tenreyro(2006) developed a way to deal with Zero Trade Flow values and Heteroskedasticity as it runs like non linear squares on the equation. Researchers believed it is better than OLS as it performs better even in dataset with large number of zeros and OLS drops all those values.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Anderson(2015 ) developed the extension of PPML which is GPML and many have started using Poisson because it outperforms the OLS.</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1265350" y="653650"/>
            <a:ext cx="7038900" cy="37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sz="1400">
                <a:latin typeface="Arial"/>
                <a:ea typeface="Arial"/>
                <a:cs typeface="Arial"/>
                <a:sym typeface="Arial"/>
              </a:rPr>
              <a:t>Head and mayer(2014) highlighted the importance of fixed effect. By using country specific fixed effects all monadic terms including multilateral terms are captured.</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Wohl and Kennedy (2018) examined that neural networks have nonlinear advantage to analyse complex relation within </a:t>
            </a:r>
            <a:r>
              <a:rPr lang="en" sz="1400">
                <a:latin typeface="Arial"/>
                <a:ea typeface="Arial"/>
                <a:cs typeface="Arial"/>
                <a:sym typeface="Arial"/>
              </a:rPr>
              <a:t>the</a:t>
            </a:r>
            <a:r>
              <a:rPr lang="en" sz="1400">
                <a:latin typeface="Arial"/>
                <a:ea typeface="Arial"/>
                <a:cs typeface="Arial"/>
                <a:sym typeface="Arial"/>
              </a:rPr>
              <a:t> dataset . They Pointed that NN are more robust and highly adaptive.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Baxter and Hersh(2017) ,and Storm,Baylis(2019) offered the study of Time Series </a:t>
            </a:r>
            <a:r>
              <a:rPr lang="en" sz="1400">
                <a:latin typeface="Arial"/>
                <a:ea typeface="Arial"/>
                <a:cs typeface="Arial"/>
                <a:sym typeface="Arial"/>
              </a:rPr>
              <a:t>projections by applying deep learning approach as Machine Learning Algorithms can be used in studying Trade Disruptions going on in the world like the Brexit and US-China.</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Ke et al.2017 showed R-square  as the Statistical Measure  among both Supervised and Unsupervised Learnings. Moreover study uses LightGBM and XGboost for boosting. In our study we will proceed with Random Forest Regression.</a:t>
            </a:r>
            <a:endParaRPr sz="1400">
              <a:latin typeface="Arial"/>
              <a:ea typeface="Arial"/>
              <a:cs typeface="Arial"/>
              <a:sym typeface="Arial"/>
            </a:endParaRPr>
          </a:p>
          <a:p>
            <a:pPr indent="0" lvl="0" marL="457200" rtl="0" algn="l">
              <a:spcBef>
                <a:spcPts val="1600"/>
              </a:spcBef>
              <a:spcAft>
                <a:spcPts val="1600"/>
              </a:spcAft>
              <a:buNone/>
            </a:pPr>
            <a:r>
              <a:rPr lang="en" sz="1400">
                <a:latin typeface="Arial"/>
                <a:ea typeface="Arial"/>
                <a:cs typeface="Arial"/>
                <a:sym typeface="Arial"/>
              </a:rPr>
              <a:t>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ctrTitle"/>
          </p:nvPr>
        </p:nvSpPr>
        <p:spPr>
          <a:xfrm>
            <a:off x="2518125" y="1524825"/>
            <a:ext cx="67116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Dataset</a:t>
            </a:r>
            <a:r>
              <a:rPr lang="en" sz="6000">
                <a:latin typeface="Arial"/>
                <a:ea typeface="Arial"/>
                <a:cs typeface="Arial"/>
                <a:sym typeface="Arial"/>
              </a:rPr>
              <a:t> Preview</a:t>
            </a:r>
            <a:endParaRPr sz="6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