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Roboto"/>
      <p:regular r:id="rId50"/>
      <p:bold r:id="rId51"/>
      <p:italic r:id="rId52"/>
      <p:boldItalic r:id="rId53"/>
    </p:embeddedFont>
    <p:embeddedFont>
      <p:font typeface="Caveat"/>
      <p:regular r:id="rId54"/>
      <p:bold r:id="rId55"/>
    </p:embeddedFont>
    <p:embeddedFont>
      <p:font typeface="Montserrat"/>
      <p:regular r:id="rId56"/>
      <p:bold r:id="rId57"/>
      <p:italic r:id="rId58"/>
      <p:boldItalic r:id="rId59"/>
    </p:embeddedFont>
    <p:embeddedFont>
      <p:font typeface="Lat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05D089-BA08-4FCE-B747-27D32DD84D7F}">
  <a:tblStyle styleId="{3A05D089-BA08-4FCE-B747-27D32DD84D7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italic.fntdata"/><Relationship Id="rId61" Type="http://schemas.openxmlformats.org/officeDocument/2006/relationships/font" Target="fonts/Lato-bold.fntdata"/><Relationship Id="rId20" Type="http://schemas.openxmlformats.org/officeDocument/2006/relationships/slide" Target="slides/slide14.xml"/><Relationship Id="rId63" Type="http://schemas.openxmlformats.org/officeDocument/2006/relationships/font" Target="fonts/La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5.xml"/><Relationship Id="rId55" Type="http://schemas.openxmlformats.org/officeDocument/2006/relationships/font" Target="fonts/Caveat-bold.fntdata"/><Relationship Id="rId10" Type="http://schemas.openxmlformats.org/officeDocument/2006/relationships/slide" Target="slides/slide4.xml"/><Relationship Id="rId54" Type="http://schemas.openxmlformats.org/officeDocument/2006/relationships/font" Target="fonts/Caveat-regular.fntdata"/><Relationship Id="rId13" Type="http://schemas.openxmlformats.org/officeDocument/2006/relationships/slide" Target="slides/slide7.xml"/><Relationship Id="rId57" Type="http://schemas.openxmlformats.org/officeDocument/2006/relationships/font" Target="fonts/Montserrat-bold.fntdata"/><Relationship Id="rId12" Type="http://schemas.openxmlformats.org/officeDocument/2006/relationships/slide" Target="slides/slide6.xml"/><Relationship Id="rId56" Type="http://schemas.openxmlformats.org/officeDocument/2006/relationships/font" Target="fonts/Montserrat-regular.fntdata"/><Relationship Id="rId15" Type="http://schemas.openxmlformats.org/officeDocument/2006/relationships/slide" Target="slides/slide9.xml"/><Relationship Id="rId59" Type="http://schemas.openxmlformats.org/officeDocument/2006/relationships/font" Target="fonts/Montserrat-boldItalic.fntdata"/><Relationship Id="rId14" Type="http://schemas.openxmlformats.org/officeDocument/2006/relationships/slide" Target="slides/slide8.xml"/><Relationship Id="rId58" Type="http://schemas.openxmlformats.org/officeDocument/2006/relationships/font" Target="fonts/Montserra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313139d1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313139d1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3eb2d6c7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3eb2d6c7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313139d1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313139d1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3eb2d6c7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3eb2d6c7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313139d1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313139d1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3130c3b3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3130c3b3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772e8d08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772e8d08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772e8d08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772e8d08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7899ac5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7899ac5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313139d1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313139d1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9ea69b44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9ea69b44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4357679d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4357679d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772e8d08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772e8d08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9ea69b44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9ea69b44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4357679d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4357679d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9ea69b44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9ea69b44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4357679d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4357679d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772e8d08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772e8d08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772e8d0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772e8d0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772e8d0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c772e8d0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772e8d08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772e8d08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313139d1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313139d1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4357679d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c4357679d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772e8d08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772e8d08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4357679d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c4357679d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8f669c5d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8f669c5d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772e8d08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772e8d08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772e8d08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c772e8d08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c7899ac5b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c7899ac5b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c7899ac5b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c7899ac5b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c7899ac5b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c7899ac5b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313139d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313139d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3eb2d6c7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3eb2d6c7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3eb2d6c7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c3eb2d6c7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c3eb2d6c7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c3eb2d6c7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c4357679d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c4357679d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79ea69b44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9ea69b44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313139d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313139d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3eb2d6c7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3eb2d6c7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313139d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313139d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3eb2d6c7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3eb2d6c7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3130c3b3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3130c3b3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78275"/>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data.imf.org/?sk=9d6028d4-f14a-464c-a2f2-59b2cd424b85&amp;sId=1390030341854" TargetMode="External"/><Relationship Id="rId4" Type="http://schemas.openxmlformats.org/officeDocument/2006/relationships/hyperlink" Target="https://data.worldbank.org/" TargetMode="External"/><Relationship Id="rId5" Type="http://schemas.openxmlformats.org/officeDocument/2006/relationships/hyperlink" Target="https://commerce.gov.in/" TargetMode="External"/><Relationship Id="rId6" Type="http://schemas.openxmlformats.org/officeDocument/2006/relationships/hyperlink" Target="http://www.cepii.fr/cepii/en/bdd_modele/bdd.asp" TargetMode="External"/><Relationship Id="rId7" Type="http://schemas.openxmlformats.org/officeDocument/2006/relationships/hyperlink" Target="https://kof.ethz.ch/en/forecasts-and-indicators/indicators/kof-globalisation-index.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08050" y="950025"/>
            <a:ext cx="5017500" cy="181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Comic Sans MS"/>
                <a:ea typeface="Comic Sans MS"/>
                <a:cs typeface="Comic Sans MS"/>
                <a:sym typeface="Comic Sans MS"/>
              </a:rPr>
              <a:t>International Trade using EGM Neural Networks and Random Forests</a:t>
            </a:r>
            <a:endParaRPr b="1" sz="3000">
              <a:latin typeface="Comic Sans MS"/>
              <a:ea typeface="Comic Sans MS"/>
              <a:cs typeface="Comic Sans MS"/>
              <a:sym typeface="Comic Sans MS"/>
            </a:endParaRPr>
          </a:p>
        </p:txBody>
      </p:sp>
      <p:sp>
        <p:nvSpPr>
          <p:cNvPr id="135" name="Google Shape;135;p13"/>
          <p:cNvSpPr txBox="1"/>
          <p:nvPr>
            <p:ph idx="1" type="subTitle"/>
          </p:nvPr>
        </p:nvSpPr>
        <p:spPr>
          <a:xfrm>
            <a:off x="3508050" y="2972425"/>
            <a:ext cx="5193000" cy="18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Base paper:</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lnSpc>
                <a:spcPct val="115000"/>
              </a:lnSpc>
              <a:spcBef>
                <a:spcPts val="0"/>
              </a:spcBef>
              <a:spcAft>
                <a:spcPts val="0"/>
              </a:spcAft>
              <a:buNone/>
            </a:pPr>
            <a:r>
              <a:rPr lang="en">
                <a:solidFill>
                  <a:srgbClr val="FFFFFF"/>
                </a:solidFill>
                <a:highlight>
                  <a:srgbClr val="000000"/>
                </a:highlight>
                <a:latin typeface="Arial"/>
                <a:ea typeface="Arial"/>
                <a:cs typeface="Arial"/>
                <a:sym typeface="Arial"/>
              </a:rPr>
              <a:t> </a:t>
            </a:r>
            <a:r>
              <a:rPr lang="en">
                <a:solidFill>
                  <a:srgbClr val="FFFFFF"/>
                </a:solidFill>
                <a:latin typeface="Arial"/>
                <a:ea typeface="Arial"/>
                <a:cs typeface="Arial"/>
                <a:sym typeface="Arial"/>
              </a:rPr>
              <a:t>Neural Network Analysis of International Trade</a:t>
            </a:r>
            <a:endParaRPr sz="600">
              <a:solidFill>
                <a:srgbClr val="FFFFFF"/>
              </a:solidFill>
              <a:highlight>
                <a:srgbClr val="000000"/>
              </a:highlight>
              <a:latin typeface="Arial"/>
              <a:ea typeface="Arial"/>
              <a:cs typeface="Arial"/>
              <a:sym typeface="Arial"/>
            </a:endParaRPr>
          </a:p>
          <a:p>
            <a:pPr indent="0" lvl="0" marL="0" rtl="0" algn="ctr">
              <a:lnSpc>
                <a:spcPct val="115000"/>
              </a:lnSpc>
              <a:spcBef>
                <a:spcPts val="1200"/>
              </a:spcBef>
              <a:spcAft>
                <a:spcPts val="0"/>
              </a:spcAft>
              <a:buNone/>
            </a:pPr>
            <a:r>
              <a:rPr lang="en">
                <a:solidFill>
                  <a:srgbClr val="FFFFFF"/>
                </a:solidFill>
                <a:latin typeface="Arial"/>
                <a:ea typeface="Arial"/>
                <a:cs typeface="Arial"/>
                <a:sym typeface="Arial"/>
              </a:rPr>
              <a:t>Author: </a:t>
            </a:r>
            <a:endParaRPr>
              <a:solidFill>
                <a:srgbClr val="FFFFFF"/>
              </a:solidFill>
              <a:latin typeface="Arial"/>
              <a:ea typeface="Arial"/>
              <a:cs typeface="Arial"/>
              <a:sym typeface="Arial"/>
            </a:endParaRPr>
          </a:p>
          <a:p>
            <a:pPr indent="0" lvl="0" marL="0" rtl="0" algn="ctr">
              <a:lnSpc>
                <a:spcPct val="115000"/>
              </a:lnSpc>
              <a:spcBef>
                <a:spcPts val="1200"/>
              </a:spcBef>
              <a:spcAft>
                <a:spcPts val="0"/>
              </a:spcAft>
              <a:buNone/>
            </a:pPr>
            <a:r>
              <a:rPr lang="en">
                <a:solidFill>
                  <a:srgbClr val="FFFFFF"/>
                </a:solidFill>
                <a:highlight>
                  <a:srgbClr val="000000"/>
                </a:highlight>
                <a:latin typeface="Arial"/>
                <a:ea typeface="Arial"/>
                <a:cs typeface="Arial"/>
                <a:sym typeface="Arial"/>
              </a:rPr>
              <a:t>   </a:t>
            </a:r>
            <a:r>
              <a:rPr lang="en" sz="2000">
                <a:solidFill>
                  <a:srgbClr val="FFFFFF"/>
                </a:solidFill>
                <a:highlight>
                  <a:srgbClr val="000000"/>
                </a:highlight>
                <a:latin typeface="Arial"/>
                <a:ea typeface="Arial"/>
                <a:cs typeface="Arial"/>
                <a:sym typeface="Arial"/>
              </a:rPr>
              <a:t>Isaac Wohl Jim Kennedy</a:t>
            </a:r>
            <a:endParaRPr>
              <a:solidFill>
                <a:srgbClr val="FFFFFF"/>
              </a:solidFill>
              <a:highlight>
                <a:srgbClr val="000000"/>
              </a:highlight>
              <a:latin typeface="Arial"/>
              <a:ea typeface="Arial"/>
              <a:cs typeface="Arial"/>
              <a:sym typeface="Arial"/>
            </a:endParaRPr>
          </a:p>
          <a:p>
            <a:pPr indent="0" lvl="0" marL="0" rtl="0" algn="l">
              <a:spcBef>
                <a:spcPts val="1200"/>
              </a:spcBef>
              <a:spcAft>
                <a:spcPts val="0"/>
              </a:spcAft>
              <a:buNone/>
            </a:pPr>
            <a:r>
              <a:t/>
            </a:r>
            <a:endParaRPr sz="1900">
              <a:solidFill>
                <a:srgbClr val="FFFFFF"/>
              </a:solidFill>
              <a:latin typeface="Arial"/>
              <a:ea typeface="Arial"/>
              <a:cs typeface="Arial"/>
              <a:sym typeface="Arial"/>
            </a:endParaRPr>
          </a:p>
        </p:txBody>
      </p:sp>
      <p:pic>
        <p:nvPicPr>
          <p:cNvPr id="136" name="Google Shape;136;p13"/>
          <p:cNvPicPr preferRelativeResize="0"/>
          <p:nvPr/>
        </p:nvPicPr>
        <p:blipFill>
          <a:blip r:embed="rId3">
            <a:alphaModFix/>
          </a:blip>
          <a:stretch>
            <a:fillRect/>
          </a:stretch>
        </p:blipFill>
        <p:spPr>
          <a:xfrm>
            <a:off x="285850" y="2869725"/>
            <a:ext cx="2409825" cy="1895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500"/>
              <a:t>Objective</a:t>
            </a:r>
            <a:endParaRPr sz="106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idx="1" type="body"/>
          </p:nvPr>
        </p:nvSpPr>
        <p:spPr>
          <a:xfrm>
            <a:off x="1236850" y="943200"/>
            <a:ext cx="7038900" cy="3897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We will apply both intuitive and extended gravity models including multilateral resistance terms on panel data from 1948-2019 specifically including top 18 countries.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We will apply various econometric methods like OLS, PPML, fixed effect model, NBPML,GPML and NLS and compare their model’s explanatory powers.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We will compare intuitive gravity model with extended gravity model by comparing R square value.we will also apply Fixed effect estimation that incorporates Multilateral terms.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We will also apply PPML, GPML,NBPML and NLS and see their explanatory Powers.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We will train neural networks  and Random Forest Regression Analysis on a dataset and compare its predicting power to gravity ones using R square value.</a:t>
            </a:r>
            <a:endParaRPr sz="1400">
              <a:solidFill>
                <a:srgbClr val="FFFFFF"/>
              </a:solidFill>
              <a:latin typeface="Arial"/>
              <a:ea typeface="Arial"/>
              <a:cs typeface="Arial"/>
              <a:sym typeface="Arial"/>
            </a:endParaRPr>
          </a:p>
          <a:p>
            <a:pPr indent="0" lvl="0" marL="457200" rtl="0" algn="l">
              <a:spcBef>
                <a:spcPts val="0"/>
              </a:spcBef>
              <a:spcAft>
                <a:spcPts val="0"/>
              </a:spcAft>
              <a:buNone/>
            </a:pPr>
            <a:r>
              <a:t/>
            </a:r>
            <a:endParaRPr sz="1400">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500"/>
              <a:t>Hypothesis</a:t>
            </a:r>
            <a:endParaRPr sz="106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idx="1" type="body"/>
          </p:nvPr>
        </p:nvSpPr>
        <p:spPr>
          <a:xfrm>
            <a:off x="921425" y="322050"/>
            <a:ext cx="7038900" cy="4499400"/>
          </a:xfrm>
          <a:prstGeom prst="rect">
            <a:avLst/>
          </a:prstGeom>
        </p:spPr>
        <p:txBody>
          <a:bodyPr anchorCtr="0" anchor="t" bIns="91425" lIns="91425" spcFirstLastPara="1" rIns="91425" wrap="square" tIns="91425">
            <a:noAutofit/>
          </a:bodyPr>
          <a:lstStyle/>
          <a:p>
            <a:pPr indent="-317500" lvl="0" marL="1371600" rtl="0" algn="l">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Intuitive gravity model only considers variables like GDP, distances and other dummy variables excluding the multilateral resistance terms. We wish to see that estimation using that is giving bad results as trade cost matters and the basic model does not include that.</a:t>
            </a:r>
            <a:endParaRPr sz="1400">
              <a:solidFill>
                <a:srgbClr val="FFFFFF"/>
              </a:solidFill>
              <a:latin typeface="Arial"/>
              <a:ea typeface="Arial"/>
              <a:cs typeface="Arial"/>
              <a:sym typeface="Arial"/>
            </a:endParaRPr>
          </a:p>
          <a:p>
            <a:pPr indent="-317500" lvl="0" marL="1371600" rtl="0" algn="l">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Extended gravity model does take multilateral terms into account which can be estimated using either through fixed effect model or the use of taylor series approximation of multilateral terms introduced by baier and bergstrand(2009) without inclusion of two dummy variables.it also helps in dealing with endogeneity.</a:t>
            </a:r>
            <a:endParaRPr sz="1400">
              <a:solidFill>
                <a:srgbClr val="FFFFFF"/>
              </a:solidFill>
              <a:latin typeface="Arial"/>
              <a:ea typeface="Arial"/>
              <a:cs typeface="Arial"/>
              <a:sym typeface="Arial"/>
            </a:endParaRPr>
          </a:p>
          <a:p>
            <a:pPr indent="-317500" lvl="0" marL="1371600" rtl="0" algn="l">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We wish to use PPML model as well as it helps in dealing with zero trade flow developed by silva and Tenreyro(2006).</a:t>
            </a:r>
            <a:endParaRPr sz="1400">
              <a:solidFill>
                <a:srgbClr val="FFFFFF"/>
              </a:solidFill>
              <a:latin typeface="Arial"/>
              <a:ea typeface="Arial"/>
              <a:cs typeface="Arial"/>
              <a:sym typeface="Arial"/>
            </a:endParaRPr>
          </a:p>
          <a:p>
            <a:pPr indent="-317500" lvl="0" marL="1371600" rtl="0" algn="l">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We also wish to use an extended version of PPML which is GPML which is an iterative approach and more robust. PPML is more robust than OLS and more preferred nowadays.</a:t>
            </a:r>
            <a:endParaRPr sz="1400">
              <a:solidFill>
                <a:srgbClr val="FFFFFF"/>
              </a:solidFill>
              <a:latin typeface="Arial"/>
              <a:ea typeface="Arial"/>
              <a:cs typeface="Arial"/>
              <a:sym typeface="Arial"/>
            </a:endParaRPr>
          </a:p>
          <a:p>
            <a:pPr indent="-317500" lvl="0" marL="1371600" rtl="0" algn="l">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Neural network and Random Forest Regression Analysis R square value are far better than Gravity ones.</a:t>
            </a:r>
            <a:endParaRPr sz="1400">
              <a:solidFill>
                <a:srgbClr val="FFFFFF"/>
              </a:solidFill>
              <a:latin typeface="Arial"/>
              <a:ea typeface="Arial"/>
              <a:cs typeface="Arial"/>
              <a:sym typeface="Arial"/>
            </a:endParaRPr>
          </a:p>
          <a:p>
            <a:pPr indent="0" lvl="0" marL="1371600" rtl="0" algn="l">
              <a:spcBef>
                <a:spcPts val="0"/>
              </a:spcBef>
              <a:spcAft>
                <a:spcPts val="0"/>
              </a:spcAft>
              <a:buNone/>
            </a:pPr>
            <a:r>
              <a:t/>
            </a:r>
            <a:endParaRPr sz="1400">
              <a:solidFill>
                <a:srgbClr val="FFFFFF"/>
              </a:solidFill>
              <a:latin typeface="Arial"/>
              <a:ea typeface="Arial"/>
              <a:cs typeface="Arial"/>
              <a:sym typeface="Arial"/>
            </a:endParaRPr>
          </a:p>
          <a:p>
            <a:pPr indent="0" lvl="0" marL="1371600" rtl="0" algn="l">
              <a:spcBef>
                <a:spcPts val="0"/>
              </a:spcBef>
              <a:spcAft>
                <a:spcPts val="0"/>
              </a:spcAft>
              <a:buNone/>
            </a:pPr>
            <a:r>
              <a:t/>
            </a:r>
            <a:endParaRPr b="1" sz="1400">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700">
                <a:latin typeface="Lato"/>
                <a:ea typeface="Lato"/>
                <a:cs typeface="Lato"/>
                <a:sym typeface="Lato"/>
              </a:rPr>
              <a:t>Model and Methodology</a:t>
            </a:r>
            <a:endParaRPr sz="133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idx="1" type="body"/>
          </p:nvPr>
        </p:nvSpPr>
        <p:spPr>
          <a:xfrm>
            <a:off x="1261100" y="137500"/>
            <a:ext cx="7038900" cy="48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Writing gravity model in its Basic Form:</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                          (GDP</a:t>
            </a:r>
            <a:r>
              <a:rPr baseline="-25000" lang="en" sz="1400">
                <a:solidFill>
                  <a:srgbClr val="FFFFFF"/>
                </a:solidFill>
                <a:latin typeface="Arial"/>
                <a:ea typeface="Arial"/>
                <a:cs typeface="Arial"/>
                <a:sym typeface="Arial"/>
              </a:rPr>
              <a:t>i</a:t>
            </a:r>
            <a:r>
              <a:rPr lang="en" sz="1400">
                <a:solidFill>
                  <a:srgbClr val="FFFFFF"/>
                </a:solidFill>
                <a:latin typeface="Arial"/>
                <a:ea typeface="Arial"/>
                <a:cs typeface="Arial"/>
                <a:sym typeface="Arial"/>
              </a:rPr>
              <a:t>)</a:t>
            </a:r>
            <a:r>
              <a:rPr baseline="30000" lang="en" sz="1200">
                <a:solidFill>
                  <a:srgbClr val="FFFFFF"/>
                </a:solidFill>
                <a:latin typeface="Arial"/>
                <a:ea typeface="Arial"/>
                <a:cs typeface="Arial"/>
                <a:sym typeface="Arial"/>
              </a:rPr>
              <a:t>𝝱</a:t>
            </a:r>
            <a:r>
              <a:rPr baseline="30000" lang="en" sz="900">
                <a:solidFill>
                  <a:srgbClr val="FFFFFF"/>
                </a:solidFill>
                <a:latin typeface="Arial"/>
                <a:ea typeface="Arial"/>
                <a:cs typeface="Arial"/>
                <a:sym typeface="Arial"/>
              </a:rPr>
              <a:t>1</a:t>
            </a:r>
            <a:r>
              <a:rPr b="1" lang="en" sz="1200">
                <a:solidFill>
                  <a:srgbClr val="FFFFFF"/>
                </a:solidFill>
                <a:latin typeface="Arial"/>
                <a:ea typeface="Arial"/>
                <a:cs typeface="Arial"/>
                <a:sym typeface="Arial"/>
              </a:rPr>
              <a:t> </a:t>
            </a:r>
            <a:r>
              <a:rPr lang="en" sz="1200">
                <a:solidFill>
                  <a:srgbClr val="FFFFFF"/>
                </a:solidFill>
                <a:latin typeface="Arial"/>
                <a:ea typeface="Arial"/>
                <a:cs typeface="Arial"/>
                <a:sym typeface="Arial"/>
              </a:rPr>
              <a:t>(GDP</a:t>
            </a:r>
            <a:r>
              <a:rPr baseline="-25000" lang="en" sz="1200">
                <a:solidFill>
                  <a:srgbClr val="FFFFFF"/>
                </a:solidFill>
                <a:latin typeface="Arial"/>
                <a:ea typeface="Arial"/>
                <a:cs typeface="Arial"/>
                <a:sym typeface="Arial"/>
              </a:rPr>
              <a:t>j</a:t>
            </a:r>
            <a:r>
              <a:rPr lang="en" sz="1200">
                <a:solidFill>
                  <a:srgbClr val="FFFFFF"/>
                </a:solidFill>
                <a:latin typeface="Arial"/>
                <a:ea typeface="Arial"/>
                <a:cs typeface="Arial"/>
                <a:sym typeface="Arial"/>
              </a:rPr>
              <a:t>)</a:t>
            </a:r>
            <a:r>
              <a:rPr baseline="30000" lang="en" sz="1200">
                <a:solidFill>
                  <a:srgbClr val="FFFFFF"/>
                </a:solidFill>
                <a:latin typeface="Arial"/>
                <a:ea typeface="Arial"/>
                <a:cs typeface="Arial"/>
                <a:sym typeface="Arial"/>
              </a:rPr>
              <a:t>𝝱</a:t>
            </a:r>
            <a:r>
              <a:rPr baseline="30000" lang="en" sz="900">
                <a:solidFill>
                  <a:srgbClr val="FFFFFF"/>
                </a:solidFill>
                <a:latin typeface="Arial"/>
                <a:ea typeface="Arial"/>
                <a:cs typeface="Arial"/>
                <a:sym typeface="Arial"/>
              </a:rPr>
              <a:t>2</a:t>
            </a:r>
            <a:endParaRPr sz="900">
              <a:solidFill>
                <a:srgbClr val="FFFFFF"/>
              </a:solidFill>
              <a:latin typeface="Arial"/>
              <a:ea typeface="Arial"/>
              <a:cs typeface="Arial"/>
              <a:sym typeface="Arial"/>
            </a:endParaRPr>
          </a:p>
          <a:p>
            <a:pPr indent="0" lvl="0" marL="0" rtl="0" algn="l">
              <a:spcBef>
                <a:spcPts val="0"/>
              </a:spcBef>
              <a:spcAft>
                <a:spcPts val="0"/>
              </a:spcAft>
              <a:buNone/>
            </a:pPr>
            <a:r>
              <a:rPr lang="en" sz="900">
                <a:solidFill>
                  <a:srgbClr val="FFFFFF"/>
                </a:solidFill>
                <a:latin typeface="Arial"/>
                <a:ea typeface="Arial"/>
                <a:cs typeface="Arial"/>
                <a:sym typeface="Arial"/>
              </a:rPr>
              <a:t>                      </a:t>
            </a:r>
            <a:r>
              <a:rPr lang="en" sz="1400">
                <a:solidFill>
                  <a:srgbClr val="FFFFFF"/>
                </a:solidFill>
                <a:latin typeface="Arial"/>
                <a:ea typeface="Arial"/>
                <a:cs typeface="Arial"/>
                <a:sym typeface="Arial"/>
              </a:rPr>
              <a:t>T</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ɑ</a:t>
            </a:r>
            <a:r>
              <a:rPr lang="en" sz="900">
                <a:solidFill>
                  <a:srgbClr val="FFFFFF"/>
                </a:solidFill>
                <a:latin typeface="Arial"/>
                <a:ea typeface="Arial"/>
                <a:cs typeface="Arial"/>
                <a:sym typeface="Arial"/>
              </a:rPr>
              <a:t> </a:t>
            </a:r>
            <a:r>
              <a:rPr baseline="30000" lang="en" sz="900">
                <a:solidFill>
                  <a:srgbClr val="FFFFFF"/>
                </a:solidFill>
                <a:latin typeface="Arial"/>
                <a:ea typeface="Arial"/>
                <a:cs typeface="Arial"/>
                <a:sym typeface="Arial"/>
              </a:rPr>
              <a:t>   __________________________________</a:t>
            </a:r>
            <a:endParaRPr sz="900">
              <a:solidFill>
                <a:srgbClr val="FFFFFF"/>
              </a:solidFill>
              <a:latin typeface="Arial"/>
              <a:ea typeface="Arial"/>
              <a:cs typeface="Arial"/>
              <a:sym typeface="Arial"/>
            </a:endParaRPr>
          </a:p>
          <a:p>
            <a:pPr indent="0" lvl="0" marL="0" rtl="0" algn="l">
              <a:spcBef>
                <a:spcPts val="0"/>
              </a:spcBef>
              <a:spcAft>
                <a:spcPts val="0"/>
              </a:spcAft>
              <a:buNone/>
            </a:pPr>
            <a:r>
              <a:rPr lang="en" sz="900">
                <a:solidFill>
                  <a:srgbClr val="FFFFFF"/>
                </a:solidFill>
                <a:latin typeface="Arial"/>
                <a:ea typeface="Arial"/>
                <a:cs typeface="Arial"/>
                <a:sym typeface="Arial"/>
              </a:rPr>
              <a:t>                                                   </a:t>
            </a:r>
            <a:r>
              <a:rPr lang="en" sz="1400">
                <a:solidFill>
                  <a:srgbClr val="FFFFFF"/>
                </a:solidFill>
                <a:latin typeface="Arial"/>
                <a:ea typeface="Arial"/>
                <a:cs typeface="Arial"/>
                <a:sym typeface="Arial"/>
              </a:rPr>
              <a:t>(D</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a:t>
            </a:r>
            <a:r>
              <a:rPr baseline="30000" lang="en" sz="1200">
                <a:solidFill>
                  <a:srgbClr val="FFFFFF"/>
                </a:solidFill>
                <a:latin typeface="Arial"/>
                <a:ea typeface="Arial"/>
                <a:cs typeface="Arial"/>
                <a:sym typeface="Arial"/>
              </a:rPr>
              <a:t>𝝱</a:t>
            </a:r>
            <a:r>
              <a:rPr baseline="30000" lang="en" sz="900">
                <a:solidFill>
                  <a:srgbClr val="FFFFFF"/>
                </a:solidFill>
                <a:latin typeface="Arial"/>
                <a:ea typeface="Arial"/>
                <a:cs typeface="Arial"/>
                <a:sym typeface="Arial"/>
              </a:rPr>
              <a:t>3</a:t>
            </a:r>
            <a:endParaRPr sz="900">
              <a:solidFill>
                <a:srgbClr val="FFFFFF"/>
              </a:solidFill>
              <a:latin typeface="Arial"/>
              <a:ea typeface="Arial"/>
              <a:cs typeface="Arial"/>
              <a:sym typeface="Arial"/>
            </a:endParaRPr>
          </a:p>
          <a:p>
            <a:pPr indent="0" lvl="0" marL="0" rtl="0" algn="l">
              <a:spcBef>
                <a:spcPts val="0"/>
              </a:spcBef>
              <a:spcAft>
                <a:spcPts val="0"/>
              </a:spcAft>
              <a:buNone/>
            </a:pPr>
            <a:r>
              <a:t/>
            </a:r>
            <a:endParaRPr sz="9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Writing gravity model as OLS estimators:</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9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lnX</a:t>
            </a:r>
            <a:r>
              <a:rPr baseline="-25000" lang="en" sz="1400">
                <a:solidFill>
                  <a:srgbClr val="FFFFFF"/>
                </a:solidFill>
                <a:latin typeface="Arial"/>
                <a:ea typeface="Arial"/>
                <a:cs typeface="Arial"/>
                <a:sym typeface="Arial"/>
              </a:rPr>
              <a:t>ij,t</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0</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1</a:t>
            </a:r>
            <a:r>
              <a:rPr lang="en" sz="1400">
                <a:solidFill>
                  <a:srgbClr val="FFFFFF"/>
                </a:solidFill>
                <a:latin typeface="Arial"/>
                <a:ea typeface="Arial"/>
                <a:cs typeface="Arial"/>
                <a:sym typeface="Arial"/>
              </a:rPr>
              <a:t>ln(GDP</a:t>
            </a:r>
            <a:r>
              <a:rPr baseline="-25000" lang="en" sz="1400">
                <a:solidFill>
                  <a:srgbClr val="FFFFFF"/>
                </a:solidFill>
                <a:latin typeface="Arial"/>
                <a:ea typeface="Arial"/>
                <a:cs typeface="Arial"/>
                <a:sym typeface="Arial"/>
              </a:rPr>
              <a:t>i,t</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2</a:t>
            </a:r>
            <a:r>
              <a:rPr lang="en" sz="1400">
                <a:solidFill>
                  <a:srgbClr val="FFFFFF"/>
                </a:solidFill>
                <a:latin typeface="Arial"/>
                <a:ea typeface="Arial"/>
                <a:cs typeface="Arial"/>
                <a:sym typeface="Arial"/>
              </a:rPr>
              <a:t>ln(GDP</a:t>
            </a:r>
            <a:r>
              <a:rPr baseline="-25000" lang="en" sz="1400">
                <a:solidFill>
                  <a:srgbClr val="FFFFFF"/>
                </a:solidFill>
                <a:latin typeface="Arial"/>
                <a:ea typeface="Arial"/>
                <a:cs typeface="Arial"/>
                <a:sym typeface="Arial"/>
              </a:rPr>
              <a:t>j,t</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3</a:t>
            </a:r>
            <a:r>
              <a:rPr lang="en" sz="1400">
                <a:solidFill>
                  <a:srgbClr val="FFFFFF"/>
                </a:solidFill>
                <a:latin typeface="Arial"/>
                <a:ea typeface="Arial"/>
                <a:cs typeface="Arial"/>
                <a:sym typeface="Arial"/>
              </a:rPr>
              <a:t>ln(Dist</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4</a:t>
            </a:r>
            <a:r>
              <a:rPr lang="en" sz="1400">
                <a:solidFill>
                  <a:srgbClr val="FFFFFF"/>
                </a:solidFill>
                <a:latin typeface="Arial"/>
                <a:ea typeface="Arial"/>
                <a:cs typeface="Arial"/>
                <a:sym typeface="Arial"/>
              </a:rPr>
              <a:t>Contig</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5</a:t>
            </a:r>
            <a:r>
              <a:rPr lang="en" sz="1400">
                <a:solidFill>
                  <a:srgbClr val="FFFFFF"/>
                </a:solidFill>
                <a:latin typeface="Arial"/>
                <a:ea typeface="Arial"/>
                <a:cs typeface="Arial"/>
                <a:sym typeface="Arial"/>
              </a:rPr>
              <a:t>Comlang</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θ</a:t>
            </a:r>
            <a:r>
              <a:rPr baseline="-25000" lang="en" sz="1400">
                <a:solidFill>
                  <a:srgbClr val="FFFFFF"/>
                </a:solidFill>
                <a:latin typeface="Arial"/>
                <a:ea typeface="Arial"/>
                <a:cs typeface="Arial"/>
                <a:sym typeface="Arial"/>
              </a:rPr>
              <a:t>6</a:t>
            </a:r>
            <a:r>
              <a:rPr lang="en" sz="1400">
                <a:solidFill>
                  <a:srgbClr val="FFFFFF"/>
                </a:solidFill>
                <a:latin typeface="Arial"/>
                <a:ea typeface="Arial"/>
                <a:cs typeface="Arial"/>
                <a:sym typeface="Arial"/>
              </a:rPr>
              <a:t>Col</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7</a:t>
            </a:r>
            <a:r>
              <a:rPr lang="en" sz="1400">
                <a:solidFill>
                  <a:srgbClr val="FFFFFF"/>
                </a:solidFill>
                <a:latin typeface="Arial"/>
                <a:ea typeface="Arial"/>
                <a:cs typeface="Arial"/>
                <a:sym typeface="Arial"/>
              </a:rPr>
              <a:t>ln(Infra</a:t>
            </a:r>
            <a:r>
              <a:rPr baseline="-25000" lang="en" sz="1400">
                <a:solidFill>
                  <a:srgbClr val="FFFFFF"/>
                </a:solidFill>
                <a:latin typeface="Arial"/>
                <a:ea typeface="Arial"/>
                <a:cs typeface="Arial"/>
                <a:sym typeface="Arial"/>
              </a:rPr>
              <a:t>i</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8</a:t>
            </a:r>
            <a:r>
              <a:rPr lang="en" sz="1400">
                <a:solidFill>
                  <a:srgbClr val="FFFFFF"/>
                </a:solidFill>
                <a:latin typeface="Arial"/>
                <a:ea typeface="Arial"/>
                <a:cs typeface="Arial"/>
                <a:sym typeface="Arial"/>
              </a:rPr>
              <a:t>ln(Infra</a:t>
            </a:r>
            <a:r>
              <a:rPr baseline="-25000" lang="en" sz="1400">
                <a:solidFill>
                  <a:srgbClr val="FFFFFF"/>
                </a:solidFill>
                <a:latin typeface="Arial"/>
                <a:ea typeface="Arial"/>
                <a:cs typeface="Arial"/>
                <a:sym typeface="Arial"/>
              </a:rPr>
              <a:t>j</a:t>
            </a:r>
            <a:r>
              <a:rPr lang="en" sz="1400">
                <a:solidFill>
                  <a:srgbClr val="FFFFFF"/>
                </a:solidFill>
                <a:latin typeface="Arial"/>
                <a:ea typeface="Arial"/>
                <a:cs typeface="Arial"/>
                <a:sym typeface="Arial"/>
              </a:rPr>
              <a:t>)+ θ</a:t>
            </a:r>
            <a:r>
              <a:rPr baseline="-25000" lang="en" sz="1400">
                <a:solidFill>
                  <a:srgbClr val="FFFFFF"/>
                </a:solidFill>
                <a:latin typeface="Arial"/>
                <a:ea typeface="Arial"/>
                <a:cs typeface="Arial"/>
                <a:sym typeface="Arial"/>
              </a:rPr>
              <a:t>9</a:t>
            </a:r>
            <a:r>
              <a:rPr lang="en" sz="1400">
                <a:solidFill>
                  <a:srgbClr val="FFFFFF"/>
                </a:solidFill>
                <a:latin typeface="Arial"/>
                <a:ea typeface="Arial"/>
                <a:cs typeface="Arial"/>
                <a:sym typeface="Arial"/>
              </a:rPr>
              <a:t>Obor</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10</a:t>
            </a:r>
            <a:r>
              <a:rPr lang="en" sz="1400">
                <a:solidFill>
                  <a:srgbClr val="FFFFFF"/>
                </a:solidFill>
                <a:latin typeface="Arial"/>
                <a:ea typeface="Arial"/>
                <a:cs typeface="Arial"/>
                <a:sym typeface="Arial"/>
              </a:rPr>
              <a:t>Asean</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11</a:t>
            </a:r>
            <a:r>
              <a:rPr lang="en" sz="1400">
                <a:solidFill>
                  <a:srgbClr val="FFFFFF"/>
                </a:solidFill>
                <a:latin typeface="Arial"/>
                <a:ea typeface="Arial"/>
                <a:cs typeface="Arial"/>
                <a:sym typeface="Arial"/>
              </a:rPr>
              <a:t>Eac</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12</a:t>
            </a:r>
            <a:r>
              <a:rPr lang="en" sz="1400">
                <a:solidFill>
                  <a:srgbClr val="FFFFFF"/>
                </a:solidFill>
                <a:latin typeface="Arial"/>
                <a:ea typeface="Arial"/>
                <a:cs typeface="Arial"/>
                <a:sym typeface="Arial"/>
              </a:rPr>
              <a:t>Sadc</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e</a:t>
            </a:r>
            <a:r>
              <a:rPr baseline="-25000" lang="en" sz="1400">
                <a:solidFill>
                  <a:srgbClr val="FFFFFF"/>
                </a:solidFill>
                <a:latin typeface="Arial"/>
                <a:ea typeface="Arial"/>
                <a:cs typeface="Arial"/>
                <a:sym typeface="Arial"/>
              </a:rPr>
              <a:t>ijt</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9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Adding some fixed country effects:</a:t>
            </a:r>
            <a:endParaRPr sz="900">
              <a:solidFill>
                <a:srgbClr val="FFFFFF"/>
              </a:solidFill>
              <a:latin typeface="Arial"/>
              <a:ea typeface="Arial"/>
              <a:cs typeface="Arial"/>
              <a:sym typeface="Arial"/>
            </a:endParaRPr>
          </a:p>
          <a:p>
            <a:pPr indent="0" lvl="0" marL="0" rtl="0" algn="l">
              <a:spcBef>
                <a:spcPts val="0"/>
              </a:spcBef>
              <a:spcAft>
                <a:spcPts val="0"/>
              </a:spcAft>
              <a:buNone/>
            </a:pPr>
            <a:r>
              <a:t/>
            </a:r>
            <a:endParaRPr sz="9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lnX</a:t>
            </a:r>
            <a:r>
              <a:rPr baseline="-25000" lang="en" sz="1400">
                <a:solidFill>
                  <a:srgbClr val="FFFFFF"/>
                </a:solidFill>
                <a:latin typeface="Arial"/>
                <a:ea typeface="Arial"/>
                <a:cs typeface="Arial"/>
                <a:sym typeface="Arial"/>
              </a:rPr>
              <a:t>ij,t</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0</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1</a:t>
            </a:r>
            <a:r>
              <a:rPr lang="en" sz="1400">
                <a:solidFill>
                  <a:srgbClr val="FFFFFF"/>
                </a:solidFill>
                <a:latin typeface="Arial"/>
                <a:ea typeface="Arial"/>
                <a:cs typeface="Arial"/>
                <a:sym typeface="Arial"/>
              </a:rPr>
              <a:t>ln(GDP</a:t>
            </a:r>
            <a:r>
              <a:rPr baseline="-25000" lang="en" sz="1400">
                <a:solidFill>
                  <a:srgbClr val="FFFFFF"/>
                </a:solidFill>
                <a:latin typeface="Arial"/>
                <a:ea typeface="Arial"/>
                <a:cs typeface="Arial"/>
                <a:sym typeface="Arial"/>
              </a:rPr>
              <a:t>i,t</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2</a:t>
            </a:r>
            <a:r>
              <a:rPr lang="en" sz="1400">
                <a:solidFill>
                  <a:srgbClr val="FFFFFF"/>
                </a:solidFill>
                <a:latin typeface="Arial"/>
                <a:ea typeface="Arial"/>
                <a:cs typeface="Arial"/>
                <a:sym typeface="Arial"/>
              </a:rPr>
              <a:t>ln(GDP</a:t>
            </a:r>
            <a:r>
              <a:rPr baseline="-25000" lang="en" sz="1400">
                <a:solidFill>
                  <a:srgbClr val="FFFFFF"/>
                </a:solidFill>
                <a:latin typeface="Arial"/>
                <a:ea typeface="Arial"/>
                <a:cs typeface="Arial"/>
                <a:sym typeface="Arial"/>
              </a:rPr>
              <a:t>j,t</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3</a:t>
            </a:r>
            <a:r>
              <a:rPr lang="en" sz="1400">
                <a:solidFill>
                  <a:srgbClr val="FFFFFF"/>
                </a:solidFill>
                <a:latin typeface="Arial"/>
                <a:ea typeface="Arial"/>
                <a:cs typeface="Arial"/>
                <a:sym typeface="Arial"/>
              </a:rPr>
              <a:t>ln(Dist</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4</a:t>
            </a:r>
            <a:r>
              <a:rPr lang="en" sz="1400">
                <a:solidFill>
                  <a:srgbClr val="FFFFFF"/>
                </a:solidFill>
                <a:latin typeface="Arial"/>
                <a:ea typeface="Arial"/>
                <a:cs typeface="Arial"/>
                <a:sym typeface="Arial"/>
              </a:rPr>
              <a:t>Contig</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5</a:t>
            </a:r>
            <a:r>
              <a:rPr lang="en" sz="1400">
                <a:solidFill>
                  <a:srgbClr val="FFFFFF"/>
                </a:solidFill>
                <a:latin typeface="Arial"/>
                <a:ea typeface="Arial"/>
                <a:cs typeface="Arial"/>
                <a:sym typeface="Arial"/>
              </a:rPr>
              <a:t>Comlang</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θ</a:t>
            </a:r>
            <a:r>
              <a:rPr baseline="-25000" lang="en" sz="1400">
                <a:solidFill>
                  <a:srgbClr val="FFFFFF"/>
                </a:solidFill>
                <a:latin typeface="Arial"/>
                <a:ea typeface="Arial"/>
                <a:cs typeface="Arial"/>
                <a:sym typeface="Arial"/>
              </a:rPr>
              <a:t>6</a:t>
            </a:r>
            <a:r>
              <a:rPr lang="en" sz="1400">
                <a:solidFill>
                  <a:srgbClr val="FFFFFF"/>
                </a:solidFill>
                <a:latin typeface="Arial"/>
                <a:ea typeface="Arial"/>
                <a:cs typeface="Arial"/>
                <a:sym typeface="Arial"/>
              </a:rPr>
              <a:t>Col</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7</a:t>
            </a:r>
            <a:r>
              <a:rPr lang="en" sz="1400">
                <a:solidFill>
                  <a:srgbClr val="FFFFFF"/>
                </a:solidFill>
                <a:latin typeface="Arial"/>
                <a:ea typeface="Arial"/>
                <a:cs typeface="Arial"/>
                <a:sym typeface="Arial"/>
              </a:rPr>
              <a:t>ln(Infra</a:t>
            </a:r>
            <a:r>
              <a:rPr baseline="-25000" lang="en" sz="1400">
                <a:solidFill>
                  <a:srgbClr val="FFFFFF"/>
                </a:solidFill>
                <a:latin typeface="Arial"/>
                <a:ea typeface="Arial"/>
                <a:cs typeface="Arial"/>
                <a:sym typeface="Arial"/>
              </a:rPr>
              <a:t>i</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8</a:t>
            </a:r>
            <a:r>
              <a:rPr lang="en" sz="1400">
                <a:solidFill>
                  <a:srgbClr val="FFFFFF"/>
                </a:solidFill>
                <a:latin typeface="Arial"/>
                <a:ea typeface="Arial"/>
                <a:cs typeface="Arial"/>
                <a:sym typeface="Arial"/>
              </a:rPr>
              <a:t>ln(Infra</a:t>
            </a:r>
            <a:r>
              <a:rPr baseline="-25000" lang="en" sz="1400">
                <a:solidFill>
                  <a:srgbClr val="FFFFFF"/>
                </a:solidFill>
                <a:latin typeface="Arial"/>
                <a:ea typeface="Arial"/>
                <a:cs typeface="Arial"/>
                <a:sym typeface="Arial"/>
              </a:rPr>
              <a:t>j</a:t>
            </a:r>
            <a:r>
              <a:rPr lang="en" sz="1400">
                <a:solidFill>
                  <a:srgbClr val="FFFFFF"/>
                </a:solidFill>
                <a:latin typeface="Arial"/>
                <a:ea typeface="Arial"/>
                <a:cs typeface="Arial"/>
                <a:sym typeface="Arial"/>
              </a:rPr>
              <a:t>)+ θ</a:t>
            </a:r>
            <a:r>
              <a:rPr baseline="-25000" lang="en" sz="1400">
                <a:solidFill>
                  <a:srgbClr val="FFFFFF"/>
                </a:solidFill>
                <a:latin typeface="Arial"/>
                <a:ea typeface="Arial"/>
                <a:cs typeface="Arial"/>
                <a:sym typeface="Arial"/>
              </a:rPr>
              <a:t>9</a:t>
            </a:r>
            <a:r>
              <a:rPr lang="en" sz="1400">
                <a:solidFill>
                  <a:srgbClr val="FFFFFF"/>
                </a:solidFill>
                <a:latin typeface="Arial"/>
                <a:ea typeface="Arial"/>
                <a:cs typeface="Arial"/>
                <a:sym typeface="Arial"/>
              </a:rPr>
              <a:t>Obor</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10</a:t>
            </a:r>
            <a:r>
              <a:rPr lang="en" sz="1400">
                <a:solidFill>
                  <a:srgbClr val="FFFFFF"/>
                </a:solidFill>
                <a:latin typeface="Arial"/>
                <a:ea typeface="Arial"/>
                <a:cs typeface="Arial"/>
                <a:sym typeface="Arial"/>
              </a:rPr>
              <a:t>Asean</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11</a:t>
            </a:r>
            <a:r>
              <a:rPr lang="en" sz="1400">
                <a:solidFill>
                  <a:srgbClr val="FFFFFF"/>
                </a:solidFill>
                <a:latin typeface="Arial"/>
                <a:ea typeface="Arial"/>
                <a:cs typeface="Arial"/>
                <a:sym typeface="Arial"/>
              </a:rPr>
              <a:t>Eac</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12</a:t>
            </a:r>
            <a:r>
              <a:rPr lang="en" sz="1400">
                <a:solidFill>
                  <a:srgbClr val="FFFFFF"/>
                </a:solidFill>
                <a:latin typeface="Arial"/>
                <a:ea typeface="Arial"/>
                <a:cs typeface="Arial"/>
                <a:sym typeface="Arial"/>
              </a:rPr>
              <a:t>Sadc</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𝜇</a:t>
            </a:r>
            <a:r>
              <a:rPr baseline="-25000" lang="en" sz="1400">
                <a:solidFill>
                  <a:srgbClr val="FFFFFF"/>
                </a:solidFill>
                <a:latin typeface="Arial"/>
                <a:ea typeface="Arial"/>
                <a:cs typeface="Arial"/>
                <a:sym typeface="Arial"/>
              </a:rPr>
              <a:t>i</a:t>
            </a:r>
            <a:r>
              <a:rPr lang="en" sz="1400">
                <a:solidFill>
                  <a:srgbClr val="FFFFFF"/>
                </a:solidFill>
                <a:latin typeface="Arial"/>
                <a:ea typeface="Arial"/>
                <a:cs typeface="Arial"/>
                <a:sym typeface="Arial"/>
              </a:rPr>
              <a:t> + ɑ</a:t>
            </a:r>
            <a:r>
              <a:rPr baseline="-25000" lang="en" sz="1400">
                <a:solidFill>
                  <a:srgbClr val="FFFFFF"/>
                </a:solidFill>
                <a:latin typeface="Arial"/>
                <a:ea typeface="Arial"/>
                <a:cs typeface="Arial"/>
                <a:sym typeface="Arial"/>
              </a:rPr>
              <a:t>j</a:t>
            </a:r>
            <a:r>
              <a:rPr lang="en" sz="1400">
                <a:solidFill>
                  <a:srgbClr val="FFFFFF"/>
                </a:solidFill>
                <a:latin typeface="Arial"/>
                <a:ea typeface="Arial"/>
                <a:cs typeface="Arial"/>
                <a:sym typeface="Arial"/>
              </a:rPr>
              <a:t> +e</a:t>
            </a:r>
            <a:r>
              <a:rPr baseline="-25000" lang="en" sz="1400">
                <a:solidFill>
                  <a:srgbClr val="FFFFFF"/>
                </a:solidFill>
                <a:latin typeface="Arial"/>
                <a:ea typeface="Arial"/>
                <a:cs typeface="Arial"/>
                <a:sym typeface="Arial"/>
              </a:rPr>
              <a:t>ijt</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Alternatively, with country year fixed effects:</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9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lnX</a:t>
            </a:r>
            <a:r>
              <a:rPr baseline="-25000" lang="en" sz="1400">
                <a:solidFill>
                  <a:srgbClr val="FFFFFF"/>
                </a:solidFill>
                <a:latin typeface="Arial"/>
                <a:ea typeface="Arial"/>
                <a:cs typeface="Arial"/>
                <a:sym typeface="Arial"/>
              </a:rPr>
              <a:t>ij,t</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0</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1</a:t>
            </a:r>
            <a:r>
              <a:rPr lang="en" sz="1400">
                <a:solidFill>
                  <a:srgbClr val="FFFFFF"/>
                </a:solidFill>
                <a:latin typeface="Arial"/>
                <a:ea typeface="Arial"/>
                <a:cs typeface="Arial"/>
                <a:sym typeface="Arial"/>
              </a:rPr>
              <a:t>ln(GDP</a:t>
            </a:r>
            <a:r>
              <a:rPr baseline="-25000" lang="en" sz="1400">
                <a:solidFill>
                  <a:srgbClr val="FFFFFF"/>
                </a:solidFill>
                <a:latin typeface="Arial"/>
                <a:ea typeface="Arial"/>
                <a:cs typeface="Arial"/>
                <a:sym typeface="Arial"/>
              </a:rPr>
              <a:t>i,t</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2</a:t>
            </a:r>
            <a:r>
              <a:rPr lang="en" sz="1400">
                <a:solidFill>
                  <a:srgbClr val="FFFFFF"/>
                </a:solidFill>
                <a:latin typeface="Arial"/>
                <a:ea typeface="Arial"/>
                <a:cs typeface="Arial"/>
                <a:sym typeface="Arial"/>
              </a:rPr>
              <a:t>ln(GDP</a:t>
            </a:r>
            <a:r>
              <a:rPr baseline="-25000" lang="en" sz="1400">
                <a:solidFill>
                  <a:srgbClr val="FFFFFF"/>
                </a:solidFill>
                <a:latin typeface="Arial"/>
                <a:ea typeface="Arial"/>
                <a:cs typeface="Arial"/>
                <a:sym typeface="Arial"/>
              </a:rPr>
              <a:t>j,t</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3</a:t>
            </a:r>
            <a:r>
              <a:rPr lang="en" sz="1400">
                <a:solidFill>
                  <a:srgbClr val="FFFFFF"/>
                </a:solidFill>
                <a:latin typeface="Arial"/>
                <a:ea typeface="Arial"/>
                <a:cs typeface="Arial"/>
                <a:sym typeface="Arial"/>
              </a:rPr>
              <a:t>ln(Dist</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4</a:t>
            </a:r>
            <a:r>
              <a:rPr lang="en" sz="1400">
                <a:solidFill>
                  <a:srgbClr val="FFFFFF"/>
                </a:solidFill>
                <a:latin typeface="Arial"/>
                <a:ea typeface="Arial"/>
                <a:cs typeface="Arial"/>
                <a:sym typeface="Arial"/>
              </a:rPr>
              <a:t>Contig</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5</a:t>
            </a:r>
            <a:r>
              <a:rPr lang="en" sz="1400">
                <a:solidFill>
                  <a:srgbClr val="FFFFFF"/>
                </a:solidFill>
                <a:latin typeface="Arial"/>
                <a:ea typeface="Arial"/>
                <a:cs typeface="Arial"/>
                <a:sym typeface="Arial"/>
              </a:rPr>
              <a:t>Comlang</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θ</a:t>
            </a:r>
            <a:r>
              <a:rPr baseline="-25000" lang="en" sz="1400">
                <a:solidFill>
                  <a:srgbClr val="FFFFFF"/>
                </a:solidFill>
                <a:latin typeface="Arial"/>
                <a:ea typeface="Arial"/>
                <a:cs typeface="Arial"/>
                <a:sym typeface="Arial"/>
              </a:rPr>
              <a:t>6</a:t>
            </a:r>
            <a:r>
              <a:rPr lang="en" sz="1400">
                <a:solidFill>
                  <a:srgbClr val="FFFFFF"/>
                </a:solidFill>
                <a:latin typeface="Arial"/>
                <a:ea typeface="Arial"/>
                <a:cs typeface="Arial"/>
                <a:sym typeface="Arial"/>
              </a:rPr>
              <a:t>Col</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7</a:t>
            </a:r>
            <a:r>
              <a:rPr lang="en" sz="1400">
                <a:solidFill>
                  <a:srgbClr val="FFFFFF"/>
                </a:solidFill>
                <a:latin typeface="Arial"/>
                <a:ea typeface="Arial"/>
                <a:cs typeface="Arial"/>
                <a:sym typeface="Arial"/>
              </a:rPr>
              <a:t>ln(Infra</a:t>
            </a:r>
            <a:r>
              <a:rPr baseline="-25000" lang="en" sz="1400">
                <a:solidFill>
                  <a:srgbClr val="FFFFFF"/>
                </a:solidFill>
                <a:latin typeface="Arial"/>
                <a:ea typeface="Arial"/>
                <a:cs typeface="Arial"/>
                <a:sym typeface="Arial"/>
              </a:rPr>
              <a:t>i</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8</a:t>
            </a:r>
            <a:r>
              <a:rPr lang="en" sz="1400">
                <a:solidFill>
                  <a:srgbClr val="FFFFFF"/>
                </a:solidFill>
                <a:latin typeface="Arial"/>
                <a:ea typeface="Arial"/>
                <a:cs typeface="Arial"/>
                <a:sym typeface="Arial"/>
              </a:rPr>
              <a:t>ln(Infra</a:t>
            </a:r>
            <a:r>
              <a:rPr baseline="-25000" lang="en" sz="1400">
                <a:solidFill>
                  <a:srgbClr val="FFFFFF"/>
                </a:solidFill>
                <a:latin typeface="Arial"/>
                <a:ea typeface="Arial"/>
                <a:cs typeface="Arial"/>
                <a:sym typeface="Arial"/>
              </a:rPr>
              <a:t>j</a:t>
            </a:r>
            <a:r>
              <a:rPr lang="en" sz="1400">
                <a:solidFill>
                  <a:srgbClr val="FFFFFF"/>
                </a:solidFill>
                <a:latin typeface="Arial"/>
                <a:ea typeface="Arial"/>
                <a:cs typeface="Arial"/>
                <a:sym typeface="Arial"/>
              </a:rPr>
              <a:t>)+ θ</a:t>
            </a:r>
            <a:r>
              <a:rPr baseline="-25000" lang="en" sz="1400">
                <a:solidFill>
                  <a:srgbClr val="FFFFFF"/>
                </a:solidFill>
                <a:latin typeface="Arial"/>
                <a:ea typeface="Arial"/>
                <a:cs typeface="Arial"/>
                <a:sym typeface="Arial"/>
              </a:rPr>
              <a:t>9</a:t>
            </a:r>
            <a:r>
              <a:rPr lang="en" sz="1400">
                <a:solidFill>
                  <a:srgbClr val="FFFFFF"/>
                </a:solidFill>
                <a:latin typeface="Arial"/>
                <a:ea typeface="Arial"/>
                <a:cs typeface="Arial"/>
                <a:sym typeface="Arial"/>
              </a:rPr>
              <a:t>Obor</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10</a:t>
            </a:r>
            <a:r>
              <a:rPr lang="en" sz="1400">
                <a:solidFill>
                  <a:srgbClr val="FFFFFF"/>
                </a:solidFill>
                <a:latin typeface="Arial"/>
                <a:ea typeface="Arial"/>
                <a:cs typeface="Arial"/>
                <a:sym typeface="Arial"/>
              </a:rPr>
              <a:t>Asean</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11</a:t>
            </a:r>
            <a:r>
              <a:rPr lang="en" sz="1400">
                <a:solidFill>
                  <a:srgbClr val="FFFFFF"/>
                </a:solidFill>
                <a:latin typeface="Arial"/>
                <a:ea typeface="Arial"/>
                <a:cs typeface="Arial"/>
                <a:sym typeface="Arial"/>
              </a:rPr>
              <a:t>Eac</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θ</a:t>
            </a:r>
            <a:r>
              <a:rPr baseline="-25000" lang="en" sz="1400">
                <a:solidFill>
                  <a:srgbClr val="FFFFFF"/>
                </a:solidFill>
                <a:latin typeface="Arial"/>
                <a:ea typeface="Arial"/>
                <a:cs typeface="Arial"/>
                <a:sym typeface="Arial"/>
              </a:rPr>
              <a:t>12</a:t>
            </a:r>
            <a:r>
              <a:rPr lang="en" sz="1400">
                <a:solidFill>
                  <a:srgbClr val="FFFFFF"/>
                </a:solidFill>
                <a:latin typeface="Arial"/>
                <a:ea typeface="Arial"/>
                <a:cs typeface="Arial"/>
                <a:sym typeface="Arial"/>
              </a:rPr>
              <a:t>Sadc</a:t>
            </a:r>
            <a:r>
              <a:rPr baseline="-25000" lang="en" sz="1400">
                <a:solidFill>
                  <a:srgbClr val="FFFFFF"/>
                </a:solidFill>
                <a:latin typeface="Arial"/>
                <a:ea typeface="Arial"/>
                <a:cs typeface="Arial"/>
                <a:sym typeface="Arial"/>
              </a:rPr>
              <a:t>ij</a:t>
            </a:r>
            <a:r>
              <a:rPr lang="en" sz="1400">
                <a:solidFill>
                  <a:srgbClr val="FFFFFF"/>
                </a:solidFill>
                <a:latin typeface="Arial"/>
                <a:ea typeface="Arial"/>
                <a:cs typeface="Arial"/>
                <a:sym typeface="Arial"/>
              </a:rPr>
              <a:t> + 𝜇</a:t>
            </a:r>
            <a:r>
              <a:rPr baseline="-25000" lang="en" sz="1400">
                <a:solidFill>
                  <a:srgbClr val="FFFFFF"/>
                </a:solidFill>
                <a:latin typeface="Arial"/>
                <a:ea typeface="Arial"/>
                <a:cs typeface="Arial"/>
                <a:sym typeface="Arial"/>
              </a:rPr>
              <a:t>it</a:t>
            </a:r>
            <a:r>
              <a:rPr lang="en" sz="1400">
                <a:solidFill>
                  <a:srgbClr val="FFFFFF"/>
                </a:solidFill>
                <a:latin typeface="Arial"/>
                <a:ea typeface="Arial"/>
                <a:cs typeface="Arial"/>
                <a:sym typeface="Arial"/>
              </a:rPr>
              <a:t> + ɑ</a:t>
            </a:r>
            <a:r>
              <a:rPr baseline="-25000" lang="en" sz="1400">
                <a:solidFill>
                  <a:srgbClr val="FFFFFF"/>
                </a:solidFill>
                <a:latin typeface="Arial"/>
                <a:ea typeface="Arial"/>
                <a:cs typeface="Arial"/>
                <a:sym typeface="Arial"/>
              </a:rPr>
              <a:t>jt</a:t>
            </a:r>
            <a:r>
              <a:rPr lang="en" sz="1400">
                <a:solidFill>
                  <a:srgbClr val="FFFFFF"/>
                </a:solidFill>
                <a:latin typeface="Arial"/>
                <a:ea typeface="Arial"/>
                <a:cs typeface="Arial"/>
                <a:sym typeface="Arial"/>
              </a:rPr>
              <a:t> +e</a:t>
            </a:r>
            <a:r>
              <a:rPr baseline="-25000" lang="en" sz="1400">
                <a:solidFill>
                  <a:srgbClr val="FFFFFF"/>
                </a:solidFill>
                <a:latin typeface="Arial"/>
                <a:ea typeface="Arial"/>
                <a:cs typeface="Arial"/>
                <a:sym typeface="Arial"/>
              </a:rPr>
              <a:t>ijt</a:t>
            </a:r>
            <a:endParaRPr sz="1400">
              <a:solidFill>
                <a:srgbClr val="FFFFFF"/>
              </a:solidFill>
              <a:latin typeface="Arial"/>
              <a:ea typeface="Arial"/>
              <a:cs typeface="Arial"/>
              <a:sym typeface="Arial"/>
            </a:endParaRPr>
          </a:p>
          <a:p>
            <a:pPr indent="0" lvl="0" marL="899999"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1600"/>
              </a:spcAft>
              <a:buNone/>
            </a:pPr>
            <a:r>
              <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nvSpPr>
        <p:spPr>
          <a:xfrm>
            <a:off x="1166775" y="282900"/>
            <a:ext cx="7618200" cy="483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FFFFFF"/>
                </a:solidFill>
              </a:rPr>
              <a:t>        Y = f(w</a:t>
            </a:r>
            <a:r>
              <a:rPr baseline="-25000" lang="en" sz="1200">
                <a:solidFill>
                  <a:srgbClr val="FFFFFF"/>
                </a:solidFill>
              </a:rPr>
              <a:t>1</a:t>
            </a:r>
            <a:r>
              <a:rPr lang="en" sz="1200">
                <a:solidFill>
                  <a:srgbClr val="FFFFFF"/>
                </a:solidFill>
              </a:rPr>
              <a:t>x</a:t>
            </a:r>
            <a:r>
              <a:rPr baseline="-25000" lang="en" sz="1200">
                <a:solidFill>
                  <a:srgbClr val="FFFFFF"/>
                </a:solidFill>
              </a:rPr>
              <a:t>1</a:t>
            </a:r>
            <a:r>
              <a:rPr lang="en" sz="1200">
                <a:solidFill>
                  <a:srgbClr val="FFFFFF"/>
                </a:solidFill>
              </a:rPr>
              <a:t> + w</a:t>
            </a:r>
            <a:r>
              <a:rPr baseline="-25000" lang="en" sz="1200">
                <a:solidFill>
                  <a:srgbClr val="FFFFFF"/>
                </a:solidFill>
              </a:rPr>
              <a:t>2</a:t>
            </a:r>
            <a:r>
              <a:rPr lang="en" sz="1200">
                <a:solidFill>
                  <a:srgbClr val="FFFFFF"/>
                </a:solidFill>
              </a:rPr>
              <a:t>x</a:t>
            </a:r>
            <a:r>
              <a:rPr baseline="-25000" lang="en" sz="1200">
                <a:solidFill>
                  <a:srgbClr val="FFFFFF"/>
                </a:solidFill>
              </a:rPr>
              <a:t>2</a:t>
            </a:r>
            <a:r>
              <a:rPr lang="en" sz="1200">
                <a:solidFill>
                  <a:srgbClr val="FFFFFF"/>
                </a:solidFill>
              </a:rPr>
              <a:t> + b)</a:t>
            </a:r>
            <a:endParaRPr sz="12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There are different types of Activation function in the literature  defined as follows:</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                  sigmoid(x) = 1/(1 + exp(−x))</a:t>
            </a:r>
            <a:endParaRPr sz="12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                  tanh(x) = 2*sigmoid(2x) − 1 </a:t>
            </a:r>
            <a:endParaRPr sz="12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                  ReLU(x) = max(0, x) </a:t>
            </a:r>
            <a:endParaRPr sz="12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rPr b="1" lang="en" sz="1200">
                <a:solidFill>
                  <a:srgbClr val="FFFFFF"/>
                </a:solidFill>
              </a:rPr>
              <a:t>Random Forest Regression</a:t>
            </a:r>
            <a:endParaRPr b="1" sz="1200">
              <a:solidFill>
                <a:srgbClr val="FFFFFF"/>
              </a:solidFill>
            </a:endParaRPr>
          </a:p>
          <a:p>
            <a:pPr indent="0" lvl="0" marL="0" rtl="0" algn="l">
              <a:lnSpc>
                <a:spcPct val="115000"/>
              </a:lnSpc>
              <a:spcBef>
                <a:spcPts val="0"/>
              </a:spcBef>
              <a:spcAft>
                <a:spcPts val="0"/>
              </a:spcAft>
              <a:buNone/>
            </a:pPr>
            <a:r>
              <a:rPr lang="en" sz="1200">
                <a:solidFill>
                  <a:srgbClr val="FFFFFF"/>
                </a:solidFill>
              </a:rPr>
              <a:t>Supervised learning model which prevents Overfitting of the data. It uses multiple decision Trees  which increases accuracy</a:t>
            </a:r>
            <a:endParaRPr sz="1200">
              <a:solidFill>
                <a:srgbClr val="FFFFFF"/>
              </a:solidFill>
            </a:endParaRPr>
          </a:p>
          <a:p>
            <a:pPr indent="0" lvl="0" marL="0" rtl="0" algn="ctr">
              <a:lnSpc>
                <a:spcPct val="115000"/>
              </a:lnSpc>
              <a:spcBef>
                <a:spcPts val="0"/>
              </a:spcBef>
              <a:spcAft>
                <a:spcPts val="0"/>
              </a:spcAft>
              <a:buNone/>
            </a:pPr>
            <a:r>
              <a:rPr lang="en" sz="1200">
                <a:solidFill>
                  <a:srgbClr val="FFFFFF"/>
                </a:solidFill>
              </a:rPr>
              <a:t>f</a:t>
            </a:r>
            <a:r>
              <a:rPr baseline="-25000" lang="en" sz="1200">
                <a:solidFill>
                  <a:srgbClr val="FFFFFF"/>
                </a:solidFill>
              </a:rPr>
              <a:t>rf</a:t>
            </a:r>
            <a:r>
              <a:rPr baseline="30000" lang="en" sz="1200">
                <a:solidFill>
                  <a:srgbClr val="FFFFFF"/>
                </a:solidFill>
              </a:rPr>
              <a:t>B</a:t>
            </a:r>
            <a:r>
              <a:rPr lang="en" sz="1200">
                <a:solidFill>
                  <a:srgbClr val="FFFFFF"/>
                </a:solidFill>
              </a:rPr>
              <a:t>(x) = (1/B)*(∑</a:t>
            </a:r>
            <a:r>
              <a:rPr baseline="30000" lang="en" sz="1200">
                <a:solidFill>
                  <a:srgbClr val="FFFFFF"/>
                </a:solidFill>
              </a:rPr>
              <a:t>B</a:t>
            </a:r>
            <a:r>
              <a:rPr baseline="-25000" lang="en" sz="1200">
                <a:solidFill>
                  <a:srgbClr val="FFFFFF"/>
                </a:solidFill>
              </a:rPr>
              <a:t>b=1</a:t>
            </a:r>
            <a:r>
              <a:rPr lang="en" sz="1200">
                <a:solidFill>
                  <a:srgbClr val="FFFFFF"/>
                </a:solidFill>
              </a:rPr>
              <a:t>T</a:t>
            </a:r>
            <a:r>
              <a:rPr baseline="-25000" lang="en" sz="1200">
                <a:solidFill>
                  <a:srgbClr val="FFFFFF"/>
                </a:solidFill>
              </a:rPr>
              <a:t>b</a:t>
            </a:r>
            <a:r>
              <a:rPr lang="en" sz="1200">
                <a:solidFill>
                  <a:srgbClr val="FFFFFF"/>
                </a:solidFill>
              </a:rPr>
              <a:t>(x))</a:t>
            </a:r>
            <a:endParaRPr sz="1200">
              <a:solidFill>
                <a:srgbClr val="FFFFFF"/>
              </a:solidFill>
            </a:endParaRPr>
          </a:p>
          <a:p>
            <a:pPr indent="0" lvl="0" marL="0" rtl="0" algn="ctr">
              <a:lnSpc>
                <a:spcPct val="115000"/>
              </a:lnSpc>
              <a:spcBef>
                <a:spcPts val="0"/>
              </a:spcBef>
              <a:spcAft>
                <a:spcPts val="0"/>
              </a:spcAft>
              <a:buNone/>
            </a:pPr>
            <a:r>
              <a:t/>
            </a:r>
            <a:endParaRPr sz="1200">
              <a:solidFill>
                <a:srgbClr val="FFFFFF"/>
              </a:solidFill>
            </a:endParaRPr>
          </a:p>
          <a:p>
            <a:pPr indent="0" lvl="0" marL="0" rtl="0" algn="ctr">
              <a:lnSpc>
                <a:spcPct val="115000"/>
              </a:lnSpc>
              <a:spcBef>
                <a:spcPts val="0"/>
              </a:spcBef>
              <a:spcAft>
                <a:spcPts val="0"/>
              </a:spcAft>
              <a:buNone/>
            </a:pPr>
            <a:r>
              <a:rPr lang="en" sz="1200">
                <a:solidFill>
                  <a:srgbClr val="FFFFFF"/>
                </a:solidFill>
              </a:rPr>
              <a:t>Var((1/B)*(∑</a:t>
            </a:r>
            <a:r>
              <a:rPr baseline="30000" lang="en" sz="1200">
                <a:solidFill>
                  <a:srgbClr val="FFFFFF"/>
                </a:solidFill>
              </a:rPr>
              <a:t>B</a:t>
            </a:r>
            <a:r>
              <a:rPr baseline="-25000" lang="en" sz="1200">
                <a:solidFill>
                  <a:srgbClr val="FFFFFF"/>
                </a:solidFill>
              </a:rPr>
              <a:t>b=1</a:t>
            </a:r>
            <a:r>
              <a:rPr lang="en" sz="1200">
                <a:solidFill>
                  <a:srgbClr val="FFFFFF"/>
                </a:solidFill>
              </a:rPr>
              <a:t>T</a:t>
            </a:r>
            <a:r>
              <a:rPr baseline="-25000" lang="en" sz="1200">
                <a:solidFill>
                  <a:srgbClr val="FFFFFF"/>
                </a:solidFill>
              </a:rPr>
              <a:t>b</a:t>
            </a:r>
            <a:r>
              <a:rPr lang="en" sz="1200">
                <a:solidFill>
                  <a:srgbClr val="FFFFFF"/>
                </a:solidFill>
              </a:rPr>
              <a:t>(x))) = 𝜌𝜎</a:t>
            </a:r>
            <a:r>
              <a:rPr baseline="30000" lang="en" sz="1200">
                <a:solidFill>
                  <a:srgbClr val="FFFFFF"/>
                </a:solidFill>
              </a:rPr>
              <a:t>2</a:t>
            </a:r>
            <a:r>
              <a:rPr lang="en" sz="1200">
                <a:solidFill>
                  <a:srgbClr val="FFFFFF"/>
                </a:solidFill>
              </a:rPr>
              <a:t> + 𝜎</a:t>
            </a:r>
            <a:r>
              <a:rPr baseline="30000" lang="en" sz="1200">
                <a:solidFill>
                  <a:srgbClr val="FFFFFF"/>
                </a:solidFill>
              </a:rPr>
              <a:t>2</a:t>
            </a:r>
            <a:r>
              <a:rPr lang="en" sz="1200">
                <a:solidFill>
                  <a:srgbClr val="FFFFFF"/>
                </a:solidFill>
              </a:rPr>
              <a:t>((1 - 𝜌)/B)</a:t>
            </a:r>
            <a:endParaRPr sz="1200">
              <a:solidFill>
                <a:srgbClr val="FFFFFF"/>
              </a:solidFill>
            </a:endParaRPr>
          </a:p>
          <a:p>
            <a:pPr indent="0" lvl="0" marL="0" rtl="0" algn="ctr">
              <a:lnSpc>
                <a:spcPct val="115000"/>
              </a:lnSpc>
              <a:spcBef>
                <a:spcPts val="0"/>
              </a:spcBef>
              <a:spcAft>
                <a:spcPts val="0"/>
              </a:spcAft>
              <a:buNone/>
            </a:pPr>
            <a:r>
              <a:t/>
            </a:r>
            <a:endParaRPr sz="1200">
              <a:solidFill>
                <a:srgbClr val="FFFFFF"/>
              </a:solidFill>
            </a:endParaRPr>
          </a:p>
          <a:p>
            <a:pPr indent="0" lvl="0" marL="0" rtl="0" algn="ctr">
              <a:lnSpc>
                <a:spcPct val="115000"/>
              </a:lnSpc>
              <a:spcBef>
                <a:spcPts val="0"/>
              </a:spcBef>
              <a:spcAft>
                <a:spcPts val="0"/>
              </a:spcAft>
              <a:buNone/>
            </a:pPr>
            <a:r>
              <a:rPr lang="en" sz="1200">
                <a:solidFill>
                  <a:srgbClr val="FFFFFF"/>
                </a:solidFill>
              </a:rPr>
              <a:t>Here B is the number of trees.</a:t>
            </a:r>
            <a:endParaRPr sz="1200">
              <a:solidFill>
                <a:srgbClr val="FFFFFF"/>
              </a:solidFill>
            </a:endParaRPr>
          </a:p>
          <a:p>
            <a:pPr indent="0" lvl="0" marL="0" rtl="0" algn="ctr">
              <a:lnSpc>
                <a:spcPct val="115000"/>
              </a:lnSpc>
              <a:spcBef>
                <a:spcPts val="0"/>
              </a:spcBef>
              <a:spcAft>
                <a:spcPts val="0"/>
              </a:spcAft>
              <a:buNone/>
            </a:pPr>
            <a:r>
              <a:rPr lang="en" sz="1200">
                <a:solidFill>
                  <a:srgbClr val="FFFFFF"/>
                </a:solidFill>
              </a:rPr>
              <a:t>Tb =  Random Forest Tree</a:t>
            </a:r>
            <a:endParaRPr sz="1200">
              <a:solidFill>
                <a:srgbClr val="FFFFFF"/>
              </a:solidFill>
            </a:endParaRPr>
          </a:p>
          <a:p>
            <a:pPr indent="0" lvl="0" marL="0" rtl="0" algn="ctr">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                  </a:t>
            </a:r>
            <a:endParaRPr sz="12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9"/>
          <p:cNvPicPr preferRelativeResize="0"/>
          <p:nvPr/>
        </p:nvPicPr>
        <p:blipFill>
          <a:blip r:embed="rId3">
            <a:alphaModFix/>
          </a:blip>
          <a:stretch>
            <a:fillRect/>
          </a:stretch>
        </p:blipFill>
        <p:spPr>
          <a:xfrm>
            <a:off x="1444375" y="368825"/>
            <a:ext cx="6560202" cy="2689700"/>
          </a:xfrm>
          <a:prstGeom prst="rect">
            <a:avLst/>
          </a:prstGeom>
          <a:noFill/>
          <a:ln>
            <a:noFill/>
          </a:ln>
        </p:spPr>
      </p:pic>
      <p:sp>
        <p:nvSpPr>
          <p:cNvPr id="220" name="Google Shape;220;p29"/>
          <p:cNvSpPr txBox="1"/>
          <p:nvPr/>
        </p:nvSpPr>
        <p:spPr>
          <a:xfrm>
            <a:off x="2232700" y="3584475"/>
            <a:ext cx="40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Depiction of ANN</a:t>
            </a:r>
            <a:endParaRPr>
              <a:solidFill>
                <a:srgbClr val="FFFF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0"/>
          <p:cNvPicPr preferRelativeResize="0"/>
          <p:nvPr/>
        </p:nvPicPr>
        <p:blipFill>
          <a:blip r:embed="rId3">
            <a:alphaModFix/>
          </a:blip>
          <a:stretch>
            <a:fillRect/>
          </a:stretch>
        </p:blipFill>
        <p:spPr>
          <a:xfrm>
            <a:off x="1535300" y="103875"/>
            <a:ext cx="6829425" cy="3765875"/>
          </a:xfrm>
          <a:prstGeom prst="rect">
            <a:avLst/>
          </a:prstGeom>
          <a:noFill/>
          <a:ln>
            <a:noFill/>
          </a:ln>
        </p:spPr>
      </p:pic>
      <p:sp>
        <p:nvSpPr>
          <p:cNvPr id="226" name="Google Shape;226;p30"/>
          <p:cNvSpPr txBox="1"/>
          <p:nvPr/>
        </p:nvSpPr>
        <p:spPr>
          <a:xfrm>
            <a:off x="2474700" y="4088100"/>
            <a:ext cx="42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Random Forest Regression</a:t>
            </a:r>
            <a:endParaRPr>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700">
                <a:latin typeface="Lato"/>
                <a:ea typeface="Lato"/>
                <a:cs typeface="Lato"/>
                <a:sym typeface="Lato"/>
              </a:rPr>
              <a:t>Variable Description</a:t>
            </a:r>
            <a:endParaRPr sz="133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Members</a:t>
            </a:r>
            <a:endParaRPr/>
          </a:p>
        </p:txBody>
      </p:sp>
      <p:sp>
        <p:nvSpPr>
          <p:cNvPr id="142" name="Google Shape;142;p14"/>
          <p:cNvSpPr txBox="1"/>
          <p:nvPr>
            <p:ph idx="1" type="body"/>
          </p:nvPr>
        </p:nvSpPr>
        <p:spPr>
          <a:xfrm>
            <a:off x="1222475" y="1012650"/>
            <a:ext cx="7038900" cy="3905700"/>
          </a:xfrm>
          <a:prstGeom prst="rect">
            <a:avLst/>
          </a:prstGeom>
          <a:noFill/>
        </p:spPr>
        <p:txBody>
          <a:bodyPr anchorCtr="0" anchor="t" bIns="91425" lIns="91425" spcFirstLastPara="1" rIns="91425" wrap="square" tIns="91425">
            <a:noAutofit/>
          </a:bodyPr>
          <a:lstStyle/>
          <a:p>
            <a:pPr indent="-311150" lvl="0" marL="457200" rtl="0" algn="l">
              <a:spcBef>
                <a:spcPts val="1200"/>
              </a:spcBef>
              <a:spcAft>
                <a:spcPts val="0"/>
              </a:spcAft>
              <a:buClr>
                <a:srgbClr val="FFFFFF"/>
              </a:buClr>
              <a:buSzPts val="1300"/>
              <a:buAutoNum type="alphaUcPeriod"/>
            </a:pPr>
            <a:r>
              <a:rPr lang="en" sz="2000">
                <a:solidFill>
                  <a:srgbClr val="FFFFFF"/>
                </a:solidFill>
                <a:highlight>
                  <a:srgbClr val="000000"/>
                </a:highlight>
                <a:latin typeface="Arial"/>
                <a:ea typeface="Arial"/>
                <a:cs typeface="Arial"/>
                <a:sym typeface="Arial"/>
              </a:rPr>
              <a:t> Prakhar Pradhan 190618 (CE)(</a:t>
            </a:r>
            <a:r>
              <a:rPr b="1" lang="en" sz="2000">
                <a:solidFill>
                  <a:srgbClr val="FFFFFF"/>
                </a:solidFill>
                <a:highlight>
                  <a:srgbClr val="000000"/>
                </a:highlight>
                <a:latin typeface="Arial"/>
                <a:ea typeface="Arial"/>
                <a:cs typeface="Arial"/>
                <a:sym typeface="Arial"/>
              </a:rPr>
              <a:t>Group Leader</a:t>
            </a:r>
            <a:r>
              <a:rPr lang="en" sz="2000">
                <a:solidFill>
                  <a:srgbClr val="FFFFFF"/>
                </a:solidFill>
                <a:highlight>
                  <a:srgbClr val="000000"/>
                </a:highlight>
                <a:latin typeface="Arial"/>
                <a:ea typeface="Arial"/>
                <a:cs typeface="Arial"/>
                <a:sym typeface="Arial"/>
              </a:rPr>
              <a:t>) </a:t>
            </a:r>
            <a:endParaRPr sz="2000">
              <a:solidFill>
                <a:srgbClr val="FFFFFF"/>
              </a:solidFill>
              <a:highlight>
                <a:srgbClr val="000000"/>
              </a:highlight>
              <a:latin typeface="Arial"/>
              <a:ea typeface="Arial"/>
              <a:cs typeface="Arial"/>
              <a:sym typeface="Arial"/>
            </a:endParaRPr>
          </a:p>
          <a:p>
            <a:pPr indent="-311150" lvl="0" marL="457200" rtl="0" algn="l">
              <a:spcBef>
                <a:spcPts val="0"/>
              </a:spcBef>
              <a:spcAft>
                <a:spcPts val="0"/>
              </a:spcAft>
              <a:buClr>
                <a:srgbClr val="FFFFFF"/>
              </a:buClr>
              <a:buSzPts val="1300"/>
              <a:buAutoNum type="alphaUcPeriod"/>
            </a:pPr>
            <a:r>
              <a:rPr lang="en" sz="2000">
                <a:solidFill>
                  <a:srgbClr val="FFFFFF"/>
                </a:solidFill>
                <a:highlight>
                  <a:srgbClr val="000000"/>
                </a:highlight>
                <a:latin typeface="Arial"/>
                <a:ea typeface="Arial"/>
                <a:cs typeface="Arial"/>
                <a:sym typeface="Arial"/>
              </a:rPr>
              <a:t> Aditya Gupta 190060 (CE)</a:t>
            </a:r>
            <a:endParaRPr sz="2000">
              <a:solidFill>
                <a:srgbClr val="FFFFFF"/>
              </a:solidFill>
              <a:highlight>
                <a:srgbClr val="000000"/>
              </a:highlight>
              <a:latin typeface="Arial"/>
              <a:ea typeface="Arial"/>
              <a:cs typeface="Arial"/>
              <a:sym typeface="Arial"/>
            </a:endParaRPr>
          </a:p>
          <a:p>
            <a:pPr indent="-311150" lvl="0" marL="457200" rtl="0" algn="l">
              <a:spcBef>
                <a:spcPts val="0"/>
              </a:spcBef>
              <a:spcAft>
                <a:spcPts val="0"/>
              </a:spcAft>
              <a:buClr>
                <a:srgbClr val="FFFFFF"/>
              </a:buClr>
              <a:buSzPts val="1300"/>
              <a:buAutoNum type="alphaUcPeriod"/>
            </a:pPr>
            <a:r>
              <a:rPr lang="en" sz="2000">
                <a:solidFill>
                  <a:srgbClr val="FFFFFF"/>
                </a:solidFill>
                <a:highlight>
                  <a:srgbClr val="000000"/>
                </a:highlight>
                <a:latin typeface="Arial"/>
                <a:ea typeface="Arial"/>
                <a:cs typeface="Arial"/>
                <a:sym typeface="Arial"/>
              </a:rPr>
              <a:t>Kaushal Chaudhary 190422 (ECO)</a:t>
            </a:r>
            <a:endParaRPr sz="2000">
              <a:solidFill>
                <a:srgbClr val="FFFFFF"/>
              </a:solidFill>
              <a:highlight>
                <a:srgbClr val="000000"/>
              </a:highlight>
              <a:latin typeface="Arial"/>
              <a:ea typeface="Arial"/>
              <a:cs typeface="Arial"/>
              <a:sym typeface="Arial"/>
            </a:endParaRPr>
          </a:p>
          <a:p>
            <a:pPr indent="-311150" lvl="0" marL="457200" rtl="0" algn="l">
              <a:spcBef>
                <a:spcPts val="0"/>
              </a:spcBef>
              <a:spcAft>
                <a:spcPts val="0"/>
              </a:spcAft>
              <a:buClr>
                <a:srgbClr val="FFFFFF"/>
              </a:buClr>
              <a:buSzPts val="1300"/>
              <a:buAutoNum type="alphaUcPeriod"/>
            </a:pPr>
            <a:r>
              <a:rPr lang="en" sz="2000">
                <a:solidFill>
                  <a:srgbClr val="FFFFFF"/>
                </a:solidFill>
                <a:highlight>
                  <a:srgbClr val="000000"/>
                </a:highlight>
                <a:latin typeface="Arial"/>
                <a:ea typeface="Arial"/>
                <a:cs typeface="Arial"/>
                <a:sym typeface="Arial"/>
              </a:rPr>
              <a:t>Raj Aryan 190673 (CE)</a:t>
            </a:r>
            <a:endParaRPr sz="2000">
              <a:solidFill>
                <a:srgbClr val="FFFFFF"/>
              </a:solidFill>
              <a:highlight>
                <a:srgbClr val="000000"/>
              </a:highlight>
              <a:latin typeface="Arial"/>
              <a:ea typeface="Arial"/>
              <a:cs typeface="Arial"/>
              <a:sym typeface="Arial"/>
            </a:endParaRPr>
          </a:p>
          <a:p>
            <a:pPr indent="-311150" lvl="0" marL="457200" rtl="0" algn="l">
              <a:spcBef>
                <a:spcPts val="0"/>
              </a:spcBef>
              <a:spcAft>
                <a:spcPts val="0"/>
              </a:spcAft>
              <a:buClr>
                <a:srgbClr val="FFFFFF"/>
              </a:buClr>
              <a:buSzPts val="1300"/>
              <a:buAutoNum type="alphaUcPeriod"/>
            </a:pPr>
            <a:r>
              <a:rPr lang="en" sz="2000">
                <a:solidFill>
                  <a:srgbClr val="FFFFFF"/>
                </a:solidFill>
                <a:highlight>
                  <a:srgbClr val="000000"/>
                </a:highlight>
                <a:latin typeface="Arial"/>
                <a:ea typeface="Arial"/>
                <a:cs typeface="Arial"/>
                <a:sym typeface="Arial"/>
              </a:rPr>
              <a:t> Chirag Sharma 190248 (CE) </a:t>
            </a:r>
            <a:endParaRPr sz="2000">
              <a:solidFill>
                <a:srgbClr val="FFFFFF"/>
              </a:solidFill>
              <a:highlight>
                <a:srgbClr val="000000"/>
              </a:highlight>
              <a:latin typeface="Arial"/>
              <a:ea typeface="Arial"/>
              <a:cs typeface="Arial"/>
              <a:sym typeface="Arial"/>
            </a:endParaRPr>
          </a:p>
          <a:p>
            <a:pPr indent="-311150" lvl="0" marL="457200" rtl="0" algn="l">
              <a:spcBef>
                <a:spcPts val="0"/>
              </a:spcBef>
              <a:spcAft>
                <a:spcPts val="0"/>
              </a:spcAft>
              <a:buClr>
                <a:srgbClr val="FFFFFF"/>
              </a:buClr>
              <a:buSzPts val="1300"/>
              <a:buAutoNum type="alphaUcPeriod"/>
            </a:pPr>
            <a:r>
              <a:rPr lang="en" sz="2000">
                <a:solidFill>
                  <a:srgbClr val="FFFFFF"/>
                </a:solidFill>
                <a:highlight>
                  <a:srgbClr val="000000"/>
                </a:highlight>
                <a:latin typeface="Arial"/>
                <a:ea typeface="Arial"/>
                <a:cs typeface="Arial"/>
                <a:sym typeface="Arial"/>
              </a:rPr>
              <a:t> Atul Umak 190202 (CE)</a:t>
            </a:r>
            <a:endParaRPr sz="2000">
              <a:solidFill>
                <a:srgbClr val="FFFFFF"/>
              </a:solidFill>
              <a:highlight>
                <a:srgbClr val="000000"/>
              </a:highlight>
              <a:latin typeface="Arial"/>
              <a:ea typeface="Arial"/>
              <a:cs typeface="Arial"/>
              <a:sym typeface="Arial"/>
            </a:endParaRPr>
          </a:p>
          <a:p>
            <a:pPr indent="-311150" lvl="0" marL="457200" rtl="0" algn="l">
              <a:spcBef>
                <a:spcPts val="0"/>
              </a:spcBef>
              <a:spcAft>
                <a:spcPts val="0"/>
              </a:spcAft>
              <a:buClr>
                <a:srgbClr val="FFFFFF"/>
              </a:buClr>
              <a:buSzPts val="1300"/>
              <a:buAutoNum type="alphaUcPeriod"/>
            </a:pPr>
            <a:r>
              <a:rPr lang="en" sz="2000">
                <a:solidFill>
                  <a:srgbClr val="FFFFFF"/>
                </a:solidFill>
                <a:highlight>
                  <a:srgbClr val="000000"/>
                </a:highlight>
                <a:latin typeface="Arial"/>
                <a:ea typeface="Arial"/>
                <a:cs typeface="Arial"/>
                <a:sym typeface="Arial"/>
              </a:rPr>
              <a:t>Sumit Singh Sheoran 190875 (CE)</a:t>
            </a:r>
            <a:endParaRPr sz="2000">
              <a:solidFill>
                <a:srgbClr val="FFFFFF"/>
              </a:solidFill>
              <a:highlight>
                <a:srgbClr val="000000"/>
              </a:highlight>
              <a:latin typeface="Arial"/>
              <a:ea typeface="Arial"/>
              <a:cs typeface="Arial"/>
              <a:sym typeface="Arial"/>
            </a:endParaRPr>
          </a:p>
          <a:p>
            <a:pPr indent="-311150" lvl="0" marL="457200" rtl="0" algn="l">
              <a:spcBef>
                <a:spcPts val="0"/>
              </a:spcBef>
              <a:spcAft>
                <a:spcPts val="0"/>
              </a:spcAft>
              <a:buClr>
                <a:srgbClr val="FFFFFF"/>
              </a:buClr>
              <a:buSzPts val="1300"/>
              <a:buAutoNum type="alphaUcPeriod"/>
            </a:pPr>
            <a:r>
              <a:rPr lang="en" sz="2000">
                <a:solidFill>
                  <a:srgbClr val="FFFFFF"/>
                </a:solidFill>
                <a:highlight>
                  <a:srgbClr val="000000"/>
                </a:highlight>
                <a:latin typeface="Arial"/>
                <a:ea typeface="Arial"/>
                <a:cs typeface="Arial"/>
                <a:sym typeface="Arial"/>
              </a:rPr>
              <a:t> Saral Verma 190767 (CE)</a:t>
            </a:r>
            <a:endParaRPr sz="2000">
              <a:solidFill>
                <a:srgbClr val="FFFFFF"/>
              </a:solidFill>
              <a:highlight>
                <a:srgbClr val="000000"/>
              </a:highlight>
              <a:latin typeface="Arial"/>
              <a:ea typeface="Arial"/>
              <a:cs typeface="Arial"/>
              <a:sym typeface="Arial"/>
            </a:endParaRPr>
          </a:p>
          <a:p>
            <a:pPr indent="-311150" lvl="0" marL="457200" rtl="0" algn="l">
              <a:spcBef>
                <a:spcPts val="0"/>
              </a:spcBef>
              <a:spcAft>
                <a:spcPts val="0"/>
              </a:spcAft>
              <a:buClr>
                <a:srgbClr val="FFFFFF"/>
              </a:buClr>
              <a:buSzPts val="1300"/>
              <a:buAutoNum type="alphaUcPeriod"/>
            </a:pPr>
            <a:r>
              <a:rPr lang="en" sz="2000">
                <a:solidFill>
                  <a:srgbClr val="FFFFFF"/>
                </a:solidFill>
                <a:highlight>
                  <a:srgbClr val="000000"/>
                </a:highlight>
                <a:latin typeface="Arial"/>
                <a:ea typeface="Arial"/>
                <a:cs typeface="Arial"/>
                <a:sym typeface="Arial"/>
              </a:rPr>
              <a:t> Sandeep Gautam 190754 (ECO)</a:t>
            </a:r>
            <a:endParaRPr sz="2000">
              <a:solidFill>
                <a:srgbClr val="FFFFFF"/>
              </a:solidFill>
              <a:highlight>
                <a:srgbClr val="000000"/>
              </a:highlight>
              <a:latin typeface="Arial"/>
              <a:ea typeface="Arial"/>
              <a:cs typeface="Arial"/>
              <a:sym typeface="Arial"/>
            </a:endParaRPr>
          </a:p>
          <a:p>
            <a:pPr indent="-311150" lvl="0" marL="457200" rtl="0" algn="l">
              <a:spcBef>
                <a:spcPts val="0"/>
              </a:spcBef>
              <a:spcAft>
                <a:spcPts val="0"/>
              </a:spcAft>
              <a:buClr>
                <a:srgbClr val="FFFFFF"/>
              </a:buClr>
              <a:buSzPts val="1300"/>
              <a:buAutoNum type="alphaUcPeriod"/>
            </a:pPr>
            <a:r>
              <a:rPr lang="en" sz="700">
                <a:solidFill>
                  <a:srgbClr val="FFFFFF"/>
                </a:solidFill>
                <a:highlight>
                  <a:srgbClr val="000000"/>
                </a:highlight>
                <a:latin typeface="Arial"/>
                <a:ea typeface="Arial"/>
                <a:cs typeface="Arial"/>
                <a:sym typeface="Arial"/>
              </a:rPr>
              <a:t>     </a:t>
            </a:r>
            <a:r>
              <a:rPr lang="en" sz="2000">
                <a:solidFill>
                  <a:srgbClr val="FFFFFF"/>
                </a:solidFill>
                <a:highlight>
                  <a:srgbClr val="000000"/>
                </a:highlight>
                <a:latin typeface="Arial"/>
                <a:ea typeface="Arial"/>
                <a:cs typeface="Arial"/>
                <a:sym typeface="Arial"/>
              </a:rPr>
              <a:t>Anurag Yadav 190170 (CE)</a:t>
            </a:r>
            <a:endParaRPr>
              <a:solidFill>
                <a:srgbClr val="FFFFFF"/>
              </a:solidFill>
              <a:highlight>
                <a:srgbClr val="000000"/>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nvSpPr>
        <p:spPr>
          <a:xfrm>
            <a:off x="1419300" y="70200"/>
            <a:ext cx="6138300" cy="61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b="1" sz="1200">
              <a:solidFill>
                <a:srgbClr val="FFFFFF"/>
              </a:solidFill>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graphicFrame>
        <p:nvGraphicFramePr>
          <p:cNvPr id="237" name="Google Shape;237;p32"/>
          <p:cNvGraphicFramePr/>
          <p:nvPr/>
        </p:nvGraphicFramePr>
        <p:xfrm>
          <a:off x="1924775" y="617225"/>
          <a:ext cx="3000000" cy="3000000"/>
        </p:xfrm>
        <a:graphic>
          <a:graphicData uri="http://schemas.openxmlformats.org/drawingml/2006/table">
            <a:tbl>
              <a:tblPr>
                <a:noFill/>
                <a:tableStyleId>{3A05D089-BA08-4FCE-B747-27D32DD84D7F}</a:tableStyleId>
              </a:tblPr>
              <a:tblGrid>
                <a:gridCol w="2865600"/>
                <a:gridCol w="2865600"/>
              </a:tblGrid>
              <a:tr h="12700">
                <a:tc>
                  <a:txBody>
                    <a:bodyPr/>
                    <a:lstStyle/>
                    <a:p>
                      <a:pPr indent="0" lvl="0" marL="0" rtl="0" algn="l">
                        <a:lnSpc>
                          <a:spcPct val="115000"/>
                        </a:lnSpc>
                        <a:spcBef>
                          <a:spcPts val="0"/>
                        </a:spcBef>
                        <a:spcAft>
                          <a:spcPts val="0"/>
                        </a:spcAft>
                        <a:buNone/>
                      </a:pPr>
                      <a:r>
                        <a:rPr b="1" lang="en" sz="1500">
                          <a:solidFill>
                            <a:srgbClr val="FFFFFF"/>
                          </a:solidFill>
                        </a:rPr>
                        <a:t>Variables</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500">
                          <a:solidFill>
                            <a:srgbClr val="FFFFFF"/>
                          </a:solidFill>
                        </a:rPr>
                        <a:t>Description</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Tradeflow_comrade_o</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Trade flow as reported by the exporter (in thousands current US$) (source: Comtrade)</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iso3</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ISO3 alphabetic code</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Country</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Country name</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Contig</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Dummy equal to 1 if countries are contiguous</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Distw</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Population-weighted distance between most populated cities (km)</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Distwces</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Population-weighted distance between most populated cities (km) using CES formulation with θ = −1</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Comlang_off</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1 if countries share common official or primary language</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Comlang_ethno</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1 if countries share a common language spoken by at least 9% of the population</a:t>
                      </a:r>
                      <a:endParaRPr sz="1000">
                        <a:solidFill>
                          <a:srgbClr val="FFFFFF"/>
                        </a:solidFill>
                      </a:endParaRPr>
                    </a:p>
                  </a:txBody>
                  <a:tcPr marT="25400" marB="25400" marR="25400" marL="25400" anchor="b">
                    <a:lnL cap="flat" cmpd="sng" w="11425">
                      <a:solidFill>
                        <a:schemeClr val="lt1"/>
                      </a:solidFill>
                      <a:prstDash val="solid"/>
                      <a:round/>
                      <a:headEnd len="sm" w="sm" type="none"/>
                      <a:tailEnd len="sm" w="sm" type="none"/>
                    </a:lnL>
                    <a:lnR cap="flat" cmpd="sng" w="11425">
                      <a:solidFill>
                        <a:schemeClr val="lt1"/>
                      </a:solidFill>
                      <a:prstDash val="solid"/>
                      <a:round/>
                      <a:headEnd len="sm" w="sm" type="none"/>
                      <a:tailEnd len="sm" w="sm" type="none"/>
                    </a:lnR>
                    <a:lnT cap="flat" cmpd="sng" w="11425">
                      <a:solidFill>
                        <a:schemeClr val="lt1"/>
                      </a:solidFill>
                      <a:prstDash val="solid"/>
                      <a:round/>
                      <a:headEnd len="sm" w="sm" type="none"/>
                      <a:tailEnd len="sm" w="sm" type="none"/>
                    </a:lnT>
                    <a:lnB cap="flat" cmpd="sng" w="11425">
                      <a:solidFill>
                        <a:schemeClr val="lt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graphicFrame>
        <p:nvGraphicFramePr>
          <p:cNvPr id="242" name="Google Shape;242;p33"/>
          <p:cNvGraphicFramePr/>
          <p:nvPr/>
        </p:nvGraphicFramePr>
        <p:xfrm>
          <a:off x="1915150" y="707850"/>
          <a:ext cx="3000000" cy="3000000"/>
        </p:xfrm>
        <a:graphic>
          <a:graphicData uri="http://schemas.openxmlformats.org/drawingml/2006/table">
            <a:tbl>
              <a:tblPr>
                <a:noFill/>
                <a:tableStyleId>{3A05D089-BA08-4FCE-B747-27D32DD84D7F}</a:tableStyleId>
              </a:tblPr>
              <a:tblGrid>
                <a:gridCol w="2865600"/>
                <a:gridCol w="2865600"/>
              </a:tblGrid>
              <a:tr h="12700">
                <a:tc>
                  <a:txBody>
                    <a:bodyPr/>
                    <a:lstStyle/>
                    <a:p>
                      <a:pPr indent="0" lvl="0" marL="0" rtl="0" algn="l">
                        <a:lnSpc>
                          <a:spcPct val="115000"/>
                        </a:lnSpc>
                        <a:spcBef>
                          <a:spcPts val="0"/>
                        </a:spcBef>
                        <a:spcAft>
                          <a:spcPts val="0"/>
                        </a:spcAft>
                        <a:buNone/>
                      </a:pPr>
                      <a:r>
                        <a:rPr b="1" lang="en" sz="1500">
                          <a:solidFill>
                            <a:srgbClr val="FFFFFF"/>
                          </a:solidFill>
                        </a:rPr>
                        <a:t>Variables</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500">
                          <a:solidFill>
                            <a:srgbClr val="FFFFFF"/>
                          </a:solidFill>
                        </a:rPr>
                        <a:t>Description</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Comcol</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1 if countries share a common colonizer post 1945</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Comrelig</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Religious proximity index</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Pop</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Population (in thousands)</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Gdpcap</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GDP per capita (current thousands US$)</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Comcur</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1 if pair currently shares the same currency</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Gatt</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1 if country currently is a GATT member</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wto</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1 if country currently is a WTO member</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rta</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1 if the pair currently has a RTA (source: WTO)</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Rta_coverage</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Indicates whether the RTA covers goods only or goods and services (source: WTO)</a:t>
                      </a:r>
                      <a:endParaRPr sz="800">
                        <a:solidFill>
                          <a:srgbClr val="FFFFFF"/>
                        </a:solidFill>
                        <a:latin typeface="Roboto"/>
                        <a:ea typeface="Roboto"/>
                        <a:cs typeface="Roboto"/>
                        <a:sym typeface="Roboto"/>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rgbClr val="FFFFFF"/>
                          </a:solidFill>
                        </a:rPr>
                        <a:t>Rta_type</a:t>
                      </a:r>
                      <a:endParaRPr sz="1000">
                        <a:solidFill>
                          <a:srgbClr val="FFFFFF"/>
                        </a:solidFill>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Indicates the type of RTA (customs union for instance)</a:t>
                      </a:r>
                      <a:endParaRPr sz="800">
                        <a:solidFill>
                          <a:srgbClr val="FFFFFF"/>
                        </a:solidFill>
                        <a:latin typeface="Roboto"/>
                        <a:ea typeface="Roboto"/>
                        <a:cs typeface="Roboto"/>
                        <a:sym typeface="Roboto"/>
                      </a:endParaRPr>
                    </a:p>
                  </a:txBody>
                  <a:tcPr marT="25400" marB="25400" marR="25400" marL="25400" anchor="b">
                    <a:lnL cap="flat" cmpd="sng" w="11425">
                      <a:solidFill>
                        <a:srgbClr val="FFFFFF"/>
                      </a:solidFill>
                      <a:prstDash val="solid"/>
                      <a:round/>
                      <a:headEnd len="sm" w="sm" type="none"/>
                      <a:tailEnd len="sm" w="sm" type="none"/>
                    </a:lnL>
                    <a:lnR cap="flat" cmpd="sng" w="11425">
                      <a:solidFill>
                        <a:srgbClr val="FFFFFF"/>
                      </a:solidFill>
                      <a:prstDash val="solid"/>
                      <a:round/>
                      <a:headEnd len="sm" w="sm" type="none"/>
                      <a:tailEnd len="sm" w="sm" type="none"/>
                    </a:lnR>
                    <a:lnT cap="flat" cmpd="sng" w="11425">
                      <a:solidFill>
                        <a:srgbClr val="FFFFFF"/>
                      </a:solidFill>
                      <a:prstDash val="solid"/>
                      <a:round/>
                      <a:headEnd len="sm" w="sm" type="none"/>
                      <a:tailEnd len="sm" w="sm" type="none"/>
                    </a:lnT>
                    <a:lnB cap="flat" cmpd="sng" w="11425">
                      <a:solidFill>
                        <a:srgbClr val="FFFFFF"/>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 Preview</a:t>
            </a:r>
            <a:endParaRPr/>
          </a:p>
        </p:txBody>
      </p:sp>
      <p:sp>
        <p:nvSpPr>
          <p:cNvPr id="248" name="Google Shape;248;p34"/>
          <p:cNvSpPr txBox="1"/>
          <p:nvPr/>
        </p:nvSpPr>
        <p:spPr>
          <a:xfrm>
            <a:off x="4093375" y="3589725"/>
            <a:ext cx="368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Extracted from various sources such as World Bank , Ministry of Commerce, KOF, CEPII and IMF.</a:t>
            </a:r>
            <a:endParaRPr>
              <a:solidFill>
                <a:srgbClr val="FFFFFF"/>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5"/>
          <p:cNvPicPr preferRelativeResize="0"/>
          <p:nvPr/>
        </p:nvPicPr>
        <p:blipFill>
          <a:blip r:embed="rId3">
            <a:alphaModFix/>
          </a:blip>
          <a:stretch>
            <a:fillRect/>
          </a:stretch>
        </p:blipFill>
        <p:spPr>
          <a:xfrm>
            <a:off x="152400" y="152400"/>
            <a:ext cx="5659876" cy="4838700"/>
          </a:xfrm>
          <a:prstGeom prst="rect">
            <a:avLst/>
          </a:prstGeom>
          <a:noFill/>
          <a:ln>
            <a:noFill/>
          </a:ln>
        </p:spPr>
      </p:pic>
      <p:sp>
        <p:nvSpPr>
          <p:cNvPr id="254" name="Google Shape;254;p35"/>
          <p:cNvSpPr txBox="1"/>
          <p:nvPr/>
        </p:nvSpPr>
        <p:spPr>
          <a:xfrm>
            <a:off x="6550675" y="1734725"/>
            <a:ext cx="2195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Top 18 countries including India.</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Total Entries 303552 and 29 columns</a:t>
            </a:r>
            <a:endParaRPr>
              <a:solidFill>
                <a:srgbClr val="FFFFFF"/>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37"/>
          <p:cNvPicPr preferRelativeResize="0"/>
          <p:nvPr/>
        </p:nvPicPr>
        <p:blipFill>
          <a:blip r:embed="rId3">
            <a:alphaModFix/>
          </a:blip>
          <a:stretch>
            <a:fillRect/>
          </a:stretch>
        </p:blipFill>
        <p:spPr>
          <a:xfrm>
            <a:off x="152400" y="152400"/>
            <a:ext cx="5611124" cy="4057025"/>
          </a:xfrm>
          <a:prstGeom prst="rect">
            <a:avLst/>
          </a:prstGeom>
          <a:noFill/>
          <a:ln>
            <a:noFill/>
          </a:ln>
        </p:spPr>
      </p:pic>
      <p:sp>
        <p:nvSpPr>
          <p:cNvPr id="265" name="Google Shape;265;p37"/>
          <p:cNvSpPr txBox="1"/>
          <p:nvPr/>
        </p:nvSpPr>
        <p:spPr>
          <a:xfrm>
            <a:off x="5956275" y="1079650"/>
            <a:ext cx="2499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OLS estimation using Gravity Package.</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R </a:t>
            </a:r>
            <a:r>
              <a:rPr lang="en">
                <a:solidFill>
                  <a:srgbClr val="FFFFFF"/>
                </a:solidFill>
                <a:latin typeface="Lato"/>
                <a:ea typeface="Lato"/>
                <a:cs typeface="Lato"/>
                <a:sym typeface="Lato"/>
              </a:rPr>
              <a:t>square</a:t>
            </a:r>
            <a:r>
              <a:rPr lang="en">
                <a:solidFill>
                  <a:srgbClr val="FFFFFF"/>
                </a:solidFill>
                <a:latin typeface="Lato"/>
                <a:ea typeface="Lato"/>
                <a:cs typeface="Lato"/>
                <a:sym typeface="Lato"/>
              </a:rPr>
              <a:t>  Value Observed is 0.52</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And you can see P </a:t>
            </a:r>
            <a:r>
              <a:rPr lang="en">
                <a:solidFill>
                  <a:srgbClr val="FFFFFF"/>
                </a:solidFill>
                <a:latin typeface="Lato"/>
                <a:ea typeface="Lato"/>
                <a:cs typeface="Lato"/>
                <a:sym typeface="Lato"/>
              </a:rPr>
              <a:t>value</a:t>
            </a:r>
            <a:r>
              <a:rPr lang="en">
                <a:solidFill>
                  <a:srgbClr val="FFFFFF"/>
                </a:solidFill>
                <a:latin typeface="Lato"/>
                <a:ea typeface="Lato"/>
                <a:cs typeface="Lato"/>
                <a:sym typeface="Lato"/>
              </a:rPr>
              <a:t> are significant upto 10 percent</a:t>
            </a:r>
            <a:endParaRPr>
              <a:solidFill>
                <a:srgbClr val="FFFFFF"/>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8"/>
          <p:cNvPicPr preferRelativeResize="0"/>
          <p:nvPr/>
        </p:nvPicPr>
        <p:blipFill>
          <a:blip r:embed="rId3">
            <a:alphaModFix/>
          </a:blip>
          <a:stretch>
            <a:fillRect/>
          </a:stretch>
        </p:blipFill>
        <p:spPr>
          <a:xfrm>
            <a:off x="2277300" y="242625"/>
            <a:ext cx="6323526" cy="4185149"/>
          </a:xfrm>
          <a:prstGeom prst="rect">
            <a:avLst/>
          </a:prstGeom>
          <a:noFill/>
          <a:ln>
            <a:noFill/>
          </a:ln>
        </p:spPr>
      </p:pic>
      <p:sp>
        <p:nvSpPr>
          <p:cNvPr id="271" name="Google Shape;271;p38"/>
          <p:cNvSpPr txBox="1"/>
          <p:nvPr/>
        </p:nvSpPr>
        <p:spPr>
          <a:xfrm>
            <a:off x="92600" y="2000275"/>
            <a:ext cx="257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Fixed effect estimation.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39"/>
          <p:cNvPicPr preferRelativeResize="0"/>
          <p:nvPr/>
        </p:nvPicPr>
        <p:blipFill>
          <a:blip r:embed="rId3">
            <a:alphaModFix/>
          </a:blip>
          <a:stretch>
            <a:fillRect/>
          </a:stretch>
        </p:blipFill>
        <p:spPr>
          <a:xfrm>
            <a:off x="254750" y="242625"/>
            <a:ext cx="5968400" cy="4464150"/>
          </a:xfrm>
          <a:prstGeom prst="rect">
            <a:avLst/>
          </a:prstGeom>
          <a:noFill/>
          <a:ln>
            <a:noFill/>
          </a:ln>
        </p:spPr>
      </p:pic>
      <p:sp>
        <p:nvSpPr>
          <p:cNvPr id="277" name="Google Shape;277;p39"/>
          <p:cNvSpPr txBox="1"/>
          <p:nvPr/>
        </p:nvSpPr>
        <p:spPr>
          <a:xfrm>
            <a:off x="6672000" y="1467850"/>
            <a:ext cx="2001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R square is 0.86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Better than ols considering Multilateral terms </a:t>
            </a:r>
            <a:endParaRPr>
              <a:solidFill>
                <a:srgbClr val="FFFFFF"/>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40"/>
          <p:cNvPicPr preferRelativeResize="0"/>
          <p:nvPr/>
        </p:nvPicPr>
        <p:blipFill>
          <a:blip r:embed="rId3">
            <a:alphaModFix/>
          </a:blip>
          <a:stretch>
            <a:fillRect/>
          </a:stretch>
        </p:blipFill>
        <p:spPr>
          <a:xfrm>
            <a:off x="225175" y="140275"/>
            <a:ext cx="4263251" cy="4210275"/>
          </a:xfrm>
          <a:prstGeom prst="rect">
            <a:avLst/>
          </a:prstGeom>
          <a:noFill/>
          <a:ln>
            <a:noFill/>
          </a:ln>
        </p:spPr>
      </p:pic>
      <p:pic>
        <p:nvPicPr>
          <p:cNvPr id="283" name="Google Shape;283;p40"/>
          <p:cNvPicPr preferRelativeResize="0"/>
          <p:nvPr/>
        </p:nvPicPr>
        <p:blipFill>
          <a:blip r:embed="rId4">
            <a:alphaModFix/>
          </a:blip>
          <a:stretch>
            <a:fillRect/>
          </a:stretch>
        </p:blipFill>
        <p:spPr>
          <a:xfrm>
            <a:off x="4640825" y="152400"/>
            <a:ext cx="4350776" cy="4210276"/>
          </a:xfrm>
          <a:prstGeom prst="rect">
            <a:avLst/>
          </a:prstGeom>
          <a:noFill/>
          <a:ln>
            <a:noFill/>
          </a:ln>
        </p:spPr>
      </p:pic>
      <p:sp>
        <p:nvSpPr>
          <p:cNvPr id="284" name="Google Shape;284;p40"/>
          <p:cNvSpPr txBox="1"/>
          <p:nvPr/>
        </p:nvSpPr>
        <p:spPr>
          <a:xfrm>
            <a:off x="919350" y="4488650"/>
            <a:ext cx="287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GPML estimation</a:t>
            </a:r>
            <a:endParaRPr>
              <a:solidFill>
                <a:srgbClr val="FFFFFF"/>
              </a:solidFill>
              <a:latin typeface="Lato"/>
              <a:ea typeface="Lato"/>
              <a:cs typeface="Lato"/>
              <a:sym typeface="Lato"/>
            </a:endParaRPr>
          </a:p>
        </p:txBody>
      </p:sp>
      <p:sp>
        <p:nvSpPr>
          <p:cNvPr id="285" name="Google Shape;285;p40"/>
          <p:cNvSpPr txBox="1"/>
          <p:nvPr/>
        </p:nvSpPr>
        <p:spPr>
          <a:xfrm>
            <a:off x="5336313" y="4551500"/>
            <a:ext cx="29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PPML estimation</a:t>
            </a:r>
            <a:endParaRPr>
              <a:solidFill>
                <a:srgbClr val="FFFFFF"/>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41"/>
          <p:cNvPicPr preferRelativeResize="0"/>
          <p:nvPr/>
        </p:nvPicPr>
        <p:blipFill>
          <a:blip r:embed="rId3">
            <a:alphaModFix/>
          </a:blip>
          <a:stretch>
            <a:fillRect/>
          </a:stretch>
        </p:blipFill>
        <p:spPr>
          <a:xfrm>
            <a:off x="152400" y="152400"/>
            <a:ext cx="4616051" cy="4358875"/>
          </a:xfrm>
          <a:prstGeom prst="rect">
            <a:avLst/>
          </a:prstGeom>
          <a:noFill/>
          <a:ln>
            <a:noFill/>
          </a:ln>
        </p:spPr>
      </p:pic>
      <p:sp>
        <p:nvSpPr>
          <p:cNvPr id="291" name="Google Shape;291;p41"/>
          <p:cNvSpPr txBox="1"/>
          <p:nvPr/>
        </p:nvSpPr>
        <p:spPr>
          <a:xfrm>
            <a:off x="1041900" y="4682400"/>
            <a:ext cx="353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Continued GPML </a:t>
            </a:r>
            <a:endParaRPr>
              <a:solidFill>
                <a:srgbClr val="FFFFFF"/>
              </a:solidFill>
              <a:latin typeface="Lato"/>
              <a:ea typeface="Lato"/>
              <a:cs typeface="Lato"/>
              <a:sym typeface="Lato"/>
            </a:endParaRPr>
          </a:p>
        </p:txBody>
      </p:sp>
      <p:pic>
        <p:nvPicPr>
          <p:cNvPr id="292" name="Google Shape;292;p41"/>
          <p:cNvPicPr preferRelativeResize="0"/>
          <p:nvPr/>
        </p:nvPicPr>
        <p:blipFill>
          <a:blip r:embed="rId4">
            <a:alphaModFix/>
          </a:blip>
          <a:stretch>
            <a:fillRect/>
          </a:stretch>
        </p:blipFill>
        <p:spPr>
          <a:xfrm>
            <a:off x="4897050" y="152400"/>
            <a:ext cx="4094550" cy="4294576"/>
          </a:xfrm>
          <a:prstGeom prst="rect">
            <a:avLst/>
          </a:prstGeom>
          <a:noFill/>
          <a:ln>
            <a:noFill/>
          </a:ln>
        </p:spPr>
      </p:pic>
      <p:sp>
        <p:nvSpPr>
          <p:cNvPr id="293" name="Google Shape;293;p41"/>
          <p:cNvSpPr txBox="1"/>
          <p:nvPr/>
        </p:nvSpPr>
        <p:spPr>
          <a:xfrm>
            <a:off x="5499550" y="4603675"/>
            <a:ext cx="30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Continued PPML estimation</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100">
                <a:latin typeface="Lato"/>
                <a:ea typeface="Lato"/>
                <a:cs typeface="Lato"/>
                <a:sym typeface="Lato"/>
              </a:rPr>
              <a:t>Abstract</a:t>
            </a:r>
            <a:endParaRPr sz="8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nvSpPr>
        <p:spPr>
          <a:xfrm>
            <a:off x="1500200" y="4371975"/>
            <a:ext cx="602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299" name="Google Shape;299;p42"/>
          <p:cNvPicPr preferRelativeResize="0"/>
          <p:nvPr/>
        </p:nvPicPr>
        <p:blipFill>
          <a:blip r:embed="rId3">
            <a:alphaModFix/>
          </a:blip>
          <a:stretch>
            <a:fillRect/>
          </a:stretch>
        </p:blipFill>
        <p:spPr>
          <a:xfrm>
            <a:off x="152400" y="152400"/>
            <a:ext cx="4419601" cy="4412449"/>
          </a:xfrm>
          <a:prstGeom prst="rect">
            <a:avLst/>
          </a:prstGeom>
          <a:noFill/>
          <a:ln>
            <a:noFill/>
          </a:ln>
        </p:spPr>
      </p:pic>
      <p:pic>
        <p:nvPicPr>
          <p:cNvPr id="300" name="Google Shape;300;p42"/>
          <p:cNvPicPr preferRelativeResize="0"/>
          <p:nvPr/>
        </p:nvPicPr>
        <p:blipFill>
          <a:blip r:embed="rId4">
            <a:alphaModFix/>
          </a:blip>
          <a:stretch>
            <a:fillRect/>
          </a:stretch>
        </p:blipFill>
        <p:spPr>
          <a:xfrm>
            <a:off x="4618425" y="152400"/>
            <a:ext cx="4373175" cy="4412450"/>
          </a:xfrm>
          <a:prstGeom prst="rect">
            <a:avLst/>
          </a:prstGeom>
          <a:noFill/>
          <a:ln>
            <a:noFill/>
          </a:ln>
        </p:spPr>
      </p:pic>
      <p:sp>
        <p:nvSpPr>
          <p:cNvPr id="301" name="Google Shape;301;p42"/>
          <p:cNvSpPr txBox="1"/>
          <p:nvPr/>
        </p:nvSpPr>
        <p:spPr>
          <a:xfrm>
            <a:off x="824900" y="4564850"/>
            <a:ext cx="359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NBPML estimation</a:t>
            </a:r>
            <a:endParaRPr>
              <a:solidFill>
                <a:srgbClr val="FFFFFF"/>
              </a:solidFill>
              <a:latin typeface="Lato"/>
              <a:ea typeface="Lato"/>
              <a:cs typeface="Lato"/>
              <a:sym typeface="Lato"/>
            </a:endParaRPr>
          </a:p>
        </p:txBody>
      </p:sp>
      <p:sp>
        <p:nvSpPr>
          <p:cNvPr id="302" name="Google Shape;302;p42"/>
          <p:cNvSpPr txBox="1"/>
          <p:nvPr/>
        </p:nvSpPr>
        <p:spPr>
          <a:xfrm>
            <a:off x="5466725" y="4564850"/>
            <a:ext cx="28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NLS estimation</a:t>
            </a:r>
            <a:endParaRPr>
              <a:solidFill>
                <a:srgbClr val="FFFFFF"/>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43"/>
          <p:cNvPicPr preferRelativeResize="0"/>
          <p:nvPr/>
        </p:nvPicPr>
        <p:blipFill>
          <a:blip r:embed="rId3">
            <a:alphaModFix/>
          </a:blip>
          <a:stretch>
            <a:fillRect/>
          </a:stretch>
        </p:blipFill>
        <p:spPr>
          <a:xfrm>
            <a:off x="152400" y="152400"/>
            <a:ext cx="4466026" cy="4138901"/>
          </a:xfrm>
          <a:prstGeom prst="rect">
            <a:avLst/>
          </a:prstGeom>
          <a:noFill/>
          <a:ln>
            <a:noFill/>
          </a:ln>
        </p:spPr>
      </p:pic>
      <p:sp>
        <p:nvSpPr>
          <p:cNvPr id="308" name="Google Shape;308;p43"/>
          <p:cNvSpPr txBox="1"/>
          <p:nvPr/>
        </p:nvSpPr>
        <p:spPr>
          <a:xfrm>
            <a:off x="578050" y="4366700"/>
            <a:ext cx="35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Continued NBPML estimation</a:t>
            </a:r>
            <a:endParaRPr>
              <a:solidFill>
                <a:srgbClr val="FFFFFF"/>
              </a:solidFill>
              <a:latin typeface="Lato"/>
              <a:ea typeface="Lato"/>
              <a:cs typeface="Lato"/>
              <a:sym typeface="Lato"/>
            </a:endParaRPr>
          </a:p>
        </p:txBody>
      </p:sp>
      <p:pic>
        <p:nvPicPr>
          <p:cNvPr id="309" name="Google Shape;309;p43"/>
          <p:cNvPicPr preferRelativeResize="0"/>
          <p:nvPr/>
        </p:nvPicPr>
        <p:blipFill>
          <a:blip r:embed="rId4">
            <a:alphaModFix/>
          </a:blip>
          <a:stretch>
            <a:fillRect/>
          </a:stretch>
        </p:blipFill>
        <p:spPr>
          <a:xfrm>
            <a:off x="4757750" y="152400"/>
            <a:ext cx="4233850" cy="4138900"/>
          </a:xfrm>
          <a:prstGeom prst="rect">
            <a:avLst/>
          </a:prstGeom>
          <a:noFill/>
          <a:ln>
            <a:noFill/>
          </a:ln>
        </p:spPr>
      </p:pic>
      <p:sp>
        <p:nvSpPr>
          <p:cNvPr id="310" name="Google Shape;310;p43"/>
          <p:cNvSpPr txBox="1"/>
          <p:nvPr/>
        </p:nvSpPr>
        <p:spPr>
          <a:xfrm>
            <a:off x="5376825" y="4291300"/>
            <a:ext cx="31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3F3F3"/>
                </a:solidFill>
                <a:latin typeface="Lato"/>
                <a:ea typeface="Lato"/>
                <a:cs typeface="Lato"/>
                <a:sym typeface="Lato"/>
              </a:rPr>
              <a:t>Continued NLS estimation</a:t>
            </a:r>
            <a:endParaRPr>
              <a:solidFill>
                <a:srgbClr val="F3F3F3"/>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nvSpPr>
        <p:spPr>
          <a:xfrm>
            <a:off x="6611550" y="1334400"/>
            <a:ext cx="1977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Neural Network we performed this excluding the multilateral terms.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Hidden</a:t>
            </a:r>
            <a:r>
              <a:rPr lang="en">
                <a:solidFill>
                  <a:srgbClr val="FFFFFF"/>
                </a:solidFill>
                <a:latin typeface="Lato"/>
                <a:ea typeface="Lato"/>
                <a:cs typeface="Lato"/>
                <a:sym typeface="Lato"/>
              </a:rPr>
              <a:t> layer -5</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Algorithm : “</a:t>
            </a:r>
            <a:r>
              <a:rPr lang="en">
                <a:solidFill>
                  <a:srgbClr val="FFFFFF"/>
                </a:solidFill>
                <a:latin typeface="Lato"/>
                <a:ea typeface="Lato"/>
                <a:cs typeface="Lato"/>
                <a:sym typeface="Lato"/>
              </a:rPr>
              <a:t>Rprop</a:t>
            </a:r>
            <a:r>
              <a:rPr lang="en">
                <a:solidFill>
                  <a:srgbClr val="FFFFFF"/>
                </a:solidFill>
                <a:latin typeface="Lato"/>
                <a:ea typeface="Lato"/>
                <a:cs typeface="Lato"/>
                <a:sym typeface="Lato"/>
              </a:rPr>
              <a:t>”</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Learning rate = 0.1</a:t>
            </a:r>
            <a:endParaRPr>
              <a:solidFill>
                <a:srgbClr val="FFFFFF"/>
              </a:solidFill>
              <a:latin typeface="Lato"/>
              <a:ea typeface="Lato"/>
              <a:cs typeface="Lato"/>
              <a:sym typeface="Lato"/>
            </a:endParaRPr>
          </a:p>
        </p:txBody>
      </p:sp>
      <p:pic>
        <p:nvPicPr>
          <p:cNvPr id="316" name="Google Shape;316;p44"/>
          <p:cNvPicPr preferRelativeResize="0"/>
          <p:nvPr/>
        </p:nvPicPr>
        <p:blipFill>
          <a:blip r:embed="rId3">
            <a:alphaModFix/>
          </a:blip>
          <a:stretch>
            <a:fillRect/>
          </a:stretch>
        </p:blipFill>
        <p:spPr>
          <a:xfrm>
            <a:off x="1041800" y="152400"/>
            <a:ext cx="4637475" cy="48387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45"/>
          <p:cNvPicPr preferRelativeResize="0"/>
          <p:nvPr/>
        </p:nvPicPr>
        <p:blipFill>
          <a:blip r:embed="rId3">
            <a:alphaModFix/>
          </a:blip>
          <a:stretch>
            <a:fillRect/>
          </a:stretch>
        </p:blipFill>
        <p:spPr>
          <a:xfrm>
            <a:off x="1213250" y="152400"/>
            <a:ext cx="4380844" cy="4838699"/>
          </a:xfrm>
          <a:prstGeom prst="rect">
            <a:avLst/>
          </a:prstGeom>
          <a:noFill/>
          <a:ln>
            <a:noFill/>
          </a:ln>
        </p:spPr>
      </p:pic>
      <p:sp>
        <p:nvSpPr>
          <p:cNvPr id="322" name="Google Shape;322;p45"/>
          <p:cNvSpPr txBox="1"/>
          <p:nvPr/>
        </p:nvSpPr>
        <p:spPr>
          <a:xfrm>
            <a:off x="5936450" y="1275150"/>
            <a:ext cx="2400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More Dense Network</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Hidden Layer :- c(15,10,5)</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Algorithm :- rprop+</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Learning rate :- 0.01</a:t>
            </a:r>
            <a:endParaRPr>
              <a:solidFill>
                <a:srgbClr val="FFFFFF"/>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6"/>
          <p:cNvSpPr txBox="1"/>
          <p:nvPr/>
        </p:nvSpPr>
        <p:spPr>
          <a:xfrm>
            <a:off x="1892425" y="1902200"/>
            <a:ext cx="4464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R sq value is 0.857 which clearly states that neural network is far more better than intuitive  Gravity model</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Note: we have not considered Multilateral terms in neural network analysis.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328" name="Google Shape;328;p46"/>
          <p:cNvSpPr txBox="1"/>
          <p:nvPr/>
        </p:nvSpPr>
        <p:spPr>
          <a:xfrm>
            <a:off x="7552075" y="3223375"/>
            <a:ext cx="1140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R code for Neural net using neural net package</a:t>
            </a:r>
            <a:endParaRPr>
              <a:solidFill>
                <a:srgbClr val="FFFFFF"/>
              </a:solidFill>
              <a:latin typeface="Lato"/>
              <a:ea typeface="Lato"/>
              <a:cs typeface="Lato"/>
              <a:sym typeface="Lato"/>
            </a:endParaRPr>
          </a:p>
        </p:txBody>
      </p:sp>
      <p:pic>
        <p:nvPicPr>
          <p:cNvPr id="329" name="Google Shape;329;p46"/>
          <p:cNvPicPr preferRelativeResize="0"/>
          <p:nvPr/>
        </p:nvPicPr>
        <p:blipFill>
          <a:blip r:embed="rId3">
            <a:alphaModFix/>
          </a:blip>
          <a:stretch>
            <a:fillRect/>
          </a:stretch>
        </p:blipFill>
        <p:spPr>
          <a:xfrm>
            <a:off x="902500" y="227400"/>
            <a:ext cx="7870686" cy="1597400"/>
          </a:xfrm>
          <a:prstGeom prst="rect">
            <a:avLst/>
          </a:prstGeom>
          <a:noFill/>
          <a:ln>
            <a:noFill/>
          </a:ln>
        </p:spPr>
      </p:pic>
      <p:pic>
        <p:nvPicPr>
          <p:cNvPr id="330" name="Google Shape;330;p46"/>
          <p:cNvPicPr preferRelativeResize="0"/>
          <p:nvPr/>
        </p:nvPicPr>
        <p:blipFill>
          <a:blip r:embed="rId4">
            <a:alphaModFix/>
          </a:blip>
          <a:stretch>
            <a:fillRect/>
          </a:stretch>
        </p:blipFill>
        <p:spPr>
          <a:xfrm>
            <a:off x="152400" y="2911468"/>
            <a:ext cx="6534150" cy="207963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7"/>
          <p:cNvSpPr txBox="1"/>
          <p:nvPr/>
        </p:nvSpPr>
        <p:spPr>
          <a:xfrm>
            <a:off x="7739500" y="1455700"/>
            <a:ext cx="1031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A line </a:t>
            </a:r>
            <a:r>
              <a:rPr lang="en">
                <a:solidFill>
                  <a:srgbClr val="FFFFFF"/>
                </a:solidFill>
                <a:latin typeface="Lato"/>
                <a:ea typeface="Lato"/>
                <a:cs typeface="Lato"/>
                <a:sym typeface="Lato"/>
              </a:rPr>
              <a:t>clearly</a:t>
            </a:r>
            <a:r>
              <a:rPr lang="en">
                <a:solidFill>
                  <a:srgbClr val="FFFFFF"/>
                </a:solidFill>
                <a:latin typeface="Lato"/>
                <a:ea typeface="Lato"/>
                <a:cs typeface="Lato"/>
                <a:sym typeface="Lato"/>
              </a:rPr>
              <a:t> fits the data.</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336" name="Google Shape;336;p47"/>
          <p:cNvPicPr preferRelativeResize="0"/>
          <p:nvPr/>
        </p:nvPicPr>
        <p:blipFill>
          <a:blip r:embed="rId3">
            <a:alphaModFix/>
          </a:blip>
          <a:stretch>
            <a:fillRect/>
          </a:stretch>
        </p:blipFill>
        <p:spPr>
          <a:xfrm>
            <a:off x="152400" y="152400"/>
            <a:ext cx="7017772" cy="4838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48"/>
          <p:cNvPicPr preferRelativeResize="0"/>
          <p:nvPr/>
        </p:nvPicPr>
        <p:blipFill>
          <a:blip r:embed="rId3">
            <a:alphaModFix/>
          </a:blip>
          <a:stretch>
            <a:fillRect/>
          </a:stretch>
        </p:blipFill>
        <p:spPr>
          <a:xfrm>
            <a:off x="152400" y="103875"/>
            <a:ext cx="8839200" cy="3785901"/>
          </a:xfrm>
          <a:prstGeom prst="rect">
            <a:avLst/>
          </a:prstGeom>
          <a:noFill/>
          <a:ln>
            <a:noFill/>
          </a:ln>
        </p:spPr>
      </p:pic>
      <p:sp>
        <p:nvSpPr>
          <p:cNvPr id="342" name="Google Shape;342;p48"/>
          <p:cNvSpPr txBox="1"/>
          <p:nvPr/>
        </p:nvSpPr>
        <p:spPr>
          <a:xfrm>
            <a:off x="2336000" y="4007625"/>
            <a:ext cx="3600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R square Value :- 0.96 .  Far Better than Both Intuitive and Extended model.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Moreover better than Neural Network as well.</a:t>
            </a:r>
            <a:endParaRPr>
              <a:solidFill>
                <a:srgbClr val="FFFFFF"/>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9"/>
          <p:cNvPicPr preferRelativeResize="0"/>
          <p:nvPr/>
        </p:nvPicPr>
        <p:blipFill>
          <a:blip r:embed="rId3">
            <a:alphaModFix/>
          </a:blip>
          <a:stretch>
            <a:fillRect/>
          </a:stretch>
        </p:blipFill>
        <p:spPr>
          <a:xfrm>
            <a:off x="301950" y="238125"/>
            <a:ext cx="7198973" cy="4227351"/>
          </a:xfrm>
          <a:prstGeom prst="rect">
            <a:avLst/>
          </a:prstGeom>
          <a:noFill/>
          <a:ln>
            <a:noFill/>
          </a:ln>
        </p:spPr>
      </p:pic>
      <p:sp>
        <p:nvSpPr>
          <p:cNvPr id="348" name="Google Shape;348;p49"/>
          <p:cNvSpPr txBox="1"/>
          <p:nvPr/>
        </p:nvSpPr>
        <p:spPr>
          <a:xfrm>
            <a:off x="7693825" y="1457325"/>
            <a:ext cx="115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Depiction of the Tree</a:t>
            </a:r>
            <a:endParaRPr>
              <a:solidFill>
                <a:srgbClr val="FFFFFF"/>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50"/>
          <p:cNvPicPr preferRelativeResize="0"/>
          <p:nvPr/>
        </p:nvPicPr>
        <p:blipFill>
          <a:blip r:embed="rId3">
            <a:alphaModFix/>
          </a:blip>
          <a:stretch>
            <a:fillRect/>
          </a:stretch>
        </p:blipFill>
        <p:spPr>
          <a:xfrm>
            <a:off x="1341825" y="248850"/>
            <a:ext cx="5238750" cy="1752600"/>
          </a:xfrm>
          <a:prstGeom prst="rect">
            <a:avLst/>
          </a:prstGeom>
          <a:noFill/>
          <a:ln>
            <a:noFill/>
          </a:ln>
        </p:spPr>
      </p:pic>
      <p:pic>
        <p:nvPicPr>
          <p:cNvPr id="354" name="Google Shape;354;p50"/>
          <p:cNvPicPr preferRelativeResize="0"/>
          <p:nvPr/>
        </p:nvPicPr>
        <p:blipFill>
          <a:blip r:embed="rId4">
            <a:alphaModFix/>
          </a:blip>
          <a:stretch>
            <a:fillRect/>
          </a:stretch>
        </p:blipFill>
        <p:spPr>
          <a:xfrm>
            <a:off x="203600" y="2325300"/>
            <a:ext cx="6482950" cy="2506325"/>
          </a:xfrm>
          <a:prstGeom prst="rect">
            <a:avLst/>
          </a:prstGeom>
          <a:noFill/>
          <a:ln>
            <a:noFill/>
          </a:ln>
        </p:spPr>
      </p:pic>
      <p:sp>
        <p:nvSpPr>
          <p:cNvPr id="355" name="Google Shape;355;p50"/>
          <p:cNvSpPr txBox="1"/>
          <p:nvPr/>
        </p:nvSpPr>
        <p:spPr>
          <a:xfrm>
            <a:off x="7061600" y="685800"/>
            <a:ext cx="15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Variable Importance Table</a:t>
            </a:r>
            <a:endParaRPr>
              <a:solidFill>
                <a:srgbClr val="FFFFFF"/>
              </a:solidFill>
              <a:latin typeface="Lato"/>
              <a:ea typeface="Lato"/>
              <a:cs typeface="Lato"/>
              <a:sym typeface="Lato"/>
            </a:endParaRPr>
          </a:p>
        </p:txBody>
      </p:sp>
      <p:sp>
        <p:nvSpPr>
          <p:cNvPr id="356" name="Google Shape;356;p50"/>
          <p:cNvSpPr txBox="1"/>
          <p:nvPr/>
        </p:nvSpPr>
        <p:spPr>
          <a:xfrm>
            <a:off x="7061600" y="2925375"/>
            <a:ext cx="1532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Further Code</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Of Random Forest Regression </a:t>
            </a:r>
            <a:endParaRPr>
              <a:solidFill>
                <a:srgbClr val="FFFFFF"/>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1"/>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700">
                <a:latin typeface="Lato"/>
                <a:ea typeface="Lato"/>
                <a:cs typeface="Lato"/>
                <a:sym typeface="Lato"/>
              </a:rPr>
              <a:t>Tentative Conclusion</a:t>
            </a:r>
            <a:endParaRPr sz="133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1443050" y="460775"/>
            <a:ext cx="7038900" cy="42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Arial"/>
                <a:ea typeface="Arial"/>
                <a:cs typeface="Arial"/>
                <a:sym typeface="Arial"/>
              </a:rPr>
              <a:t>We will examine International Trade Flow from 1948-2018 panel data using both an Intuitive gravity model and the Extended Gravity Model including Multilateral Resistance Terms by using various econometric models like OLS, PPML, NBMPL,GPML, FIXED EFFECT AND NLS and compare it with Neural Network and Random Forest Regression Analysis .We constraint our proposal to the top 18 countries which are as follows: USA, United Arab, Japan, China, Singapore, Hongkong, Belgium, UK, Germany, Korea, France, Saudi Arabia, Bangladesh,Pakistan,Italy,Myanmar, Switzerland and India. We will use databases collected  from the IMF, Ministry of Commerce, World Bank , KOF.ethz and CEPII dataset. </a:t>
            </a:r>
            <a:endParaRPr sz="1400">
              <a:solidFill>
                <a:srgbClr val="FFFFFF"/>
              </a:solidFill>
              <a:highlight>
                <a:srgbClr val="000000"/>
              </a:highlight>
              <a:latin typeface="Arial"/>
              <a:ea typeface="Arial"/>
              <a:cs typeface="Arial"/>
              <a:sym typeface="Arial"/>
            </a:endParaRPr>
          </a:p>
          <a:p>
            <a:pPr indent="0" lvl="0" marL="0" rtl="0" algn="l">
              <a:spcBef>
                <a:spcPts val="1200"/>
              </a:spcBef>
              <a:spcAft>
                <a:spcPts val="0"/>
              </a:spcAft>
              <a:buNone/>
            </a:pPr>
            <a:r>
              <a:t/>
            </a:r>
            <a:endParaRPr sz="1400">
              <a:solidFill>
                <a:srgbClr val="FFFFFF"/>
              </a:solidFill>
              <a:highlight>
                <a:srgbClr val="000000"/>
              </a:highlight>
              <a:latin typeface="Arial"/>
              <a:ea typeface="Arial"/>
              <a:cs typeface="Arial"/>
              <a:sym typeface="Arial"/>
            </a:endParaRPr>
          </a:p>
          <a:p>
            <a:pPr indent="0" lvl="0" marL="0" rtl="0" algn="l">
              <a:spcBef>
                <a:spcPts val="1200"/>
              </a:spcBef>
              <a:spcAft>
                <a:spcPts val="0"/>
              </a:spcAft>
              <a:buNone/>
            </a:pPr>
            <a:r>
              <a:t/>
            </a:r>
            <a:endParaRPr sz="1400">
              <a:solidFill>
                <a:srgbClr val="FFFFFF"/>
              </a:solidFill>
              <a:highlight>
                <a:srgbClr val="000000"/>
              </a:highlight>
              <a:latin typeface="Arial"/>
              <a:ea typeface="Arial"/>
              <a:cs typeface="Arial"/>
              <a:sym typeface="Arial"/>
            </a:endParaRPr>
          </a:p>
          <a:p>
            <a:pPr indent="0" lvl="0" marL="0" rtl="0" algn="l">
              <a:spcBef>
                <a:spcPts val="1200"/>
              </a:spcBef>
              <a:spcAft>
                <a:spcPts val="1600"/>
              </a:spcAft>
              <a:buNone/>
            </a:pPr>
            <a:r>
              <a:t/>
            </a:r>
            <a:endParaRPr sz="1400">
              <a:solidFill>
                <a:srgbClr val="FFFFFF"/>
              </a:solidFill>
              <a:highlight>
                <a:srgbClr val="000000"/>
              </a:highlight>
              <a:latin typeface="Arial"/>
              <a:ea typeface="Arial"/>
              <a:cs typeface="Arial"/>
              <a:sym typeface="Arial"/>
            </a:endParaRPr>
          </a:p>
        </p:txBody>
      </p:sp>
      <p:pic>
        <p:nvPicPr>
          <p:cNvPr id="153" name="Google Shape;153;p16"/>
          <p:cNvPicPr preferRelativeResize="0"/>
          <p:nvPr/>
        </p:nvPicPr>
        <p:blipFill>
          <a:blip r:embed="rId3">
            <a:alphaModFix/>
          </a:blip>
          <a:stretch>
            <a:fillRect/>
          </a:stretch>
        </p:blipFill>
        <p:spPr>
          <a:xfrm>
            <a:off x="5559300" y="2794988"/>
            <a:ext cx="2362200" cy="1933575"/>
          </a:xfrm>
          <a:prstGeom prst="rect">
            <a:avLst/>
          </a:prstGeom>
          <a:noFill/>
          <a:ln>
            <a:noFill/>
          </a:ln>
        </p:spPr>
      </p:pic>
      <p:pic>
        <p:nvPicPr>
          <p:cNvPr id="154" name="Google Shape;154;p16"/>
          <p:cNvPicPr preferRelativeResize="0"/>
          <p:nvPr/>
        </p:nvPicPr>
        <p:blipFill>
          <a:blip r:embed="rId4">
            <a:alphaModFix/>
          </a:blip>
          <a:stretch>
            <a:fillRect/>
          </a:stretch>
        </p:blipFill>
        <p:spPr>
          <a:xfrm>
            <a:off x="1734113" y="3090263"/>
            <a:ext cx="2790825" cy="16383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2"/>
          <p:cNvSpPr txBox="1"/>
          <p:nvPr>
            <p:ph idx="1" type="body"/>
          </p:nvPr>
        </p:nvSpPr>
        <p:spPr>
          <a:xfrm>
            <a:off x="1272550" y="284400"/>
            <a:ext cx="7038900" cy="4275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Neural networks have a high degree of accuracy in prediction compared to R-Square within the Gravity model.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Model’s explanatory power increased by using the Fixed effect model and it clearly underlines the importance of multilateral resistance terms.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PPML is more preferred to Other econometric methods.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Neural network RMSE is much lower than gravity ones which clearly indicates that in future we should move onto use the machine learning models for estimating international trade patterns as it helps in dealing with large datasets which have numerous interconnected variables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We saw that Intuitive Gravity Model is basic one </a:t>
            </a:r>
            <a:r>
              <a:rPr lang="en" sz="1400">
                <a:solidFill>
                  <a:srgbClr val="FFFFFF"/>
                </a:solidFill>
                <a:latin typeface="Arial"/>
                <a:ea typeface="Arial"/>
                <a:cs typeface="Arial"/>
                <a:sym typeface="Arial"/>
              </a:rPr>
              <a:t>which</a:t>
            </a:r>
            <a:r>
              <a:rPr lang="en" sz="1400">
                <a:solidFill>
                  <a:srgbClr val="FFFFFF"/>
                </a:solidFill>
                <a:latin typeface="Arial"/>
                <a:ea typeface="Arial"/>
                <a:cs typeface="Arial"/>
                <a:sym typeface="Arial"/>
              </a:rPr>
              <a:t> has R </a:t>
            </a:r>
            <a:r>
              <a:rPr lang="en" sz="1400">
                <a:solidFill>
                  <a:srgbClr val="FFFFFF"/>
                </a:solidFill>
                <a:latin typeface="Arial"/>
                <a:ea typeface="Arial"/>
                <a:cs typeface="Arial"/>
                <a:sym typeface="Arial"/>
              </a:rPr>
              <a:t>square</a:t>
            </a:r>
            <a:r>
              <a:rPr lang="en" sz="1400">
                <a:solidFill>
                  <a:srgbClr val="FFFFFF"/>
                </a:solidFill>
                <a:latin typeface="Arial"/>
                <a:ea typeface="Arial"/>
                <a:cs typeface="Arial"/>
                <a:sym typeface="Arial"/>
              </a:rPr>
              <a:t> value of 0.52. By </a:t>
            </a:r>
            <a:r>
              <a:rPr lang="en" sz="1400">
                <a:solidFill>
                  <a:srgbClr val="FFFFFF"/>
                </a:solidFill>
                <a:latin typeface="Arial"/>
                <a:ea typeface="Arial"/>
                <a:cs typeface="Arial"/>
                <a:sym typeface="Arial"/>
              </a:rPr>
              <a:t>applying</a:t>
            </a:r>
            <a:r>
              <a:rPr lang="en" sz="1400">
                <a:solidFill>
                  <a:srgbClr val="FFFFFF"/>
                </a:solidFill>
                <a:latin typeface="Arial"/>
                <a:ea typeface="Arial"/>
                <a:cs typeface="Arial"/>
                <a:sym typeface="Arial"/>
              </a:rPr>
              <a:t> fixed effect including multilateral terms we got to see R </a:t>
            </a:r>
            <a:r>
              <a:rPr lang="en" sz="1400">
                <a:solidFill>
                  <a:srgbClr val="FFFFFF"/>
                </a:solidFill>
                <a:latin typeface="Arial"/>
                <a:ea typeface="Arial"/>
                <a:cs typeface="Arial"/>
                <a:sym typeface="Arial"/>
              </a:rPr>
              <a:t>square</a:t>
            </a:r>
            <a:r>
              <a:rPr lang="en" sz="1400">
                <a:solidFill>
                  <a:srgbClr val="FFFFFF"/>
                </a:solidFill>
                <a:latin typeface="Arial"/>
                <a:ea typeface="Arial"/>
                <a:cs typeface="Arial"/>
                <a:sym typeface="Arial"/>
              </a:rPr>
              <a:t> value </a:t>
            </a:r>
            <a:r>
              <a:rPr lang="en" sz="1400">
                <a:solidFill>
                  <a:srgbClr val="FFFFFF"/>
                </a:solidFill>
                <a:latin typeface="Arial"/>
                <a:ea typeface="Arial"/>
                <a:cs typeface="Arial"/>
                <a:sym typeface="Arial"/>
              </a:rPr>
              <a:t>increased to 0.86.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We also applied new methods like PPML,NBPML,GPML and saw their results.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Finally we applied neural network and Random Forest Regression and we saw R square value to be more than intuitive Gravity Model which clearly states model is better.</a:t>
            </a:r>
            <a:endParaRPr sz="1400">
              <a:solidFill>
                <a:srgbClr val="FFFFFF"/>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3"/>
          <p:cNvSpPr txBox="1"/>
          <p:nvPr>
            <p:ph type="title"/>
          </p:nvPr>
        </p:nvSpPr>
        <p:spPr>
          <a:xfrm>
            <a:off x="1162450" y="172625"/>
            <a:ext cx="7038900" cy="60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latin typeface="Lato"/>
                <a:ea typeface="Lato"/>
                <a:cs typeface="Lato"/>
                <a:sym typeface="Lato"/>
              </a:rPr>
              <a:t>References</a:t>
            </a:r>
            <a:endParaRPr sz="3500">
              <a:latin typeface="Lato"/>
              <a:ea typeface="Lato"/>
              <a:cs typeface="Lato"/>
              <a:sym typeface="Lato"/>
            </a:endParaRPr>
          </a:p>
        </p:txBody>
      </p:sp>
      <p:sp>
        <p:nvSpPr>
          <p:cNvPr id="372" name="Google Shape;372;p53"/>
          <p:cNvSpPr txBox="1"/>
          <p:nvPr>
            <p:ph idx="1" type="body"/>
          </p:nvPr>
        </p:nvSpPr>
        <p:spPr>
          <a:xfrm>
            <a:off x="1162450" y="801425"/>
            <a:ext cx="7038900" cy="404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u="sng">
                <a:solidFill>
                  <a:srgbClr val="FFFFFF"/>
                </a:solidFill>
                <a:latin typeface="Arial"/>
                <a:ea typeface="Arial"/>
                <a:cs typeface="Arial"/>
                <a:sym typeface="Arial"/>
              </a:rPr>
              <a:t>Base Paper: Neural Network Analysis of International Trade</a:t>
            </a:r>
            <a:endParaRPr sz="1200" u="sng">
              <a:solidFill>
                <a:srgbClr val="FFFFFF"/>
              </a:solidFill>
              <a:latin typeface="Arial"/>
              <a:ea typeface="Arial"/>
              <a:cs typeface="Arial"/>
              <a:sym typeface="Arial"/>
            </a:endParaRPr>
          </a:p>
          <a:p>
            <a:pPr indent="0" lvl="0" marL="0" rtl="0" algn="l">
              <a:lnSpc>
                <a:spcPct val="100000"/>
              </a:lnSpc>
              <a:spcBef>
                <a:spcPts val="1000"/>
              </a:spcBef>
              <a:spcAft>
                <a:spcPts val="0"/>
              </a:spcAft>
              <a:buNone/>
            </a:pPr>
            <a:r>
              <a:rPr lang="en" sz="1200" u="sng">
                <a:solidFill>
                  <a:srgbClr val="FFFFFF"/>
                </a:solidFill>
                <a:latin typeface="Arial"/>
                <a:ea typeface="Arial"/>
                <a:cs typeface="Arial"/>
                <a:sym typeface="Arial"/>
              </a:rPr>
              <a:t>Isaac Wohl and JIm Kennedy: Neural Network Analysis of International Trade</a:t>
            </a:r>
            <a:endParaRPr sz="1200" u="sng">
              <a:solidFill>
                <a:srgbClr val="FFFFFF"/>
              </a:solidFill>
              <a:latin typeface="Arial"/>
              <a:ea typeface="Arial"/>
              <a:cs typeface="Arial"/>
              <a:sym typeface="Arial"/>
            </a:endParaRPr>
          </a:p>
          <a:p>
            <a:pPr indent="0" lvl="0" marL="0" rtl="0" algn="l">
              <a:lnSpc>
                <a:spcPct val="100000"/>
              </a:lnSpc>
              <a:spcBef>
                <a:spcPts val="1000"/>
              </a:spcBef>
              <a:spcAft>
                <a:spcPts val="0"/>
              </a:spcAft>
              <a:buNone/>
            </a:pPr>
            <a:r>
              <a:rPr lang="en" sz="1200" u="sng">
                <a:solidFill>
                  <a:srgbClr val="FFFFFF"/>
                </a:solidFill>
                <a:latin typeface="Arial"/>
                <a:ea typeface="Arial"/>
                <a:cs typeface="Arial"/>
                <a:sym typeface="Arial"/>
              </a:rPr>
              <a:t>Bhattacharyya, R., Banerjee, T., 2006. Does the gravity model explain India’s direction of trade? A panel data approach. Working Paper No. 2006-09-01, Indian Institute of Management, Ahmadabad.</a:t>
            </a:r>
            <a:endParaRPr sz="1200" u="sng">
              <a:solidFill>
                <a:srgbClr val="FFFFFF"/>
              </a:solidFill>
              <a:latin typeface="Arial"/>
              <a:ea typeface="Arial"/>
              <a:cs typeface="Arial"/>
              <a:sym typeface="Arial"/>
            </a:endParaRPr>
          </a:p>
          <a:p>
            <a:pPr indent="0" lvl="0" marL="0" rtl="0" algn="l">
              <a:lnSpc>
                <a:spcPct val="100000"/>
              </a:lnSpc>
              <a:spcBef>
                <a:spcPts val="1000"/>
              </a:spcBef>
              <a:spcAft>
                <a:spcPts val="0"/>
              </a:spcAft>
              <a:buNone/>
            </a:pPr>
            <a:r>
              <a:rPr lang="en" sz="1200" u="sng">
                <a:solidFill>
                  <a:srgbClr val="FFFFFF"/>
                </a:solidFill>
                <a:latin typeface="Arial"/>
                <a:ea typeface="Arial"/>
                <a:cs typeface="Arial"/>
                <a:sym typeface="Arial"/>
              </a:rPr>
              <a:t>Anderson, J.E., 2011. The Gravity Model. Annual Review of Economics 3(1), 133-160. </a:t>
            </a:r>
            <a:endParaRPr sz="1200" u="sng">
              <a:solidFill>
                <a:srgbClr val="FFFFFF"/>
              </a:solidFill>
              <a:latin typeface="Arial"/>
              <a:ea typeface="Arial"/>
              <a:cs typeface="Arial"/>
              <a:sym typeface="Arial"/>
            </a:endParaRPr>
          </a:p>
          <a:p>
            <a:pPr indent="0" lvl="0" marL="0" rtl="0" algn="l">
              <a:lnSpc>
                <a:spcPct val="100000"/>
              </a:lnSpc>
              <a:spcBef>
                <a:spcPts val="1000"/>
              </a:spcBef>
              <a:spcAft>
                <a:spcPts val="0"/>
              </a:spcAft>
              <a:buNone/>
            </a:pPr>
            <a:r>
              <a:rPr lang="en" sz="1200" u="sng">
                <a:solidFill>
                  <a:srgbClr val="FFFFFF"/>
                </a:solidFill>
                <a:latin typeface="Arial"/>
                <a:ea typeface="Arial"/>
                <a:cs typeface="Arial"/>
                <a:sym typeface="Arial"/>
              </a:rPr>
              <a:t>Bhattacharya, S. K., 2004. Does Bangladesh benefit from preferential trade with India? a gravity analysis. Economic and Political Weekly 39 (48), 5152-5162. </a:t>
            </a:r>
            <a:endParaRPr sz="1200" u="sng">
              <a:solidFill>
                <a:srgbClr val="FFFFFF"/>
              </a:solidFill>
              <a:latin typeface="Arial"/>
              <a:ea typeface="Arial"/>
              <a:cs typeface="Arial"/>
              <a:sym typeface="Arial"/>
            </a:endParaRPr>
          </a:p>
          <a:p>
            <a:pPr indent="0" lvl="0" marL="0" rtl="0" algn="l">
              <a:lnSpc>
                <a:spcPct val="100000"/>
              </a:lnSpc>
              <a:spcBef>
                <a:spcPts val="1000"/>
              </a:spcBef>
              <a:spcAft>
                <a:spcPts val="0"/>
              </a:spcAft>
              <a:buNone/>
            </a:pPr>
            <a:r>
              <a:rPr lang="en" sz="1200" u="sng">
                <a:solidFill>
                  <a:srgbClr val="FFFFFF"/>
                </a:solidFill>
                <a:latin typeface="Arial"/>
                <a:ea typeface="Arial"/>
                <a:cs typeface="Arial"/>
                <a:sym typeface="Arial"/>
              </a:rPr>
              <a:t>Yotov, Y.V. A simple solution to the distance puzzle in international trade. Econ. Lett. 2012, 117, 794–798</a:t>
            </a:r>
            <a:endParaRPr sz="1200" u="sng">
              <a:solidFill>
                <a:srgbClr val="FFFFFF"/>
              </a:solidFill>
              <a:latin typeface="Arial"/>
              <a:ea typeface="Arial"/>
              <a:cs typeface="Arial"/>
              <a:sym typeface="Arial"/>
            </a:endParaRPr>
          </a:p>
          <a:p>
            <a:pPr indent="0" lvl="0" marL="0" rtl="0" algn="l">
              <a:lnSpc>
                <a:spcPct val="100000"/>
              </a:lnSpc>
              <a:spcBef>
                <a:spcPts val="1000"/>
              </a:spcBef>
              <a:spcAft>
                <a:spcPts val="0"/>
              </a:spcAft>
              <a:buNone/>
            </a:pPr>
            <a:r>
              <a:rPr lang="en" sz="1200" u="sng">
                <a:solidFill>
                  <a:srgbClr val="FFFFFF"/>
                </a:solidFill>
                <a:latin typeface="Arial"/>
                <a:ea typeface="Arial"/>
                <a:cs typeface="Arial"/>
                <a:sym typeface="Arial"/>
              </a:rPr>
              <a:t>Anderson, James and Eric van Wincoop. “Gravity with Gravitas: A Solution to the Border Puzzle.” American Economic Review, vol. 93, no. 1, March </a:t>
            </a:r>
            <a:endParaRPr sz="1200" u="sng">
              <a:solidFill>
                <a:srgbClr val="FFFFFF"/>
              </a:solidFill>
              <a:latin typeface="Arial"/>
              <a:ea typeface="Arial"/>
              <a:cs typeface="Arial"/>
              <a:sym typeface="Arial"/>
            </a:endParaRPr>
          </a:p>
          <a:p>
            <a:pPr indent="0" lvl="0" marL="0" rtl="0" algn="l">
              <a:lnSpc>
                <a:spcPct val="100000"/>
              </a:lnSpc>
              <a:spcBef>
                <a:spcPts val="1000"/>
              </a:spcBef>
              <a:spcAft>
                <a:spcPts val="0"/>
              </a:spcAft>
              <a:buNone/>
            </a:pPr>
            <a:r>
              <a:rPr lang="en" sz="1200" u="sng">
                <a:solidFill>
                  <a:srgbClr val="FFFFFF"/>
                </a:solidFill>
                <a:latin typeface="Arial"/>
                <a:ea typeface="Arial"/>
                <a:cs typeface="Arial"/>
                <a:sym typeface="Arial"/>
              </a:rPr>
              <a:t>Head, Keith and Thierry Mayer. “Gravity Equations: Workhorse, Toolkit, and Cookbook.” CEPII Working Paper, September 2013</a:t>
            </a:r>
            <a:endParaRPr sz="1200" u="sng">
              <a:solidFill>
                <a:srgbClr val="FFFFFF"/>
              </a:solidFill>
              <a:latin typeface="Arial"/>
              <a:ea typeface="Arial"/>
              <a:cs typeface="Arial"/>
              <a:sym typeface="Arial"/>
            </a:endParaRPr>
          </a:p>
          <a:p>
            <a:pPr indent="0" lvl="0" marL="0" rtl="0" algn="l">
              <a:lnSpc>
                <a:spcPct val="100000"/>
              </a:lnSpc>
              <a:spcBef>
                <a:spcPts val="1000"/>
              </a:spcBef>
              <a:spcAft>
                <a:spcPts val="0"/>
              </a:spcAft>
              <a:buNone/>
            </a:pPr>
            <a:r>
              <a:rPr lang="en" sz="1200" u="sng">
                <a:solidFill>
                  <a:srgbClr val="FFFFFF"/>
                </a:solidFill>
                <a:latin typeface="Arial"/>
                <a:ea typeface="Arial"/>
                <a:cs typeface="Arial"/>
                <a:sym typeface="Arial"/>
              </a:rPr>
              <a:t>Anderson, J. 1979. “A Theoretical Foundation for the Gravity Model.” American Economic Review, 69(1): 106-116</a:t>
            </a:r>
            <a:endParaRPr sz="1200" u="sng">
              <a:solidFill>
                <a:srgbClr val="FFFFFF"/>
              </a:solidFill>
              <a:latin typeface="Arial"/>
              <a:ea typeface="Arial"/>
              <a:cs typeface="Arial"/>
              <a:sym typeface="Arial"/>
            </a:endParaRPr>
          </a:p>
          <a:p>
            <a:pPr indent="0" lvl="0" marL="0" rtl="0" algn="l">
              <a:lnSpc>
                <a:spcPct val="100000"/>
              </a:lnSpc>
              <a:spcBef>
                <a:spcPts val="1000"/>
              </a:spcBef>
              <a:spcAft>
                <a:spcPts val="0"/>
              </a:spcAft>
              <a:buNone/>
            </a:pPr>
            <a:r>
              <a:t/>
            </a:r>
            <a:endParaRPr sz="1200" u="sng">
              <a:solidFill>
                <a:srgbClr val="FFFFFF"/>
              </a:solidFill>
              <a:latin typeface="Arial"/>
              <a:ea typeface="Arial"/>
              <a:cs typeface="Arial"/>
              <a:sym typeface="Arial"/>
            </a:endParaRPr>
          </a:p>
          <a:p>
            <a:pPr indent="0" lvl="0" marL="457200" rtl="0" algn="l">
              <a:lnSpc>
                <a:spcPct val="100000"/>
              </a:lnSpc>
              <a:spcBef>
                <a:spcPts val="1000"/>
              </a:spcBef>
              <a:spcAft>
                <a:spcPts val="1600"/>
              </a:spcAft>
              <a:buNone/>
            </a:pPr>
            <a:r>
              <a:t/>
            </a:r>
            <a:endParaRPr sz="1200" u="sng">
              <a:solidFill>
                <a:srgbClr val="FFFFFF"/>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4"/>
          <p:cNvSpPr txBox="1"/>
          <p:nvPr>
            <p:ph idx="1" type="body"/>
          </p:nvPr>
        </p:nvSpPr>
        <p:spPr>
          <a:xfrm>
            <a:off x="1370275" y="789775"/>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FFFFF"/>
                </a:solidFill>
              </a:rPr>
              <a:t>Datasets</a:t>
            </a:r>
            <a:endParaRPr sz="2100">
              <a:solidFill>
                <a:srgbClr val="FFFFFF"/>
              </a:solidFill>
            </a:endParaRPr>
          </a:p>
          <a:p>
            <a:pPr indent="-311150" lvl="0" marL="457200" rtl="0" algn="l">
              <a:spcBef>
                <a:spcPts val="1600"/>
              </a:spcBef>
              <a:spcAft>
                <a:spcPts val="0"/>
              </a:spcAft>
              <a:buClr>
                <a:srgbClr val="FFFFFF"/>
              </a:buClr>
              <a:buSzPts val="1300"/>
              <a:buFont typeface="Arial"/>
              <a:buAutoNum type="arabicPeriod"/>
            </a:pPr>
            <a:r>
              <a:rPr lang="en" u="sng">
                <a:solidFill>
                  <a:srgbClr val="FFFFFF"/>
                </a:solidFill>
                <a:latin typeface="Arial"/>
                <a:ea typeface="Arial"/>
                <a:cs typeface="Arial"/>
                <a:sym typeface="Arial"/>
                <a:hlinkClick r:id="rId3">
                  <a:extLst>
                    <a:ext uri="{A12FA001-AC4F-418D-AE19-62706E023703}">
                      <ahyp:hlinkClr val="tx"/>
                    </a:ext>
                  </a:extLst>
                </a:hlinkClick>
              </a:rPr>
              <a:t>https://data.imf.org/?sk=9d6028d4-f14a-464c-a2f2-59b2cd424b85&amp;sId=1390030341854</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AutoNum type="arabicPeriod"/>
            </a:pPr>
            <a:r>
              <a:rPr lang="en" u="sng">
                <a:solidFill>
                  <a:srgbClr val="FFFFFF"/>
                </a:solidFill>
                <a:latin typeface="Arial"/>
                <a:ea typeface="Arial"/>
                <a:cs typeface="Arial"/>
                <a:sym typeface="Arial"/>
                <a:hlinkClick r:id="rId4">
                  <a:extLst>
                    <a:ext uri="{A12FA001-AC4F-418D-AE19-62706E023703}">
                      <ahyp:hlinkClr val="tx"/>
                    </a:ext>
                  </a:extLst>
                </a:hlinkClick>
              </a:rPr>
              <a:t>https://data.worldbank.org/</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AutoNum type="arabicPeriod"/>
            </a:pPr>
            <a:r>
              <a:rPr lang="en" u="sng">
                <a:solidFill>
                  <a:srgbClr val="FFFFFF"/>
                </a:solidFill>
                <a:latin typeface="Arial"/>
                <a:ea typeface="Arial"/>
                <a:cs typeface="Arial"/>
                <a:sym typeface="Arial"/>
                <a:hlinkClick r:id="rId5">
                  <a:extLst>
                    <a:ext uri="{A12FA001-AC4F-418D-AE19-62706E023703}">
                      <ahyp:hlinkClr val="tx"/>
                    </a:ext>
                  </a:extLst>
                </a:hlinkClick>
              </a:rPr>
              <a:t>https://commerce.gov.in/</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AutoNum type="arabicPeriod"/>
            </a:pPr>
            <a:r>
              <a:rPr lang="en" u="sng">
                <a:solidFill>
                  <a:srgbClr val="FFFFFF"/>
                </a:solidFill>
                <a:latin typeface="Arial"/>
                <a:ea typeface="Arial"/>
                <a:cs typeface="Arial"/>
                <a:sym typeface="Arial"/>
                <a:hlinkClick r:id="rId6">
                  <a:extLst>
                    <a:ext uri="{A12FA001-AC4F-418D-AE19-62706E023703}">
                      <ahyp:hlinkClr val="tx"/>
                    </a:ext>
                  </a:extLst>
                </a:hlinkClick>
              </a:rPr>
              <a:t>http://www.cepii.fr/cepii/en/bdd_modele/bdd.asp</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AutoNum type="arabicPeriod"/>
            </a:pPr>
            <a:r>
              <a:rPr lang="en" u="sng">
                <a:solidFill>
                  <a:srgbClr val="FFFFFF"/>
                </a:solidFill>
                <a:latin typeface="Arial"/>
                <a:ea typeface="Arial"/>
                <a:cs typeface="Arial"/>
                <a:sym typeface="Arial"/>
                <a:hlinkClick r:id="rId7">
                  <a:extLst>
                    <a:ext uri="{A12FA001-AC4F-418D-AE19-62706E023703}">
                      <ahyp:hlinkClr val="tx"/>
                    </a:ext>
                  </a:extLst>
                </a:hlinkClick>
              </a:rPr>
              <a:t>https://kof.ethz.ch/en/forecasts-and-indicators/indicators/kof-globalisation-index.html</a:t>
            </a:r>
            <a:endParaRPr sz="2100">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5"/>
          <p:cNvSpPr txBox="1"/>
          <p:nvPr>
            <p:ph idx="1" type="body"/>
          </p:nvPr>
        </p:nvSpPr>
        <p:spPr>
          <a:xfrm>
            <a:off x="761725" y="19104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6000">
                <a:latin typeface="Caveat"/>
                <a:ea typeface="Caveat"/>
                <a:cs typeface="Caveat"/>
                <a:sym typeface="Caveat"/>
              </a:rPr>
              <a:t>	Thank You</a:t>
            </a:r>
            <a:endParaRPr sz="6000">
              <a:latin typeface="Caveat"/>
              <a:ea typeface="Caveat"/>
              <a:cs typeface="Caveat"/>
              <a:sym typeface="Cave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500"/>
              <a:t>I</a:t>
            </a:r>
            <a:r>
              <a:rPr lang="en" sz="6500">
                <a:latin typeface="Lato"/>
                <a:ea typeface="Lato"/>
                <a:cs typeface="Lato"/>
                <a:sym typeface="Lato"/>
              </a:rPr>
              <a:t>ntroduction</a:t>
            </a:r>
            <a:endParaRPr sz="106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idx="1" type="body"/>
          </p:nvPr>
        </p:nvSpPr>
        <p:spPr>
          <a:xfrm>
            <a:off x="1092950" y="857800"/>
            <a:ext cx="7457700" cy="3726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Gravity Models are the Workhorse of International Trade. A simple Intuitive model includes variables like GDPs of two countries and distance between them. They often include dummy variables that indicate whether the trade partners share a border, a language, a colonial relationship, or a regional trade agreement.</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Problem that arises due to intuitive model is let's say how trade is being affected between countries i and j if trade costs change between i and k. This trade diversion and trade creation are such effects which come under multilateral resistance terms which intuitive gravity model does not account for.</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Anderson and Van Wincoop(2003) said the Gravity model should also incorporate Multilateral Resistance Terms because relative trade costs matter a lot.</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A common way to tackle not just multilateral resistance terms as well as other country specific , cultural terms can be done by using country fixed effects. Some gravity models use country-year fixed effects,country-pair fixed effects or both.</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Further Sections include estimation using econometric methods like OLS, Fixed Effect, PPML,GPML,NBPML and compare model’s explanatory powers.</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Finally neural network and Random Forest Regression analysis on aggregate trade and further investigation on relative predicting powers of the Different Models.</a:t>
            </a:r>
            <a:endParaRPr sz="1200">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500"/>
              <a:t>Literature Review</a:t>
            </a:r>
            <a:endParaRPr sz="106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idx="1" type="body"/>
          </p:nvPr>
        </p:nvSpPr>
        <p:spPr>
          <a:xfrm>
            <a:off x="1309650" y="851025"/>
            <a:ext cx="7210800" cy="3726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Wohl and Kennedy in their work examined international trade using neural networks and traditional gravity model approach.their findings showed higher degree of accuracy in  prediction using RMSE within the traditional gravity model.</a:t>
            </a:r>
            <a:endParaRPr sz="1500">
              <a:solidFill>
                <a:srgbClr val="FFFFFF"/>
              </a:solidFill>
              <a:latin typeface="Arial"/>
              <a:ea typeface="Arial"/>
              <a:cs typeface="Arial"/>
              <a:sym typeface="Arial"/>
            </a:endParaRPr>
          </a:p>
          <a:p>
            <a:pPr indent="-323850" lvl="0" marL="457200" rtl="0" algn="l">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They pointed that the neural network is a highly robust and adaptable model to deal with highly interconnected variables in trade and will be less chaotic.</a:t>
            </a:r>
            <a:endParaRPr sz="1500">
              <a:solidFill>
                <a:srgbClr val="FFFFFF"/>
              </a:solidFill>
              <a:latin typeface="Arial"/>
              <a:ea typeface="Arial"/>
              <a:cs typeface="Arial"/>
              <a:sym typeface="Arial"/>
            </a:endParaRPr>
          </a:p>
          <a:p>
            <a:pPr indent="-323850" lvl="0" marL="457200" rtl="0" algn="l">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Anderson and van Wincoop(2003) noted that gravity models should also account for multilateral terms.</a:t>
            </a:r>
            <a:endParaRPr sz="1500">
              <a:solidFill>
                <a:srgbClr val="FFFFFF"/>
              </a:solidFill>
              <a:latin typeface="Arial"/>
              <a:ea typeface="Arial"/>
              <a:cs typeface="Arial"/>
              <a:sym typeface="Arial"/>
            </a:endParaRPr>
          </a:p>
          <a:p>
            <a:pPr indent="-323850" lvl="0" marL="457200" rtl="0" algn="l">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Head and mayer(2014) highlighted the importance of fixed effect. By using country specific fixed effects all monadic terms including multilateral terms are captured.</a:t>
            </a:r>
            <a:endParaRPr sz="1500">
              <a:solidFill>
                <a:srgbClr val="FFFFFF"/>
              </a:solidFill>
              <a:latin typeface="Arial"/>
              <a:ea typeface="Arial"/>
              <a:cs typeface="Arial"/>
              <a:sym typeface="Arial"/>
            </a:endParaRPr>
          </a:p>
          <a:p>
            <a:pPr indent="0" lvl="0" marL="0" rtl="0" algn="l">
              <a:spcBef>
                <a:spcPts val="0"/>
              </a:spcBef>
              <a:spcAft>
                <a:spcPts val="1600"/>
              </a:spcAft>
              <a:buNone/>
            </a:pPr>
            <a:r>
              <a:t/>
            </a:r>
            <a:endParaRPr sz="14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idx="1" type="body"/>
          </p:nvPr>
        </p:nvSpPr>
        <p:spPr>
          <a:xfrm>
            <a:off x="1318925" y="934175"/>
            <a:ext cx="7038900" cy="4069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One problem aroused how to deal with zero trade flow?. Santos Silva and Tenreyro came up with Poisson pseudo maximum likelihood (PPML). Yotov(2016) prescribes use of PPML for estimating Gravity equations and it also helps in dealing with heteroscedasticity.</a:t>
            </a:r>
            <a:endParaRPr sz="1500">
              <a:solidFill>
                <a:srgbClr val="FFFFFF"/>
              </a:solidFill>
              <a:latin typeface="Arial"/>
              <a:ea typeface="Arial"/>
              <a:cs typeface="Arial"/>
              <a:sym typeface="Arial"/>
            </a:endParaRPr>
          </a:p>
          <a:p>
            <a:pPr indent="-323850" lvl="0" marL="457200" rtl="0" algn="l">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Author measured the accuracy of the out of sample predictions using RMSE(root mean square error). He noted that PPML and neural network estimators RMSE is higher using country year fixed effect than compared to country fixed effect.</a:t>
            </a:r>
            <a:endParaRPr sz="1500">
              <a:solidFill>
                <a:srgbClr val="FFFFFF"/>
              </a:solidFill>
              <a:latin typeface="Arial"/>
              <a:ea typeface="Arial"/>
              <a:cs typeface="Arial"/>
              <a:sym typeface="Arial"/>
            </a:endParaRPr>
          </a:p>
          <a:p>
            <a:pPr indent="-323850" lvl="0" marL="457200" rtl="0" algn="l">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They trained the neural network on the full dataset with country fixed effects from 1986-2006 and used it to predict trade between the USA and its major trading partners between 2007-2016.</a:t>
            </a:r>
            <a:endParaRPr sz="15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endParaRPr>
          </a:p>
          <a:p>
            <a:pPr indent="0" lvl="0" marL="0" rtl="0" algn="l">
              <a:spcBef>
                <a:spcPts val="1600"/>
              </a:spcBef>
              <a:spcAft>
                <a:spcPts val="1600"/>
              </a:spcAft>
              <a:buNone/>
            </a:pPr>
            <a:r>
              <a:t/>
            </a:r>
            <a:endParaRPr sz="1400">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