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5" r:id="rId4"/>
    <p:sldId id="258" r:id="rId5"/>
    <p:sldId id="266" r:id="rId6"/>
    <p:sldId id="259" r:id="rId7"/>
    <p:sldId id="267" r:id="rId8"/>
    <p:sldId id="260" r:id="rId9"/>
    <p:sldId id="271" r:id="rId10"/>
    <p:sldId id="268" r:id="rId11"/>
    <p:sldId id="272"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01" autoAdjust="0"/>
  </p:normalViewPr>
  <p:slideViewPr>
    <p:cSldViewPr snapToGrid="0" snapToObjects="1">
      <p:cViewPr varScale="1">
        <p:scale>
          <a:sx n="80" d="100"/>
          <a:sy n="80" d="100"/>
        </p:scale>
        <p:origin x="-22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7C3E7C-4692-154B-8AB1-F348569E281C}" type="datetimeFigureOut">
              <a:rPr lang="en-US" smtClean="0"/>
              <a:t>7/18/13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3DB72-385B-B246-AE63-022B51CDEAD8}" type="slidenum">
              <a:rPr lang="en-US" smtClean="0"/>
              <a:t>‹#›</a:t>
            </a:fld>
            <a:endParaRPr lang="en-US"/>
          </a:p>
        </p:txBody>
      </p:sp>
    </p:spTree>
    <p:extLst>
      <p:ext uri="{BB962C8B-B14F-4D97-AF65-F5344CB8AC3E}">
        <p14:creationId xmlns:p14="http://schemas.microsoft.com/office/powerpoint/2010/main" val="38332023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 three options within</a:t>
            </a:r>
            <a:r>
              <a:rPr lang="en-US" baseline="0" dirty="0" smtClean="0"/>
              <a:t> the application</a:t>
            </a:r>
            <a:r>
              <a:rPr lang="en-US" dirty="0" smtClean="0"/>
              <a:t>, limited</a:t>
            </a:r>
            <a:r>
              <a:rPr lang="en-US" baseline="0" dirty="0" smtClean="0"/>
              <a:t> to data items in the database although the database has more than 3000 data entries consisting of a wide variety of food groups. Additionally to use certain features of the application the user must have a </a:t>
            </a:r>
            <a:r>
              <a:rPr lang="en-US" baseline="0" dirty="0" err="1" smtClean="0"/>
              <a:t>facebook</a:t>
            </a:r>
            <a:r>
              <a:rPr lang="en-US" baseline="0" dirty="0" smtClean="0"/>
              <a:t> account already in place. </a:t>
            </a:r>
          </a:p>
          <a:p>
            <a:endParaRPr lang="en-US" baseline="0" dirty="0" smtClean="0"/>
          </a:p>
          <a:p>
            <a:r>
              <a:rPr lang="en-US" baseline="0" dirty="0" smtClean="0"/>
              <a:t>In terms of design architecture the architectural scope is </a:t>
            </a:r>
            <a:r>
              <a:rPr lang="en-US" baseline="0" smtClean="0"/>
              <a:t>client server. </a:t>
            </a:r>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2</a:t>
            </a:fld>
            <a:endParaRPr lang="en-US"/>
          </a:p>
        </p:txBody>
      </p:sp>
    </p:spTree>
    <p:extLst>
      <p:ext uri="{BB962C8B-B14F-4D97-AF65-F5344CB8AC3E}">
        <p14:creationId xmlns:p14="http://schemas.microsoft.com/office/powerpoint/2010/main" val="40637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Using asynchronous callback with Remote Procedure Call providers to communicate with the MySQL database </a:t>
            </a:r>
          </a:p>
          <a:p>
            <a:pPr marL="285750" indent="-285750">
              <a:buFontTx/>
              <a:buChar char="-"/>
            </a:pPr>
            <a:r>
              <a:rPr lang="en-US" dirty="0" smtClean="0"/>
              <a:t>Use </a:t>
            </a:r>
            <a:r>
              <a:rPr lang="en-US" dirty="0" err="1" smtClean="0"/>
              <a:t>BCrypt</a:t>
            </a:r>
            <a:r>
              <a:rPr lang="en-US" dirty="0" smtClean="0"/>
              <a:t> framework for secure login authentication</a:t>
            </a:r>
          </a:p>
          <a:p>
            <a:pPr marL="285750" indent="-285750">
              <a:buFontTx/>
              <a:buChar char="-"/>
            </a:pPr>
            <a:r>
              <a:rPr lang="en-US" dirty="0" smtClean="0"/>
              <a:t>Used Facebook API to connect to and retrieve user information from Facebook</a:t>
            </a:r>
          </a:p>
          <a:p>
            <a:pPr marL="285750" indent="-285750">
              <a:buFontTx/>
              <a:buChar char="-"/>
            </a:pPr>
            <a:r>
              <a:rPr lang="en-US" dirty="0" smtClean="0"/>
              <a:t>Used Google Web Toolkit visualizations API to create interactive chart</a:t>
            </a:r>
          </a:p>
          <a:p>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4</a:t>
            </a:fld>
            <a:endParaRPr lang="en-US"/>
          </a:p>
        </p:txBody>
      </p:sp>
    </p:spTree>
    <p:extLst>
      <p:ext uri="{BB962C8B-B14F-4D97-AF65-F5344CB8AC3E}">
        <p14:creationId xmlns:p14="http://schemas.microsoft.com/office/powerpoint/2010/main" val="363818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use</a:t>
            </a:r>
            <a:r>
              <a:rPr lang="en-US" baseline="0" dirty="0" smtClean="0"/>
              <a:t> cases to classes in </a:t>
            </a:r>
            <a:r>
              <a:rPr lang="en-US" baseline="0" smtClean="0"/>
              <a:t>most cases</a:t>
            </a:r>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5</a:t>
            </a:fld>
            <a:endParaRPr lang="en-US"/>
          </a:p>
        </p:txBody>
      </p:sp>
    </p:spTree>
    <p:extLst>
      <p:ext uri="{BB962C8B-B14F-4D97-AF65-F5344CB8AC3E}">
        <p14:creationId xmlns:p14="http://schemas.microsoft.com/office/powerpoint/2010/main" val="108411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Indicated how important subsystems were implemented in code using code examples</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6</a:t>
            </a:fld>
            <a:endParaRPr lang="en-US"/>
          </a:p>
        </p:txBody>
      </p:sp>
    </p:spTree>
    <p:extLst>
      <p:ext uri="{BB962C8B-B14F-4D97-AF65-F5344CB8AC3E}">
        <p14:creationId xmlns:p14="http://schemas.microsoft.com/office/powerpoint/2010/main" val="3494285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Explained how the important connectors between components were implemented and used using code examples </a:t>
            </a:r>
            <a:endParaRPr lang="en-US" dirty="0" smtClean="0"/>
          </a:p>
          <a:p>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7</a:t>
            </a:fld>
            <a:endParaRPr lang="en-US"/>
          </a:p>
        </p:txBody>
      </p:sp>
    </p:spTree>
    <p:extLst>
      <p:ext uri="{BB962C8B-B14F-4D97-AF65-F5344CB8AC3E}">
        <p14:creationId xmlns:p14="http://schemas.microsoft.com/office/powerpoint/2010/main" val="5991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Described how the important modules for control flow, such as modules that manage base processes, were implemented using code examples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Explained how the boundary use cases, such as system initialization, termination, and failure, were implemented using code examples </a:t>
            </a:r>
            <a:endParaRPr lang="en-US" dirty="0" smtClean="0"/>
          </a:p>
          <a:p>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8</a:t>
            </a:fld>
            <a:endParaRPr lang="en-US"/>
          </a:p>
        </p:txBody>
      </p:sp>
    </p:spTree>
    <p:extLst>
      <p:ext uri="{BB962C8B-B14F-4D97-AF65-F5344CB8AC3E}">
        <p14:creationId xmlns:p14="http://schemas.microsoft.com/office/powerpoint/2010/main" val="168759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asynchronous</a:t>
            </a:r>
            <a:r>
              <a:rPr lang="en-US" baseline="0" dirty="0" smtClean="0"/>
              <a:t> RMPS callback </a:t>
            </a:r>
            <a:endParaRPr lang="en-US" dirty="0"/>
          </a:p>
        </p:txBody>
      </p:sp>
      <p:sp>
        <p:nvSpPr>
          <p:cNvPr id="4" name="Slide Number Placeholder 3"/>
          <p:cNvSpPr>
            <a:spLocks noGrp="1"/>
          </p:cNvSpPr>
          <p:nvPr>
            <p:ph type="sldNum" sz="quarter" idx="10"/>
          </p:nvPr>
        </p:nvSpPr>
        <p:spPr/>
        <p:txBody>
          <a:bodyPr/>
          <a:lstStyle/>
          <a:p>
            <a:fld id="{0723DB72-385B-B246-AE63-022B51CDEAD8}" type="slidenum">
              <a:rPr lang="en-US" smtClean="0"/>
              <a:t>10</a:t>
            </a:fld>
            <a:endParaRPr lang="en-US"/>
          </a:p>
        </p:txBody>
      </p:sp>
    </p:spTree>
    <p:extLst>
      <p:ext uri="{BB962C8B-B14F-4D97-AF65-F5344CB8AC3E}">
        <p14:creationId xmlns:p14="http://schemas.microsoft.com/office/powerpoint/2010/main" val="19891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A4CDE3C-BD7D-9942-B7A6-90608BB1F91F}" type="datetimeFigureOut">
              <a:rPr lang="en-US" smtClean="0"/>
              <a:t>7/18/13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151428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4CDE3C-BD7D-9942-B7A6-90608BB1F91F}" type="datetimeFigureOut">
              <a:rPr lang="en-US" smtClean="0"/>
              <a:t>7/18/13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216065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4CDE3C-BD7D-9942-B7A6-90608BB1F91F}" type="datetimeFigureOut">
              <a:rPr lang="en-US" smtClean="0"/>
              <a:t>7/18/13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49551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4CDE3C-BD7D-9942-B7A6-90608BB1F91F}" type="datetimeFigureOut">
              <a:rPr lang="en-US" smtClean="0"/>
              <a:t>7/18/13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89763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A4CDE3C-BD7D-9942-B7A6-90608BB1F91F}" type="datetimeFigureOut">
              <a:rPr lang="en-US" smtClean="0"/>
              <a:t>7/18/13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251561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A4CDE3C-BD7D-9942-B7A6-90608BB1F91F}" type="datetimeFigureOut">
              <a:rPr lang="en-US" smtClean="0"/>
              <a:t>7/18/13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91639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A4CDE3C-BD7D-9942-B7A6-90608BB1F91F}" type="datetimeFigureOut">
              <a:rPr lang="en-US" smtClean="0"/>
              <a:t>7/18/13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9034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A4CDE3C-BD7D-9942-B7A6-90608BB1F91F}" type="datetimeFigureOut">
              <a:rPr lang="en-US" smtClean="0"/>
              <a:t>7/18/13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20636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CDE3C-BD7D-9942-B7A6-90608BB1F91F}" type="datetimeFigureOut">
              <a:rPr lang="en-US" smtClean="0"/>
              <a:t>7/18/13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6190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4CDE3C-BD7D-9942-B7A6-90608BB1F91F}" type="datetimeFigureOut">
              <a:rPr lang="en-US" smtClean="0"/>
              <a:t>7/18/13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299810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4CDE3C-BD7D-9942-B7A6-90608BB1F91F}" type="datetimeFigureOut">
              <a:rPr lang="en-US" smtClean="0"/>
              <a:t>7/18/13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88F6B-5914-7340-8CFA-66B2A9BCB37E}" type="slidenum">
              <a:rPr lang="en-US" smtClean="0"/>
              <a:t>‹#›</a:t>
            </a:fld>
            <a:endParaRPr lang="en-US"/>
          </a:p>
        </p:txBody>
      </p:sp>
    </p:spTree>
    <p:extLst>
      <p:ext uri="{BB962C8B-B14F-4D97-AF65-F5344CB8AC3E}">
        <p14:creationId xmlns:p14="http://schemas.microsoft.com/office/powerpoint/2010/main" val="10677512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CDE3C-BD7D-9942-B7A6-90608BB1F91F}" type="datetimeFigureOut">
              <a:rPr lang="en-US" smtClean="0"/>
              <a:t>7/18/13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88F6B-5914-7340-8CFA-66B2A9BCB37E}" type="slidenum">
              <a:rPr lang="en-US" smtClean="0"/>
              <a:t>‹#›</a:t>
            </a:fld>
            <a:endParaRPr lang="en-US"/>
          </a:p>
        </p:txBody>
      </p:sp>
    </p:spTree>
    <p:extLst>
      <p:ext uri="{BB962C8B-B14F-4D97-AF65-F5344CB8AC3E}">
        <p14:creationId xmlns:p14="http://schemas.microsoft.com/office/powerpoint/2010/main" val="891713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7803"/>
            <a:ext cx="7772400" cy="2812647"/>
          </a:xfrm>
        </p:spPr>
        <p:txBody>
          <a:bodyPr>
            <a:normAutofit/>
          </a:bodyPr>
          <a:lstStyle/>
          <a:p>
            <a:r>
              <a:rPr lang="en-US" b="1" dirty="0" smtClean="0"/>
              <a:t>Healthy Eating Application</a:t>
            </a:r>
            <a:br>
              <a:rPr lang="en-US" b="1" dirty="0" smtClean="0"/>
            </a:br>
            <a:r>
              <a:rPr lang="en-US" b="1" dirty="0"/>
              <a:t/>
            </a:r>
            <a:br>
              <a:rPr lang="en-US" b="1" dirty="0"/>
            </a:br>
            <a:r>
              <a:rPr lang="en-US" sz="3300" dirty="0"/>
              <a:t>System Implementation Overview</a:t>
            </a:r>
            <a:r>
              <a:rPr lang="en-US" dirty="0"/>
              <a:t> </a:t>
            </a: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Rashna Razdan</a:t>
            </a:r>
          </a:p>
          <a:p>
            <a:r>
              <a:rPr lang="en-US" dirty="0" err="1" smtClean="0"/>
              <a:t>Atulan</a:t>
            </a:r>
            <a:r>
              <a:rPr lang="en-US" dirty="0" smtClean="0"/>
              <a:t> </a:t>
            </a:r>
            <a:r>
              <a:rPr lang="en-US" dirty="0" err="1" smtClean="0"/>
              <a:t>Zaman</a:t>
            </a:r>
            <a:r>
              <a:rPr lang="en-US" dirty="0" smtClean="0"/>
              <a:t> Deep</a:t>
            </a:r>
          </a:p>
          <a:p>
            <a:r>
              <a:rPr lang="en-US" dirty="0" smtClean="0"/>
              <a:t>Kevin Lee</a:t>
            </a:r>
          </a:p>
          <a:p>
            <a:r>
              <a:rPr lang="en-US" dirty="0" err="1" smtClean="0"/>
              <a:t>Nadeem</a:t>
            </a:r>
            <a:r>
              <a:rPr lang="en-US" dirty="0" smtClean="0"/>
              <a:t> Ahmad</a:t>
            </a:r>
            <a:endParaRPr lang="en-US" dirty="0"/>
          </a:p>
        </p:txBody>
      </p:sp>
    </p:spTree>
    <p:extLst>
      <p:ext uri="{BB962C8B-B14F-4D97-AF65-F5344CB8AC3E}">
        <p14:creationId xmlns:p14="http://schemas.microsoft.com/office/powerpoint/2010/main" val="17256201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2612"/>
          </a:xfrm>
        </p:spPr>
        <p:txBody>
          <a:bodyPr>
            <a:normAutofit/>
          </a:bodyPr>
          <a:lstStyle/>
          <a:p>
            <a:r>
              <a:rPr lang="en-US" sz="2400" dirty="0" smtClean="0"/>
              <a:t>Notable Code Example (1 cont.)</a:t>
            </a:r>
            <a:endParaRPr lang="en-US" sz="2400" dirty="0"/>
          </a:p>
        </p:txBody>
      </p:sp>
      <p:pic>
        <p:nvPicPr>
          <p:cNvPr id="4" name="Content Placeholder 3" descr="Screen Shot 2013-07-19 at 12.02.3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r="3304"/>
          <a:stretch/>
        </p:blipFill>
        <p:spPr>
          <a:xfrm>
            <a:off x="1193800" y="857250"/>
            <a:ext cx="6508750" cy="5635625"/>
          </a:xfrm>
        </p:spPr>
      </p:pic>
      <p:sp>
        <p:nvSpPr>
          <p:cNvPr id="6" name="TextBox 5"/>
          <p:cNvSpPr txBox="1"/>
          <p:nvPr/>
        </p:nvSpPr>
        <p:spPr>
          <a:xfrm>
            <a:off x="5842000" y="1587500"/>
            <a:ext cx="2714625" cy="2308324"/>
          </a:xfrm>
          <a:prstGeom prst="rect">
            <a:avLst/>
          </a:prstGeom>
          <a:solidFill>
            <a:srgbClr val="BFBFBF"/>
          </a:solidFill>
        </p:spPr>
        <p:txBody>
          <a:bodyPr wrap="square" rtlCol="0">
            <a:spAutoFit/>
          </a:bodyPr>
          <a:lstStyle/>
          <a:p>
            <a:r>
              <a:rPr lang="en-US" dirty="0" smtClean="0"/>
              <a:t>Every RPC Callback had an </a:t>
            </a:r>
            <a:r>
              <a:rPr lang="en-US" dirty="0" err="1" smtClean="0"/>
              <a:t>OnFailure</a:t>
            </a:r>
            <a:r>
              <a:rPr lang="en-US" dirty="0" smtClean="0"/>
              <a:t>() and an </a:t>
            </a:r>
            <a:r>
              <a:rPr lang="en-US" dirty="0" err="1" smtClean="0"/>
              <a:t>OnSuccess</a:t>
            </a:r>
            <a:r>
              <a:rPr lang="en-US" dirty="0" smtClean="0"/>
              <a:t>() method in order to seamlessly handle any unexpected and boundary cases that might cause errors while running server side code</a:t>
            </a:r>
            <a:endParaRPr lang="en-US" dirty="0"/>
          </a:p>
        </p:txBody>
      </p:sp>
    </p:spTree>
    <p:extLst>
      <p:ext uri="{BB962C8B-B14F-4D97-AF65-F5344CB8AC3E}">
        <p14:creationId xmlns:p14="http://schemas.microsoft.com/office/powerpoint/2010/main" val="331302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dirty="0"/>
              <a:t>Notable Code Example </a:t>
            </a:r>
            <a:r>
              <a:rPr lang="en-US" sz="2400" dirty="0" smtClean="0"/>
              <a:t>(2)</a:t>
            </a:r>
            <a:endParaRPr lang="en-US" sz="2400" dirty="0"/>
          </a:p>
        </p:txBody>
      </p:sp>
      <p:pic>
        <p:nvPicPr>
          <p:cNvPr id="8" name="Content Placeholder 7" descr="Screen Shot 2013-07-19 at 12.28.5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48" t="4828" r="588"/>
          <a:stretch/>
        </p:blipFill>
        <p:spPr>
          <a:xfrm>
            <a:off x="0" y="3335338"/>
            <a:ext cx="9144001" cy="3443287"/>
          </a:xfrm>
        </p:spPr>
      </p:pic>
      <p:sp>
        <p:nvSpPr>
          <p:cNvPr id="10" name="TextBox 9"/>
          <p:cNvSpPr txBox="1"/>
          <p:nvPr/>
        </p:nvSpPr>
        <p:spPr>
          <a:xfrm>
            <a:off x="285750" y="1088122"/>
            <a:ext cx="5873750" cy="646331"/>
          </a:xfrm>
          <a:prstGeom prst="rect">
            <a:avLst/>
          </a:prstGeom>
          <a:noFill/>
        </p:spPr>
        <p:txBody>
          <a:bodyPr wrap="square" rtlCol="0">
            <a:spAutoFit/>
          </a:bodyPr>
          <a:lstStyle/>
          <a:p>
            <a:r>
              <a:rPr lang="en-US" dirty="0" smtClean="0"/>
              <a:t>The code below highlights one of the application’s ‘novel’ features: social media integration. </a:t>
            </a:r>
            <a:endParaRPr lang="en-US" dirty="0"/>
          </a:p>
        </p:txBody>
      </p:sp>
      <p:sp>
        <p:nvSpPr>
          <p:cNvPr id="11" name="TextBox 10"/>
          <p:cNvSpPr txBox="1"/>
          <p:nvPr/>
        </p:nvSpPr>
        <p:spPr>
          <a:xfrm>
            <a:off x="127000" y="2063969"/>
            <a:ext cx="3714750" cy="923330"/>
          </a:xfrm>
          <a:prstGeom prst="rect">
            <a:avLst/>
          </a:prstGeom>
          <a:solidFill>
            <a:srgbClr val="BFBFBF"/>
          </a:solidFill>
        </p:spPr>
        <p:txBody>
          <a:bodyPr wrap="square" rtlCol="0">
            <a:spAutoFit/>
          </a:bodyPr>
          <a:lstStyle/>
          <a:p>
            <a:r>
              <a:rPr lang="en-US" dirty="0"/>
              <a:t>Code to get Friends list from Facebook. </a:t>
            </a:r>
            <a:r>
              <a:rPr lang="en-US" dirty="0" err="1" smtClean="0"/>
              <a:t>OnSuccess</a:t>
            </a:r>
            <a:r>
              <a:rPr lang="en-US" dirty="0" smtClean="0"/>
              <a:t>(), </a:t>
            </a:r>
            <a:r>
              <a:rPr lang="en-US" dirty="0"/>
              <a:t>the </a:t>
            </a:r>
            <a:r>
              <a:rPr lang="en-US" dirty="0" err="1"/>
              <a:t>JSONObject</a:t>
            </a:r>
            <a:r>
              <a:rPr lang="en-US" dirty="0"/>
              <a:t> that is returned is parsed</a:t>
            </a:r>
          </a:p>
        </p:txBody>
      </p:sp>
      <p:cxnSp>
        <p:nvCxnSpPr>
          <p:cNvPr id="13" name="Straight Arrow Connector 12"/>
          <p:cNvCxnSpPr/>
          <p:nvPr/>
        </p:nvCxnSpPr>
        <p:spPr>
          <a:xfrm>
            <a:off x="904875" y="2987299"/>
            <a:ext cx="0" cy="34803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43500" y="1751231"/>
            <a:ext cx="3829050" cy="1477328"/>
          </a:xfrm>
          <a:prstGeom prst="rect">
            <a:avLst/>
          </a:prstGeom>
          <a:solidFill>
            <a:srgbClr val="BFBFBF"/>
          </a:solidFill>
        </p:spPr>
        <p:txBody>
          <a:bodyPr wrap="square" rtlCol="0">
            <a:spAutoFit/>
          </a:bodyPr>
          <a:lstStyle/>
          <a:p>
            <a:r>
              <a:rPr lang="en-US" dirty="0" smtClean="0"/>
              <a:t>Code </a:t>
            </a:r>
            <a:r>
              <a:rPr lang="en-US" dirty="0"/>
              <a:t>that </a:t>
            </a:r>
            <a:r>
              <a:rPr lang="en-US" dirty="0" smtClean="0"/>
              <a:t>‘re-paints’ </a:t>
            </a:r>
            <a:r>
              <a:rPr lang="en-US" dirty="0"/>
              <a:t>the graph </a:t>
            </a:r>
            <a:r>
              <a:rPr lang="en-US" dirty="0" smtClean="0"/>
              <a:t>every time </a:t>
            </a:r>
            <a:r>
              <a:rPr lang="en-US" dirty="0"/>
              <a:t>a food item is inserted into Food Log. </a:t>
            </a:r>
            <a:r>
              <a:rPr lang="en-US" dirty="0" err="1"/>
              <a:t>onLoadCallBack</a:t>
            </a:r>
            <a:r>
              <a:rPr lang="en-US" dirty="0"/>
              <a:t> Runnable is called at every </a:t>
            </a:r>
            <a:r>
              <a:rPr lang="en-US" dirty="0" err="1"/>
              <a:t>onSuccess</a:t>
            </a:r>
            <a:r>
              <a:rPr lang="en-US" dirty="0"/>
              <a:t> for </a:t>
            </a:r>
            <a:r>
              <a:rPr lang="en-US" dirty="0" err="1"/>
              <a:t>InsertFoodLog</a:t>
            </a:r>
            <a:r>
              <a:rPr lang="en-US" dirty="0"/>
              <a:t> </a:t>
            </a:r>
            <a:r>
              <a:rPr lang="en-US" dirty="0" err="1"/>
              <a:t>async</a:t>
            </a:r>
            <a:r>
              <a:rPr lang="en-US" dirty="0"/>
              <a:t> method </a:t>
            </a:r>
            <a:r>
              <a:rPr lang="en-US" dirty="0" smtClean="0"/>
              <a:t>call</a:t>
            </a:r>
            <a:endParaRPr lang="en-US" dirty="0"/>
          </a:p>
        </p:txBody>
      </p:sp>
      <p:cxnSp>
        <p:nvCxnSpPr>
          <p:cNvPr id="17" name="Straight Arrow Connector 16"/>
          <p:cNvCxnSpPr>
            <a:stCxn id="15" idx="1"/>
          </p:cNvCxnSpPr>
          <p:nvPr/>
        </p:nvCxnSpPr>
        <p:spPr>
          <a:xfrm flipH="1">
            <a:off x="4079875" y="2489895"/>
            <a:ext cx="1063625" cy="141535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55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Design Patterns Used</a:t>
            </a:r>
            <a:endParaRPr lang="en-US" dirty="0"/>
          </a:p>
        </p:txBody>
      </p:sp>
      <p:sp>
        <p:nvSpPr>
          <p:cNvPr id="3" name="Content Placeholder 2"/>
          <p:cNvSpPr>
            <a:spLocks noGrp="1"/>
          </p:cNvSpPr>
          <p:nvPr>
            <p:ph idx="1"/>
          </p:nvPr>
        </p:nvSpPr>
        <p:spPr/>
        <p:txBody>
          <a:bodyPr/>
          <a:lstStyle/>
          <a:p>
            <a:r>
              <a:rPr lang="en-US" dirty="0" smtClean="0"/>
              <a:t>Composite (for widget creation)</a:t>
            </a:r>
          </a:p>
          <a:p>
            <a:r>
              <a:rPr lang="en-US" dirty="0" smtClean="0"/>
              <a:t>Singleton (for </a:t>
            </a:r>
            <a:r>
              <a:rPr lang="en-US" dirty="0" err="1" smtClean="0"/>
              <a:t>RootLayoutPanel</a:t>
            </a:r>
            <a:r>
              <a:rPr lang="en-US" dirty="0" smtClean="0"/>
              <a:t>)</a:t>
            </a:r>
          </a:p>
          <a:p>
            <a:r>
              <a:rPr lang="en-US" dirty="0" smtClean="0"/>
              <a:t>Facade (for server side method invocation)</a:t>
            </a:r>
            <a:endParaRPr lang="en-US" dirty="0"/>
          </a:p>
        </p:txBody>
      </p:sp>
    </p:spTree>
    <p:extLst>
      <p:ext uri="{BB962C8B-B14F-4D97-AF65-F5344CB8AC3E}">
        <p14:creationId xmlns:p14="http://schemas.microsoft.com/office/powerpoint/2010/main" val="312795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Nonfunctional </a:t>
            </a:r>
            <a:r>
              <a:rPr lang="en-US" dirty="0"/>
              <a:t>Requirements </a:t>
            </a:r>
            <a:r>
              <a:rPr lang="en-US" dirty="0"/>
              <a:t/>
            </a:r>
            <a:br>
              <a:rPr lang="en-US" dirty="0"/>
            </a:br>
            <a:endParaRPr lang="en-US" dirty="0"/>
          </a:p>
        </p:txBody>
      </p:sp>
      <p:sp>
        <p:nvSpPr>
          <p:cNvPr id="3" name="Content Placeholder 2"/>
          <p:cNvSpPr>
            <a:spLocks noGrp="1"/>
          </p:cNvSpPr>
          <p:nvPr>
            <p:ph idx="1"/>
          </p:nvPr>
        </p:nvSpPr>
        <p:spPr>
          <a:xfrm>
            <a:off x="457200" y="1600200"/>
            <a:ext cx="8229600" cy="4924425"/>
          </a:xfrm>
        </p:spPr>
        <p:txBody>
          <a:bodyPr>
            <a:normAutofit fontScale="92500" lnSpcReduction="20000"/>
          </a:bodyPr>
          <a:lstStyle/>
          <a:p>
            <a:r>
              <a:rPr lang="en-US" dirty="0" smtClean="0"/>
              <a:t>Robustness</a:t>
            </a:r>
          </a:p>
          <a:p>
            <a:pPr lvl="1"/>
            <a:r>
              <a:rPr lang="en-US" dirty="0" err="1" smtClean="0"/>
              <a:t>OnFailure</a:t>
            </a:r>
            <a:r>
              <a:rPr lang="en-US" dirty="0" smtClean="0"/>
              <a:t>() and </a:t>
            </a:r>
            <a:r>
              <a:rPr lang="en-US" dirty="0" err="1" smtClean="0"/>
              <a:t>OnSuccess</a:t>
            </a:r>
            <a:r>
              <a:rPr lang="en-US" dirty="0" smtClean="0"/>
              <a:t>() methods implemented for every RPC call</a:t>
            </a:r>
          </a:p>
          <a:p>
            <a:pPr lvl="1"/>
            <a:r>
              <a:rPr lang="en-US" dirty="0" smtClean="0"/>
              <a:t>Error checking and prevention of duplicate registered users </a:t>
            </a:r>
            <a:r>
              <a:rPr lang="en-US" sz="1600" dirty="0" smtClean="0"/>
              <a:t>[see register() and </a:t>
            </a:r>
            <a:r>
              <a:rPr lang="en-US" sz="1600" dirty="0" err="1" smtClean="0"/>
              <a:t>authenticateUser</a:t>
            </a:r>
            <a:r>
              <a:rPr lang="en-US" sz="1600" dirty="0" smtClean="0"/>
              <a:t>() in </a:t>
            </a:r>
            <a:r>
              <a:rPr lang="en-US" sz="1600" dirty="0" err="1" smtClean="0"/>
              <a:t>DBConnectionServiceImpl.java</a:t>
            </a:r>
            <a:r>
              <a:rPr lang="en-US" sz="1600" dirty="0" smtClean="0"/>
              <a:t>]</a:t>
            </a:r>
          </a:p>
          <a:p>
            <a:pPr lvl="1"/>
            <a:r>
              <a:rPr lang="en-US" dirty="0" smtClean="0"/>
              <a:t>Passwords stored in hashed format via </a:t>
            </a:r>
            <a:r>
              <a:rPr lang="en-US" dirty="0" err="1" smtClean="0"/>
              <a:t>Bcrypt</a:t>
            </a:r>
            <a:r>
              <a:rPr lang="en-US" dirty="0" smtClean="0"/>
              <a:t> framework </a:t>
            </a:r>
            <a:endParaRPr lang="en-US" sz="1600" dirty="0" smtClean="0"/>
          </a:p>
          <a:p>
            <a:r>
              <a:rPr lang="en-US" dirty="0" smtClean="0"/>
              <a:t>Performance </a:t>
            </a:r>
          </a:p>
          <a:p>
            <a:pPr lvl="1"/>
            <a:r>
              <a:rPr lang="en-US" dirty="0" smtClean="0"/>
              <a:t>Asynchronous callbacks used in order to communicate with the server</a:t>
            </a:r>
          </a:p>
          <a:p>
            <a:r>
              <a:rPr lang="en-US" dirty="0" smtClean="0"/>
              <a:t>Portability</a:t>
            </a:r>
          </a:p>
          <a:p>
            <a:pPr lvl="1"/>
            <a:r>
              <a:rPr lang="en-US" dirty="0" smtClean="0"/>
              <a:t>GWT produces cross browser compatible</a:t>
            </a:r>
            <a:endParaRPr lang="en-US" dirty="0"/>
          </a:p>
        </p:txBody>
      </p:sp>
    </p:spTree>
    <p:extLst>
      <p:ext uri="{BB962C8B-B14F-4D97-AF65-F5344CB8AC3E}">
        <p14:creationId xmlns:p14="http://schemas.microsoft.com/office/powerpoint/2010/main" val="288315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System </a:t>
            </a:r>
            <a:r>
              <a:rPr lang="en-US" dirty="0"/>
              <a:t>Overview</a:t>
            </a:r>
            <a:br>
              <a:rPr lang="en-US" dirty="0"/>
            </a:br>
            <a:r>
              <a:rPr lang="en-US" dirty="0" smtClean="0"/>
              <a:t/>
            </a:r>
            <a:br>
              <a:rPr lang="en-US" dirty="0" smtClean="0"/>
            </a:br>
            <a:endParaRPr lang="en-US" dirty="0"/>
          </a:p>
        </p:txBody>
      </p:sp>
      <p:pic>
        <p:nvPicPr>
          <p:cNvPr id="8" name="Content Placeholder 7" descr="ArchLayout.jpg"/>
          <p:cNvPicPr>
            <a:picLocks noGrp="1" noChangeAspect="1"/>
          </p:cNvPicPr>
          <p:nvPr>
            <p:ph idx="1"/>
          </p:nvPr>
        </p:nvPicPr>
        <p:blipFill>
          <a:blip r:embed="rId3">
            <a:extLst>
              <a:ext uri="{28A0092B-C50C-407E-A947-70E740481C1C}">
                <a14:useLocalDpi xmlns:a14="http://schemas.microsoft.com/office/drawing/2010/main" val="0"/>
              </a:ext>
            </a:extLst>
          </a:blip>
          <a:srcRect t="-45170" b="-45170"/>
          <a:stretch>
            <a:fillRect/>
          </a:stretch>
        </p:blipFill>
        <p:spPr>
          <a:xfrm>
            <a:off x="840198" y="1904770"/>
            <a:ext cx="7632751" cy="4197719"/>
          </a:xfrm>
        </p:spPr>
      </p:pic>
      <p:sp>
        <p:nvSpPr>
          <p:cNvPr id="9" name="TextBox 8"/>
          <p:cNvSpPr txBox="1"/>
          <p:nvPr/>
        </p:nvSpPr>
        <p:spPr>
          <a:xfrm>
            <a:off x="457200" y="2211354"/>
            <a:ext cx="8229600" cy="3477876"/>
          </a:xfrm>
          <a:prstGeom prst="rect">
            <a:avLst/>
          </a:prstGeom>
          <a:noFill/>
        </p:spPr>
        <p:txBody>
          <a:bodyPr wrap="square" rtlCol="0">
            <a:spAutoFit/>
          </a:bodyPr>
          <a:lstStyle/>
          <a:p>
            <a:r>
              <a:rPr lang="en-US" sz="2200" b="1" dirty="0" smtClean="0"/>
              <a:t>System Scope </a:t>
            </a:r>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b="1" dirty="0" smtClean="0"/>
          </a:p>
          <a:p>
            <a:pPr marL="285750" indent="-285750">
              <a:buFontTx/>
              <a:buChar char="-"/>
            </a:pPr>
            <a:endParaRPr lang="en-US" dirty="0"/>
          </a:p>
        </p:txBody>
      </p:sp>
    </p:spTree>
    <p:extLst>
      <p:ext uri="{BB962C8B-B14F-4D97-AF65-F5344CB8AC3E}">
        <p14:creationId xmlns:p14="http://schemas.microsoft.com/office/powerpoint/2010/main" val="37131780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079"/>
            <a:ext cx="8229600" cy="1143000"/>
          </a:xfrm>
        </p:spPr>
        <p:txBody>
          <a:bodyPr>
            <a:normAutofit/>
          </a:bodyPr>
          <a:lstStyle/>
          <a:p>
            <a:r>
              <a:rPr lang="en-US" sz="3500" dirty="0" smtClean="0"/>
              <a:t>Key Use Cases</a:t>
            </a:r>
            <a:endParaRPr lang="en-US" sz="3500" dirty="0"/>
          </a:p>
        </p:txBody>
      </p:sp>
      <p:pic>
        <p:nvPicPr>
          <p:cNvPr id="4" name="Content Placeholder 3" descr="KeyUseCaseDiag.jpg"/>
          <p:cNvPicPr>
            <a:picLocks noGrp="1" noChangeAspect="1"/>
          </p:cNvPicPr>
          <p:nvPr>
            <p:ph idx="1"/>
          </p:nvPr>
        </p:nvPicPr>
        <p:blipFill>
          <a:blip r:embed="rId2">
            <a:extLst>
              <a:ext uri="{28A0092B-C50C-407E-A947-70E740481C1C}">
                <a14:useLocalDpi xmlns:a14="http://schemas.microsoft.com/office/drawing/2010/main" val="0"/>
              </a:ext>
            </a:extLst>
          </a:blip>
          <a:srcRect l="-14043" r="-14043"/>
          <a:stretch>
            <a:fillRect/>
          </a:stretch>
        </p:blipFill>
        <p:spPr>
          <a:xfrm>
            <a:off x="0" y="921082"/>
            <a:ext cx="8686800" cy="5936918"/>
          </a:xfrm>
        </p:spPr>
      </p:pic>
    </p:spTree>
    <p:extLst>
      <p:ext uri="{BB962C8B-B14F-4D97-AF65-F5344CB8AC3E}">
        <p14:creationId xmlns:p14="http://schemas.microsoft.com/office/powerpoint/2010/main" val="3579749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Underlying Technical Complexity</a:t>
            </a:r>
            <a:endParaRPr lang="en-US" dirty="0"/>
          </a:p>
        </p:txBody>
      </p:sp>
      <p:sp>
        <p:nvSpPr>
          <p:cNvPr id="3" name="Content Placeholder 2"/>
          <p:cNvSpPr>
            <a:spLocks noGrp="1"/>
          </p:cNvSpPr>
          <p:nvPr>
            <p:ph idx="1"/>
          </p:nvPr>
        </p:nvSpPr>
        <p:spPr/>
        <p:txBody>
          <a:bodyPr/>
          <a:lstStyle/>
          <a:p>
            <a:pPr marL="285750" indent="-285750">
              <a:buFontTx/>
              <a:buChar char="-"/>
            </a:pPr>
            <a:r>
              <a:rPr lang="en-US" dirty="0" smtClean="0">
                <a:solidFill>
                  <a:srgbClr val="000000"/>
                </a:solidFill>
              </a:rPr>
              <a:t>Remote Procedure </a:t>
            </a:r>
            <a:r>
              <a:rPr lang="en-US" dirty="0" smtClean="0"/>
              <a:t>to communicate with MySQL database </a:t>
            </a:r>
          </a:p>
          <a:p>
            <a:pPr marL="285750" indent="-285750">
              <a:buFontTx/>
              <a:buChar char="-"/>
            </a:pPr>
            <a:r>
              <a:rPr lang="en-US" dirty="0" err="1" smtClean="0">
                <a:solidFill>
                  <a:srgbClr val="000000"/>
                </a:solidFill>
              </a:rPr>
              <a:t>BCrypt</a:t>
            </a:r>
            <a:r>
              <a:rPr lang="en-US" dirty="0" smtClean="0">
                <a:solidFill>
                  <a:srgbClr val="000000"/>
                </a:solidFill>
              </a:rPr>
              <a:t>  </a:t>
            </a:r>
            <a:r>
              <a:rPr lang="en-US" dirty="0" smtClean="0"/>
              <a:t>framework</a:t>
            </a:r>
          </a:p>
          <a:p>
            <a:pPr marL="285750" indent="-285750">
              <a:buFontTx/>
              <a:buChar char="-"/>
            </a:pPr>
            <a:r>
              <a:rPr lang="en-US" dirty="0" smtClean="0">
                <a:solidFill>
                  <a:srgbClr val="0000FF"/>
                </a:solidFill>
              </a:rPr>
              <a:t>Facebook </a:t>
            </a:r>
            <a:r>
              <a:rPr lang="en-US" dirty="0" smtClean="0"/>
              <a:t>API</a:t>
            </a:r>
          </a:p>
          <a:p>
            <a:pPr marL="285750" indent="-285750">
              <a:buFontTx/>
              <a:buChar char="-"/>
            </a:pPr>
            <a:r>
              <a:rPr lang="en-US" dirty="0" smtClean="0"/>
              <a:t>Google Web Toolkit Visualizations API </a:t>
            </a:r>
          </a:p>
          <a:p>
            <a:pPr marL="285750" indent="-285750">
              <a:buFontTx/>
              <a:buChar char="-"/>
            </a:pPr>
            <a:r>
              <a:rPr lang="en-US" dirty="0" smtClean="0"/>
              <a:t>Google Web </a:t>
            </a:r>
            <a:r>
              <a:rPr lang="en-US" dirty="0" err="1" smtClean="0"/>
              <a:t>Tookit</a:t>
            </a:r>
            <a:r>
              <a:rPr lang="en-US" dirty="0" smtClean="0"/>
              <a:t> Framework </a:t>
            </a:r>
          </a:p>
          <a:p>
            <a:endParaRPr lang="en-US" dirty="0"/>
          </a:p>
        </p:txBody>
      </p:sp>
    </p:spTree>
    <p:extLst>
      <p:ext uri="{BB962C8B-B14F-4D97-AF65-F5344CB8AC3E}">
        <p14:creationId xmlns:p14="http://schemas.microsoft.com/office/powerpoint/2010/main" val="2917983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Process and Tools</a:t>
            </a:r>
          </a:p>
          <a:p>
            <a:r>
              <a:rPr lang="en-US" dirty="0" smtClean="0"/>
              <a:t>Use Case </a:t>
            </a:r>
            <a:r>
              <a:rPr lang="en-US" dirty="0" smtClean="0">
                <a:sym typeface="Wingdings"/>
              </a:rPr>
              <a:t> Class  </a:t>
            </a:r>
            <a:endParaRPr lang="en-US" dirty="0" smtClean="0"/>
          </a:p>
          <a:p>
            <a:r>
              <a:rPr lang="en-US" dirty="0" smtClean="0"/>
              <a:t>Used GWT</a:t>
            </a:r>
          </a:p>
          <a:p>
            <a:r>
              <a:rPr lang="en-US" dirty="0" smtClean="0"/>
              <a:t>Eclipse</a:t>
            </a:r>
          </a:p>
          <a:p>
            <a:r>
              <a:rPr lang="en-US" dirty="0" smtClean="0"/>
              <a:t>SQL Workbench</a:t>
            </a:r>
          </a:p>
          <a:p>
            <a:pPr marL="0" indent="0">
              <a:buNone/>
            </a:pPr>
            <a:r>
              <a:rPr lang="en-US" sz="1200" dirty="0" smtClean="0"/>
              <a:t>____________________________________________________________________________</a:t>
            </a:r>
            <a:endParaRPr lang="en-US" sz="1200" dirty="0"/>
          </a:p>
          <a:p>
            <a:r>
              <a:rPr lang="en-US" dirty="0" smtClean="0"/>
              <a:t>Accomplishments {see use cases}</a:t>
            </a:r>
          </a:p>
          <a:p>
            <a:r>
              <a:rPr lang="en-US" dirty="0" smtClean="0"/>
              <a:t>Further Improvements</a:t>
            </a:r>
            <a:endParaRPr lang="en-US" dirty="0"/>
          </a:p>
        </p:txBody>
      </p:sp>
    </p:spTree>
    <p:extLst>
      <p:ext uri="{BB962C8B-B14F-4D97-AF65-F5344CB8AC3E}">
        <p14:creationId xmlns:p14="http://schemas.microsoft.com/office/powerpoint/2010/main" val="39512075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Subsystem </a:t>
            </a:r>
            <a:r>
              <a:rPr lang="en-US" dirty="0"/>
              <a:t>Design </a:t>
            </a:r>
            <a:r>
              <a:rPr lang="en-US" dirty="0" smtClean="0"/>
              <a:t/>
            </a:r>
            <a:br>
              <a:rPr lang="en-US" dirty="0" smtClean="0"/>
            </a:br>
            <a:endParaRPr lang="en-US" dirty="0"/>
          </a:p>
        </p:txBody>
      </p:sp>
      <p:sp>
        <p:nvSpPr>
          <p:cNvPr id="3" name="Content Placeholder 2"/>
          <p:cNvSpPr>
            <a:spLocks noGrp="1"/>
          </p:cNvSpPr>
          <p:nvPr>
            <p:ph idx="1"/>
          </p:nvPr>
        </p:nvSpPr>
        <p:spPr>
          <a:xfrm>
            <a:off x="457200" y="1417638"/>
            <a:ext cx="8229600" cy="4991435"/>
          </a:xfrm>
        </p:spPr>
        <p:txBody>
          <a:bodyPr>
            <a:normAutofit/>
          </a:bodyPr>
          <a:lstStyle/>
          <a:p>
            <a:r>
              <a:rPr lang="en-US" dirty="0" smtClean="0"/>
              <a:t>Important </a:t>
            </a:r>
            <a:r>
              <a:rPr lang="en-US" dirty="0" smtClean="0">
                <a:solidFill>
                  <a:srgbClr val="FF0000"/>
                </a:solidFill>
              </a:rPr>
              <a:t>subsystems</a:t>
            </a:r>
            <a:r>
              <a:rPr lang="en-US" dirty="0" smtClean="0"/>
              <a:t>:</a:t>
            </a:r>
          </a:p>
          <a:p>
            <a:pPr lvl="1"/>
            <a:r>
              <a:rPr lang="en-US" dirty="0" smtClean="0"/>
              <a:t>Login Management </a:t>
            </a:r>
            <a:r>
              <a:rPr lang="en-US" sz="1500" dirty="0" smtClean="0"/>
              <a:t>(includes session management)</a:t>
            </a:r>
          </a:p>
          <a:p>
            <a:pPr lvl="1"/>
            <a:r>
              <a:rPr lang="en-US" dirty="0" smtClean="0"/>
              <a:t>Social Media Management</a:t>
            </a:r>
          </a:p>
          <a:p>
            <a:pPr lvl="1"/>
            <a:r>
              <a:rPr lang="en-US" dirty="0" smtClean="0"/>
              <a:t>User Interface</a:t>
            </a:r>
          </a:p>
          <a:p>
            <a:pPr lvl="2"/>
            <a:r>
              <a:rPr lang="en-US" dirty="0" smtClean="0"/>
              <a:t>Login  &lt;&lt;component&gt;&gt;</a:t>
            </a:r>
          </a:p>
          <a:p>
            <a:pPr lvl="2"/>
            <a:r>
              <a:rPr lang="en-US" dirty="0" smtClean="0"/>
              <a:t>Food Log &lt;&lt;component&gt;&gt;</a:t>
            </a:r>
          </a:p>
          <a:p>
            <a:pPr lvl="2"/>
            <a:r>
              <a:rPr lang="en-US" dirty="0" smtClean="0"/>
              <a:t>Calorie Graph &lt;&lt;component&gt;&gt;</a:t>
            </a:r>
          </a:p>
          <a:p>
            <a:pPr lvl="2"/>
            <a:r>
              <a:rPr lang="en-US" dirty="0" smtClean="0"/>
              <a:t>Leader Board &lt;&lt;component&gt;&gt;</a:t>
            </a:r>
          </a:p>
          <a:p>
            <a:pPr lvl="1"/>
            <a:r>
              <a:rPr lang="en-US" dirty="0" smtClean="0"/>
              <a:t>Healthy Eating Application Database</a:t>
            </a:r>
          </a:p>
          <a:p>
            <a:pPr marL="457200" lvl="1" indent="0">
              <a:buNone/>
            </a:pPr>
            <a:endParaRPr lang="en-US" sz="1300" i="1" dirty="0" smtClean="0"/>
          </a:p>
          <a:p>
            <a:pPr marL="457200" lvl="1" indent="0" algn="ctr">
              <a:buNone/>
            </a:pPr>
            <a:r>
              <a:rPr lang="en-US" sz="1300" i="1" dirty="0" smtClean="0">
                <a:solidFill>
                  <a:schemeClr val="bg1">
                    <a:lumMod val="50000"/>
                  </a:schemeClr>
                </a:solidFill>
              </a:rPr>
              <a:t>More information about components in following slide</a:t>
            </a:r>
          </a:p>
        </p:txBody>
      </p:sp>
    </p:spTree>
    <p:extLst>
      <p:ext uri="{BB962C8B-B14F-4D97-AF65-F5344CB8AC3E}">
        <p14:creationId xmlns:p14="http://schemas.microsoft.com/office/powerpoint/2010/main" val="28866662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Connectors Between </a:t>
            </a:r>
            <a:r>
              <a:rPr lang="en-US" dirty="0"/>
              <a:t>C</a:t>
            </a:r>
            <a:r>
              <a:rPr lang="en-US" dirty="0" smtClean="0"/>
              <a:t>omponents</a:t>
            </a:r>
            <a:br>
              <a:rPr lang="en-US" dirty="0" smtClean="0"/>
            </a:br>
            <a:endParaRPr lang="en-US" dirty="0"/>
          </a:p>
        </p:txBody>
      </p:sp>
      <p:pic>
        <p:nvPicPr>
          <p:cNvPr id="5" name="Picture 4" descr="ComponentsConnecto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02" y="1034628"/>
            <a:ext cx="6407573" cy="5331614"/>
          </a:xfrm>
          <a:prstGeom prst="rect">
            <a:avLst/>
          </a:prstGeom>
        </p:spPr>
      </p:pic>
    </p:spTree>
    <p:extLst>
      <p:ext uri="{BB962C8B-B14F-4D97-AF65-F5344CB8AC3E}">
        <p14:creationId xmlns:p14="http://schemas.microsoft.com/office/powerpoint/2010/main" val="23253612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Control </a:t>
            </a:r>
            <a:r>
              <a:rPr lang="en-US" dirty="0"/>
              <a:t>Flow Implementation </a:t>
            </a:r>
            <a:r>
              <a:rPr lang="en-US" dirty="0" smtClean="0"/>
              <a:t/>
            </a:r>
            <a:br>
              <a:rPr lang="en-US" dirty="0" smtClean="0"/>
            </a:br>
            <a:endParaRPr lang="en-US" dirty="0"/>
          </a:p>
        </p:txBody>
      </p:sp>
    </p:spTree>
    <p:extLst>
      <p:ext uri="{BB962C8B-B14F-4D97-AF65-F5344CB8AC3E}">
        <p14:creationId xmlns:p14="http://schemas.microsoft.com/office/powerpoint/2010/main" val="20653411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4237"/>
          </a:xfrm>
        </p:spPr>
        <p:txBody>
          <a:bodyPr>
            <a:normAutofit/>
          </a:bodyPr>
          <a:lstStyle/>
          <a:p>
            <a:r>
              <a:rPr lang="en-US" sz="2000" dirty="0"/>
              <a:t>Notable Code Example (1 </a:t>
            </a:r>
            <a:r>
              <a:rPr lang="en-US" sz="2000" dirty="0" err="1"/>
              <a:t>contd</a:t>
            </a:r>
            <a:r>
              <a:rPr lang="en-US" sz="2000" dirty="0"/>
              <a:t>)</a:t>
            </a:r>
          </a:p>
        </p:txBody>
      </p:sp>
      <p:pic>
        <p:nvPicPr>
          <p:cNvPr id="4" name="Content Placeholder 3" descr="Screen Shot 2013-07-19 at 12.07.04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964" b="10809"/>
          <a:stretch/>
        </p:blipFill>
        <p:spPr>
          <a:xfrm>
            <a:off x="717550" y="1333499"/>
            <a:ext cx="7969250" cy="1301751"/>
          </a:xfrm>
        </p:spPr>
      </p:pic>
      <p:sp>
        <p:nvSpPr>
          <p:cNvPr id="5" name="TextBox 4"/>
          <p:cNvSpPr txBox="1"/>
          <p:nvPr/>
        </p:nvSpPr>
        <p:spPr>
          <a:xfrm>
            <a:off x="1635125" y="2406580"/>
            <a:ext cx="6731000" cy="1200329"/>
          </a:xfrm>
          <a:prstGeom prst="rect">
            <a:avLst/>
          </a:prstGeom>
          <a:solidFill>
            <a:schemeClr val="bg1">
              <a:lumMod val="75000"/>
            </a:schemeClr>
          </a:solidFill>
        </p:spPr>
        <p:txBody>
          <a:bodyPr wrap="square" rtlCol="0">
            <a:spAutoFit/>
          </a:bodyPr>
          <a:lstStyle/>
          <a:p>
            <a:r>
              <a:rPr lang="en-US" dirty="0" smtClean="0"/>
              <a:t>The code above gives an example of the RPC call mechanism used to communicate with the server. The Facade design pattern was used to communicate with the server. An interface for all methods that talked to the server was created as shown below. </a:t>
            </a:r>
            <a:endParaRPr lang="en-US" dirty="0"/>
          </a:p>
        </p:txBody>
      </p:sp>
      <p:pic>
        <p:nvPicPr>
          <p:cNvPr id="6" name="Picture 5" descr="Screen Shot 2013-07-19 at 12.12.49 AM.png"/>
          <p:cNvPicPr>
            <a:picLocks noChangeAspect="1"/>
          </p:cNvPicPr>
          <p:nvPr/>
        </p:nvPicPr>
        <p:blipFill rotWithShape="1">
          <a:blip r:embed="rId3">
            <a:extLst>
              <a:ext uri="{28A0092B-C50C-407E-A947-70E740481C1C}">
                <a14:useLocalDpi xmlns:a14="http://schemas.microsoft.com/office/drawing/2010/main" val="0"/>
              </a:ext>
            </a:extLst>
          </a:blip>
          <a:srcRect r="5035" b="9630"/>
          <a:stretch/>
        </p:blipFill>
        <p:spPr>
          <a:xfrm>
            <a:off x="190500" y="3606909"/>
            <a:ext cx="8683625" cy="3128551"/>
          </a:xfrm>
          <a:prstGeom prst="rect">
            <a:avLst/>
          </a:prstGeom>
        </p:spPr>
      </p:pic>
      <p:cxnSp>
        <p:nvCxnSpPr>
          <p:cNvPr id="9" name="Straight Arrow Connector 8"/>
          <p:cNvCxnSpPr/>
          <p:nvPr/>
        </p:nvCxnSpPr>
        <p:spPr>
          <a:xfrm flipH="1" flipV="1">
            <a:off x="1317625" y="2406580"/>
            <a:ext cx="317500" cy="419170"/>
          </a:xfrm>
          <a:prstGeom prst="straightConnector1">
            <a:avLst/>
          </a:prstGeom>
          <a:ln w="57150" cmpd="sng">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5" idx="1"/>
          </p:cNvCxnSpPr>
          <p:nvPr/>
        </p:nvCxnSpPr>
        <p:spPr>
          <a:xfrm flipH="1">
            <a:off x="1127125" y="3006745"/>
            <a:ext cx="508000" cy="454005"/>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233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471</TotalTime>
  <Words>544</Words>
  <Application>Microsoft Macintosh PowerPoint</Application>
  <PresentationFormat>On-screen Show (4:3)</PresentationFormat>
  <Paragraphs>86</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Healthy Eating Application  System Implementation Overview  </vt:lpstr>
      <vt:lpstr> System Overview  </vt:lpstr>
      <vt:lpstr>Key Use Cases</vt:lpstr>
      <vt:lpstr>Underlying Technical Complexity</vt:lpstr>
      <vt:lpstr>Implementation Process</vt:lpstr>
      <vt:lpstr> Subsystem Design  </vt:lpstr>
      <vt:lpstr>Connectors Between Components </vt:lpstr>
      <vt:lpstr>       Control Flow Implementation  </vt:lpstr>
      <vt:lpstr>Notable Code Example (1 contd)</vt:lpstr>
      <vt:lpstr>Notable Code Example (1 cont.)</vt:lpstr>
      <vt:lpstr>Notable Code Example (2)</vt:lpstr>
      <vt:lpstr>Main Design Patterns Used</vt:lpstr>
      <vt:lpstr>Nonfunctional Requirements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Application  System Implementation Overview  </dc:title>
  <dc:creator>Rashna Razdan</dc:creator>
  <cp:lastModifiedBy>Rashna Razdan</cp:lastModifiedBy>
  <cp:revision>30</cp:revision>
  <dcterms:created xsi:type="dcterms:W3CDTF">2013-07-16T21:29:56Z</dcterms:created>
  <dcterms:modified xsi:type="dcterms:W3CDTF">2013-07-19T04:37:21Z</dcterms:modified>
</cp:coreProperties>
</file>