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 i="1"/>
            </a:lvl1pPr>
            <a:lvl2pPr algn="ctr" indent="152400" marL="0">
              <a:spcBef>
                <a:spcPts val="0"/>
              </a:spcBef>
              <a:buNone/>
              <a:defRPr i="1"/>
            </a:lvl2pPr>
            <a:lvl3pPr algn="ctr" indent="152400" marL="0">
              <a:spcBef>
                <a:spcPts val="0"/>
              </a:spcBef>
              <a:buNone/>
              <a:defRPr i="1"/>
            </a:lvl3pPr>
            <a:lvl4pPr algn="ctr" indent="152400" marL="0">
              <a:spcBef>
                <a:spcPts val="0"/>
              </a:spcBef>
              <a:buSzPct val="100000"/>
              <a:buNone/>
              <a:defRPr sz="2400" i="1"/>
            </a:lvl4pPr>
            <a:lvl5pPr algn="ctr" indent="152400" marL="0">
              <a:spcBef>
                <a:spcPts val="0"/>
              </a:spcBef>
              <a:buSzPct val="100000"/>
              <a:buNone/>
              <a:defRPr sz="2400" i="1"/>
            </a:lvl5pPr>
            <a:lvl6pPr algn="ctr" indent="152400" marL="0">
              <a:spcBef>
                <a:spcPts val="0"/>
              </a:spcBef>
              <a:buSzPct val="100000"/>
              <a:buNone/>
              <a:defRPr sz="2400" i="1"/>
            </a:lvl6pPr>
            <a:lvl7pPr algn="ctr" indent="152400" marL="0">
              <a:spcBef>
                <a:spcPts val="0"/>
              </a:spcBef>
              <a:buSzPct val="100000"/>
              <a:buNone/>
              <a:defRPr sz="2400" i="1"/>
            </a:lvl7pPr>
            <a:lvl8pPr algn="ctr" indent="152400" marL="0">
              <a:spcBef>
                <a:spcPts val="0"/>
              </a:spcBef>
              <a:buSzPct val="100000"/>
              <a:buNone/>
              <a:defRPr sz="2400" i="1"/>
            </a:lvl8pPr>
            <a:lvl9pPr algn="ctr" indent="152400" marL="0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 to MHDL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Asif, Atulan, Ming, Tandra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EXAMPLE(cont.4)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069175" x="304800"/>
            <a:ext cy="3627900" cx="451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DOLIST: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MOVE mixer1, s1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MOVE mixer1, s2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MIX mixer1, 30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MOVE heater1, mixer1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CONCENTRATE heater1, 100, 30 USING EV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CONCENTRATE heater1, 120, 30 USING EV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CONCENTRATE heater1, 135, 180 USING EV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MOVE mixer1, s3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MOVE mixer1, heater1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MIX mixer1, 30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</a:t>
            </a:r>
          </a:p>
          <a:p>
            <a:pPr rtl="0" lvl="0">
              <a:buNone/>
            </a:pPr>
            <a:r>
              <a:rPr sz="1400" lang="en"/>
              <a:t>	</a:t>
            </a:r>
          </a:p>
          <a:p>
            <a:r>
              <a:t/>
            </a:r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y="1107875" x="4621350"/>
            <a:ext cy="3073800" cx="451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MOVE heater1, mixer1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INCUBATE heater1, 100, 30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INCUBATE heater1, 120, 50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MOVE mixer1, heater1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MOVE mixer1, s4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MIX mixer1, 60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MOVE heater1, mixer1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CONCENTRATE heater1, 60, 60 USING EV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ENDLIST;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ENDCHORE;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MHDL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0691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-Hardware Description Language</a:t>
            </a:r>
          </a:p>
          <a:p>
            <a:pPr>
              <a:buNone/>
            </a:pPr>
            <a:r>
              <a:rPr lang="en"/>
              <a:t>-Domain-Specific Language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38900" x="5087875"/>
            <a:ext cy="2227049" cx="4009775"/>
          </a:xfrm>
          <a:prstGeom prst="rect">
            <a:avLst/>
          </a:prstGeom>
        </p:spPr>
      </p:pic>
      <p:pic>
        <p:nvPicPr>
          <p:cNvPr id="113" name="Shape 1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54625" x="152400"/>
            <a:ext cy="2209800" cx="5124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CHEAT-SHEET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47825" x="1186250"/>
            <a:ext cy="3943275" cx="717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CHEAT-SHEET(cont.1)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84300" x="1035900"/>
            <a:ext cy="3929450" cx="746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CHEAT-SHEET(cont.2)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02850" x="2205650"/>
            <a:ext cy="3883100" cx="36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48350" x="849525"/>
            <a:ext cy="3627900" cx="369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DEFINE  flu_diagnoses: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ENTITYLIST: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storage without control;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valve with control;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mixer with control;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electrophoresis with control;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PCR with control;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RDR with control;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Exhaust with control;</a:t>
            </a:r>
          </a:p>
          <a:p>
            <a:pPr rtl="0" lvl="0">
              <a:buNone/>
            </a:pPr>
            <a:r>
              <a:rPr sz="1400" lang="en"/>
              <a:t>ENDLIST;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y="1603600" x="4366075"/>
            <a:ext cy="2627400" cx="4639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COMPONENT LIST:</a:t>
            </a:r>
          </a:p>
          <a:p>
            <a:pPr rtl="0" lvl="0" indent="457200">
              <a:buNone/>
            </a:pPr>
            <a:r>
              <a:rPr sz="1400" lang="en"/>
              <a:t>valve: V1,V2,V3,V4,V5,V6,V7,A4,A6,B2,RDvalve;</a:t>
            </a:r>
          </a:p>
          <a:p>
            <a:pPr rtl="0" lvl="0" indent="457200">
              <a:buNone/>
            </a:pPr>
            <a:r>
              <a:rPr sz="1400" lang="en"/>
              <a:t>PCR_chamber of PCR: RD_chamber of RDR;</a:t>
            </a:r>
          </a:p>
          <a:p>
            <a:pPr rtl="0" lvl="0" indent="457200">
              <a:buNone/>
            </a:pPr>
            <a:r>
              <a:rPr sz="1400" lang="en"/>
              <a:t>Electrophoresis_section of electrophoresis;</a:t>
            </a:r>
          </a:p>
          <a:p>
            <a:pPr rtl="0" lvl="0" indent="457200">
              <a:buNone/>
            </a:pPr>
            <a:r>
              <a:rPr sz="1400" lang="en"/>
              <a:t>B3 of exhaust;</a:t>
            </a:r>
          </a:p>
          <a:p>
            <a:pPr rtl="0" lvl="0" indent="457200">
              <a:buNone/>
            </a:pPr>
            <a:r>
              <a:rPr sz="1400" lang="en"/>
              <a:t>Storage: L1,L2,L3,PCR_product,B1B4;</a:t>
            </a:r>
          </a:p>
          <a:p>
            <a:pPr rtl="0" lvl="0">
              <a:buNone/>
            </a:pPr>
            <a:r>
              <a:rPr sz="1400" lang="en"/>
              <a:t>ENDLIST;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EXAMPLE(cont.1)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989900" x="0"/>
            <a:ext cy="3627900" cx="671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CONNECTION LIST: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L1 connects to V1 at 10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V1 connects to V3 at 100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L2 connects to V2 at 10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V2 connects to V3 at 120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V3 connects to V4 at 40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V4 connects to PCR_chamber at 40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PCR_chamber connects to V5 at 40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V5 connects to A4 at 110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A4 connects to PCR_product at 10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PCR_product connects to A6 at 10 blocks;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A6 connects to RDvalve at 50 blocks;</a:t>
            </a:r>
          </a:p>
          <a:p>
            <a:r>
              <a:t/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y="1243500" x="4283675"/>
            <a:ext cy="3627900" cx="5109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buNone/>
            </a:pPr>
            <a:r>
              <a:rPr sz="1400" lang="en"/>
              <a:t>L3 connects to V6 at 10 blocks;</a:t>
            </a:r>
          </a:p>
          <a:p>
            <a:pPr rtl="0" lvl="0" indent="457200">
              <a:buNone/>
            </a:pPr>
            <a:r>
              <a:rPr sz="1400" lang="en"/>
              <a:t>V6 connects to RDvalve at 100 blocks;</a:t>
            </a:r>
          </a:p>
          <a:p>
            <a:pPr rtl="0" lvl="0" indent="457200">
              <a:buNone/>
            </a:pPr>
            <a:r>
              <a:rPr sz="1400" lang="en"/>
              <a:t>RDvalve connects to RD_chamber at 10 blocks;</a:t>
            </a:r>
          </a:p>
          <a:p>
            <a:pPr rtl="0" lvl="0" indent="457200">
              <a:buNone/>
            </a:pPr>
            <a:r>
              <a:rPr sz="1400" lang="en"/>
              <a:t>RD_chamber connects to V7 at 30 blocks;</a:t>
            </a:r>
          </a:p>
          <a:p>
            <a:pPr rtl="0" lvl="0" indent="457200">
              <a:buNone/>
            </a:pPr>
            <a:r>
              <a:rPr sz="1400" lang="en"/>
              <a:t>V7 connects to B1 at 10 blocks;</a:t>
            </a:r>
          </a:p>
          <a:p>
            <a:pPr rtl="0" lvl="0" indent="457200">
              <a:buNone/>
            </a:pPr>
            <a:r>
              <a:rPr sz="1400" lang="en"/>
              <a:t>B1 connects to B2 at 20 blocks;</a:t>
            </a:r>
          </a:p>
          <a:p>
            <a:pPr rtl="0" lvl="0" indent="457200">
              <a:buNone/>
            </a:pPr>
            <a:r>
              <a:rPr sz="1400" lang="en"/>
              <a:t>B2 connects to electrophoresis_section at 10 blocks;</a:t>
            </a:r>
          </a:p>
          <a:p>
            <a:pPr rtl="0" lvl="0" indent="457200">
              <a:buNone/>
            </a:pPr>
            <a:r>
              <a:rPr sz="1400" lang="en"/>
              <a:t>electrophoresis_section connects to B4 at 10 blocks;</a:t>
            </a:r>
          </a:p>
          <a:p>
            <a:pPr rtl="0" lvl="0" indent="457200">
              <a:buNone/>
            </a:pPr>
            <a:r>
              <a:rPr sz="1400" lang="en"/>
              <a:t>B2 connects to B3 at 10 blocks;</a:t>
            </a:r>
          </a:p>
          <a:p>
            <a:pPr rtl="0" lvl="0">
              <a:buNone/>
            </a:pPr>
            <a:r>
              <a:rPr sz="1400" lang="en"/>
              <a:t>ENDLIST;</a:t>
            </a:r>
          </a:p>
          <a:p>
            <a:pPr rtl="0" lvl="0">
              <a:buNone/>
            </a:pPr>
            <a:r>
              <a:rPr sz="1400" lang="en"/>
              <a:t>ENDDEFINE;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EXAMPLE(cont.2)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2215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Imaging-Probe-Synthesis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42975" x="1996650"/>
            <a:ext cy="2035649" cx="4157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EXAMPLE(cont.3)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069175" x="304800"/>
            <a:ext cy="3627900" cx="451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CHOREOGRAPHY Imaging-Probe-Synthesis BEGIN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/>
              <a:t>ENVSETLIST:</a:t>
            </a:r>
          </a:p>
          <a:p>
            <a:pPr rtl="0" lvl="0">
              <a:buNone/>
            </a:pPr>
            <a:r>
              <a:rPr sz="1400" lang="en"/>
              <a:t>	TIME:548	</a:t>
            </a:r>
          </a:p>
          <a:p>
            <a:pPr rtl="0" lvl="0">
              <a:buNone/>
            </a:pPr>
            <a:r>
              <a:rPr sz="1400" lang="en"/>
              <a:t>	RESERVOIRS:4</a:t>
            </a:r>
          </a:p>
          <a:p>
            <a:pPr rtl="0" lvl="0">
              <a:buNone/>
            </a:pPr>
            <a:r>
              <a:rPr sz="1400" lang="en"/>
              <a:t>	ALSOC: 1.3 * 0.9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ENDLIST;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y="1591800" x="2811375"/>
            <a:ext cy="3073800" cx="451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USELIST: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mixer,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heater,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INPUT port ip1,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INPUT port ip2,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INPUT port ip3,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INPUT port ip4,</a:t>
            </a:r>
          </a:p>
          <a:p>
            <a:pPr rtl="0" lvl="0">
              <a:buNone/>
            </a:pPr>
            <a:r>
              <a:rPr sz="1400" lang="en"/>
              <a:t>ENDLIST;</a:t>
            </a:r>
          </a:p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y="1591800" x="5324575"/>
            <a:ext cy="2685299" cx="283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INSTANLIST:</a:t>
            </a:r>
          </a:p>
          <a:p>
            <a:pPr rtl="0" lvl="0">
              <a:buNone/>
            </a:pPr>
            <a:r>
              <a:rPr sz="1400" lang="en"/>
              <a:t>	s1, ip1,</a:t>
            </a:r>
          </a:p>
          <a:p>
            <a:pPr rtl="0" lvl="0">
              <a:buNone/>
            </a:pPr>
            <a:r>
              <a:rPr sz="1400" lang="en"/>
              <a:t>	s2, ip2,</a:t>
            </a:r>
          </a:p>
          <a:p>
            <a:pPr rtl="0" lvl="0">
              <a:buNone/>
            </a:pPr>
            <a:r>
              <a:rPr sz="1400" lang="en"/>
              <a:t>	s3, ip3,</a:t>
            </a:r>
          </a:p>
          <a:p>
            <a:pPr rtl="0" lvl="0">
              <a:buNone/>
            </a:pPr>
            <a:r>
              <a:rPr sz="1400" lang="en"/>
              <a:t>	s4, ip4,</a:t>
            </a:r>
          </a:p>
          <a:p>
            <a:pPr rtl="0" lvl="0">
              <a:buNone/>
            </a:pPr>
            <a:r>
              <a:rPr sz="1400" lang="en"/>
              <a:t>	heater1, heater,</a:t>
            </a:r>
          </a:p>
          <a:p>
            <a:pPr rtl="0" lvl="0">
              <a:buNone/>
            </a:pPr>
            <a:r>
              <a:rPr sz="1400" lang="en"/>
              <a:t>	mixer1, mixer,</a:t>
            </a:r>
          </a:p>
          <a:p>
            <a:pPr rtl="0" lvl="0">
              <a:buNone/>
            </a:pPr>
            <a:r>
              <a:rPr sz="1400" lang="en"/>
              <a:t>ENDLIST;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