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-1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5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8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35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14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9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6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6FFE-ACA0-4BB7-9AF9-B4EB9A712E46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EEB251-520B-4473-AC5C-92618D5B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03C7-A072-4647-9938-ACF9FF31B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7438"/>
            <a:ext cx="8915399" cy="14481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Banaras Hindu University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100" dirty="0">
                <a:latin typeface="Algerian" panose="04020705040A02060702" pitchFamily="82" charset="0"/>
              </a:rPr>
              <a:t>( </a:t>
            </a:r>
            <a:r>
              <a:rPr lang="en-US" sz="3100" dirty="0" err="1">
                <a:latin typeface="Algerian" panose="04020705040A02060702" pitchFamily="82" charset="0"/>
              </a:rPr>
              <a:t>rajiv</a:t>
            </a:r>
            <a:r>
              <a:rPr lang="en-US" sz="3100" dirty="0">
                <a:latin typeface="Algerian" panose="04020705040A02060702" pitchFamily="82" charset="0"/>
              </a:rPr>
              <a:t> Gandhi South Campus)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9CA00-E476-412C-8DF2-AC269C28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657" y="2252312"/>
            <a:ext cx="10339955" cy="4918509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Britannic Bold" panose="020B0903060703020204" pitchFamily="34" charset="0"/>
              </a:rPr>
              <a:t>Heart Disease  Prediction With Machine Learning:</a:t>
            </a:r>
          </a:p>
          <a:p>
            <a:r>
              <a:rPr lang="en-US" sz="3600" dirty="0">
                <a:latin typeface="Britannic Bold" panose="020B0903060703020204" pitchFamily="34" charset="0"/>
              </a:rPr>
              <a:t>              :- Using Logistic Regression </a:t>
            </a:r>
          </a:p>
          <a:p>
            <a:r>
              <a:rPr lang="en-US" sz="3600" dirty="0">
                <a:latin typeface="Britannic Bold" panose="020B0903060703020204" pitchFamily="34" charset="0"/>
              </a:rPr>
              <a:t>													</a:t>
            </a:r>
            <a:r>
              <a:rPr lang="en-US" sz="2800" dirty="0">
                <a:latin typeface="Book Antiqua" panose="02040602050305030304" pitchFamily="18" charset="0"/>
              </a:rPr>
              <a:t>Under the Guidance of:-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				  									Prof. Manoj Mishra	</a:t>
            </a:r>
            <a:endParaRPr lang="en-US" sz="2800" dirty="0">
              <a:latin typeface="Britannic Bold" panose="020B0903060703020204" pitchFamily="34" charset="0"/>
            </a:endParaRPr>
          </a:p>
          <a:p>
            <a:r>
              <a:rPr lang="en-US" sz="3600" dirty="0">
                <a:latin typeface="Britannic Bold" panose="020B0903060703020204" pitchFamily="34" charset="0"/>
              </a:rPr>
              <a:t>      </a:t>
            </a:r>
            <a:r>
              <a:rPr lang="en-US" sz="3600" dirty="0">
                <a:latin typeface="Baskerville Old Face" panose="02020602080505020303" pitchFamily="18" charset="0"/>
              </a:rPr>
              <a:t>Department of Computer Science, (BHU)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																	</a:t>
            </a:r>
            <a:r>
              <a:rPr lang="en-US" sz="3800" u="sng" dirty="0">
                <a:latin typeface="Baskerville Old Face" panose="02020602080505020303" pitchFamily="18" charset="0"/>
              </a:rPr>
              <a:t>Presented by:-</a:t>
            </a:r>
            <a:r>
              <a:rPr lang="en-US" sz="3600" dirty="0">
                <a:latin typeface="Baskerville Old Face" panose="02020602080505020303" pitchFamily="18" charset="0"/>
              </a:rPr>
              <a:t>	 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												</a:t>
            </a:r>
            <a:r>
              <a:rPr lang="en-US" sz="2800" dirty="0">
                <a:latin typeface="Bahnschrift" panose="020B0502040204020203" pitchFamily="34" charset="0"/>
              </a:rPr>
              <a:t>				     Atul Gupta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																	MCA [3</a:t>
            </a:r>
            <a:r>
              <a:rPr lang="en-US" sz="2800" baseline="30000" dirty="0">
                <a:latin typeface="Bahnschrift" panose="020B0502040204020203" pitchFamily="34" charset="0"/>
              </a:rPr>
              <a:t>rd</a:t>
            </a:r>
            <a:r>
              <a:rPr lang="en-US" sz="2800" dirty="0">
                <a:latin typeface="Bahnschrift" panose="020B0502040204020203" pitchFamily="34" charset="0"/>
              </a:rPr>
              <a:t> Sem]						</a:t>
            </a:r>
            <a:r>
              <a:rPr lang="en-US" sz="3600" dirty="0">
                <a:latin typeface="Baskerville Old Face" panose="02020602080505020303" pitchFamily="18" charset="0"/>
              </a:rPr>
              <a:t>												</a:t>
            </a:r>
            <a:r>
              <a:rPr lang="en-US" sz="3000" dirty="0">
                <a:latin typeface="Baskerville Old Face" panose="02020602080505020303" pitchFamily="18" charset="0"/>
              </a:rPr>
              <a:t>20430MCA001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	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E7FAF-313E-434D-9551-75BFC250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0" y="207438"/>
            <a:ext cx="1873183" cy="187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CB3-666A-40E4-8457-1F77D6056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E40FD-100A-4D1F-B602-C96840C82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71327-7B88-402F-943C-017940C2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13916" r="3638" b="32491"/>
          <a:stretch/>
        </p:blipFill>
        <p:spPr>
          <a:xfrm>
            <a:off x="899145" y="396073"/>
            <a:ext cx="10605467" cy="3675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41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143-3546-40AB-9C4D-4ED6DDC6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D1A95-C088-4AF8-ADD6-EE8A75191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15182" r="4125" b="11209"/>
          <a:stretch/>
        </p:blipFill>
        <p:spPr>
          <a:xfrm>
            <a:off x="1597793" y="946778"/>
            <a:ext cx="10201175" cy="46201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74230-78AF-48B3-AB00-41FD3A23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6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DB8E-D5B9-4E36-89A9-5F71355AA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DCA80-9831-423C-9917-EEB92E22B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9088E-2E11-4354-A377-87C6EB6E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89" y="954338"/>
            <a:ext cx="8769801" cy="45531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949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850-2586-44BF-A934-C3F613D9D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1" y="356136"/>
            <a:ext cx="10407332" cy="77002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i="1" u="sng" dirty="0">
                <a:latin typeface="Algerian" panose="04020705040A02060702" pitchFamily="82" charset="0"/>
              </a:rPr>
              <a:t>Algorithm </a:t>
            </a:r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u="sng" dirty="0">
                <a:latin typeface="Algerian" panose="04020705040A02060702" pitchFamily="82" charset="0"/>
              </a:rPr>
              <a:t>CAN</a:t>
            </a:r>
            <a:r>
              <a:rPr lang="en-US" dirty="0">
                <a:latin typeface="Algerian" panose="04020705040A02060702" pitchFamily="82" charset="0"/>
              </a:rPr>
              <a:t>  </a:t>
            </a:r>
            <a:r>
              <a:rPr lang="en-US" i="1" u="sng" dirty="0">
                <a:latin typeface="Algerian" panose="04020705040A02060702" pitchFamily="82" charset="0"/>
              </a:rPr>
              <a:t>BE</a:t>
            </a:r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i="1" u="sng" dirty="0">
                <a:latin typeface="Algerian" panose="04020705040A02060702" pitchFamily="82" charset="0"/>
              </a:rPr>
              <a:t>used :</a:t>
            </a:r>
            <a:r>
              <a:rPr lang="en-US" i="1" u="sng" dirty="0"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endParaRPr lang="en-US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4D49-3990-4B4C-91E3-93F9FA27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933" y="1617045"/>
            <a:ext cx="9396679" cy="42866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Naïve Bayes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K Neighbors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Decision Tree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Support Vector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i="1" dirty="0"/>
              <a:t>Random Forest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1B9B-C8B2-4CF3-925E-A2E82B20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05" y="1043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800" i="1" dirty="0">
                <a:latin typeface="Algerian" panose="04020705040A02060702" pitchFamily="82" charset="0"/>
              </a:rPr>
              <a:t>          </a:t>
            </a:r>
            <a:r>
              <a:rPr lang="en-US" sz="4800" i="1" u="sng" dirty="0">
                <a:latin typeface="Algerian" panose="04020705040A02060702" pitchFamily="82" charset="0"/>
              </a:rPr>
              <a:t>Conclusion :&gt;</a:t>
            </a:r>
            <a:br>
              <a:rPr lang="en-US" sz="4800" i="1" u="sng" dirty="0">
                <a:latin typeface="Algerian" panose="04020705040A02060702" pitchFamily="82" charset="0"/>
              </a:rPr>
            </a:br>
            <a:endParaRPr lang="en-US" sz="4800" i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B6BB-886C-4952-86C9-8B9E72CC8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059" y="1385236"/>
            <a:ext cx="9348553" cy="4525986"/>
          </a:xfrm>
        </p:spPr>
        <p:txBody>
          <a:bodyPr>
            <a:normAutofit/>
          </a:bodyPr>
          <a:lstStyle/>
          <a:p>
            <a:r>
              <a:rPr lang="en-US" sz="2400" dirty="0"/>
              <a:t>Heart Disease  is one of the major concerns for society today.</a:t>
            </a:r>
          </a:p>
          <a:p>
            <a:endParaRPr lang="en-US" sz="2400" dirty="0"/>
          </a:p>
          <a:p>
            <a:r>
              <a:rPr lang="en-US" sz="2400" dirty="0"/>
              <a:t>It is difficult to manually determine the odds of getting heart disease based on risk factors. However , Machine learning techniques are useful to predict the output form existing data.</a:t>
            </a:r>
          </a:p>
          <a:p>
            <a:endParaRPr lang="en-US" sz="2400" dirty="0"/>
          </a:p>
          <a:p>
            <a:r>
              <a:rPr lang="en-US" sz="2400" dirty="0"/>
              <a:t>Machine Learning is an effective way to deal with these problems. It is widely used in many areas.</a:t>
            </a:r>
          </a:p>
        </p:txBody>
      </p:sp>
    </p:spTree>
    <p:extLst>
      <p:ext uri="{BB962C8B-B14F-4D97-AF65-F5344CB8AC3E}">
        <p14:creationId xmlns:p14="http://schemas.microsoft.com/office/powerpoint/2010/main" val="399600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F4AE-D871-4C3F-881F-5F88F7D1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795" y="654518"/>
            <a:ext cx="9906818" cy="3416967"/>
          </a:xfrm>
        </p:spPr>
        <p:txBody>
          <a:bodyPr>
            <a:normAutofit/>
          </a:bodyPr>
          <a:lstStyle/>
          <a:p>
            <a:r>
              <a:rPr lang="en-US" sz="9600" b="1" i="1" dirty="0">
                <a:latin typeface="Algerian" panose="04020705040A02060702" pitchFamily="82" charset="0"/>
              </a:rPr>
              <a:t>    THANK YOU..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C81A5-91F1-4B5F-A25A-D203461FE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3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51-73F9-430D-9BC4-5B051B5F8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023" y="385012"/>
            <a:ext cx="9011670" cy="365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Heart disease prediction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  -</a:t>
            </a:r>
            <a:r>
              <a:rPr lang="en-US" b="1" dirty="0">
                <a:latin typeface="Arial Rounded MT Bold" panose="020F0704030504030204" pitchFamily="34" charset="0"/>
              </a:rPr>
              <a:t>With Python</a:t>
            </a:r>
            <a:br>
              <a:rPr lang="en-US" b="1" dirty="0">
                <a:latin typeface="Algerian" panose="04020705040A02060702" pitchFamily="82" charset="0"/>
              </a:rPr>
            </a:b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highlight>
                  <a:srgbClr val="000000"/>
                </a:highlight>
                <a:latin typeface="Arial Rounded MT Bold" panose="020F0704030504030204" pitchFamily="34" charset="0"/>
              </a:rPr>
              <a:t>Machine learning </a:t>
            </a:r>
            <a:br>
              <a:rPr lang="en-US" b="1" dirty="0">
                <a:highlight>
                  <a:srgbClr val="000000"/>
                </a:highlight>
                <a:latin typeface="Arial Rounded MT Bold" panose="020F0704030504030204" pitchFamily="34" charset="0"/>
              </a:rPr>
            </a:br>
            <a:r>
              <a:rPr lang="en-US" b="1" dirty="0">
                <a:highlight>
                  <a:srgbClr val="000000"/>
                </a:highlight>
                <a:latin typeface="Arial Rounded MT Bold" panose="020F0704030504030204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C7720-1409-41E1-9997-1C350DB74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D177A-B8ED-47BA-B7EE-1A4234C2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08" y="0"/>
            <a:ext cx="2473692" cy="27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8455-4D98-465F-8066-1B747F17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5" y="433137"/>
            <a:ext cx="10070448" cy="1471863"/>
          </a:xfrm>
        </p:spPr>
        <p:txBody>
          <a:bodyPr/>
          <a:lstStyle/>
          <a:p>
            <a:r>
              <a:rPr lang="en-US" sz="4400" dirty="0">
                <a:latin typeface="Algerian" panose="04020705040A02060702" pitchFamily="82" charset="0"/>
              </a:rPr>
              <a:t>                    Introduction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135C-2C95-411F-9C3D-88172D52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65" y="1376411"/>
            <a:ext cx="10250903" cy="486557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Cardiovascular disease (CVD) is a general term for a disease of heart or blood vessels. Blood flow  to heart ,brain or body is reduced because of:</a:t>
            </a:r>
          </a:p>
          <a:p>
            <a:r>
              <a:rPr lang="en-US" sz="2400" dirty="0"/>
              <a:t>A blood cot</a:t>
            </a:r>
          </a:p>
          <a:p>
            <a:r>
              <a:rPr lang="en-US" sz="2400" dirty="0"/>
              <a:t>A build-up of fatty deposits inside an artery , leading to hardening  and narrowing of artery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    </a:t>
            </a:r>
          </a:p>
          <a:p>
            <a:pPr marL="0" indent="0">
              <a:buNone/>
            </a:pPr>
            <a:r>
              <a:rPr lang="en-US" sz="2400" b="1" i="1" dirty="0"/>
              <a:t>Type of CVD:</a:t>
            </a:r>
          </a:p>
          <a:p>
            <a:r>
              <a:rPr lang="en-US" sz="2200" dirty="0"/>
              <a:t>Coronary heart disease</a:t>
            </a:r>
          </a:p>
          <a:p>
            <a:r>
              <a:rPr lang="en-US" sz="2200" dirty="0"/>
              <a:t>Stroke </a:t>
            </a:r>
          </a:p>
          <a:p>
            <a:r>
              <a:rPr lang="en-US" sz="2200" dirty="0"/>
              <a:t>Peripheral arterial disease</a:t>
            </a:r>
          </a:p>
        </p:txBody>
      </p:sp>
    </p:spTree>
    <p:extLst>
      <p:ext uri="{BB962C8B-B14F-4D97-AF65-F5344CB8AC3E}">
        <p14:creationId xmlns:p14="http://schemas.microsoft.com/office/powerpoint/2010/main" val="86818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7F65-B75E-43D6-9B5D-3C1EDF117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90" y="307883"/>
            <a:ext cx="8915399" cy="7412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             </a:t>
            </a:r>
            <a:r>
              <a:rPr lang="en-US" i="1" u="sng" dirty="0">
                <a:latin typeface="Algerian" panose="04020705040A02060702" pitchFamily="82" charset="0"/>
              </a:rPr>
              <a:t>Work 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9B941-16B5-493F-9C9F-0FA867E88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2E1166-CE07-4E12-B1AC-FD52097D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61" y="1099782"/>
            <a:ext cx="1893112" cy="22293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12B5ED-1482-49CC-A8FE-663F8F5D5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04" y="1068406"/>
            <a:ext cx="1974748" cy="2182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89FA4D-5BDF-454E-9C7A-92595ACC9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33" y="893282"/>
            <a:ext cx="2221847" cy="205886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79AB106-8EE7-41BC-9990-14AC1D41FF88}"/>
              </a:ext>
            </a:extLst>
          </p:cNvPr>
          <p:cNvSpPr/>
          <p:nvPr/>
        </p:nvSpPr>
        <p:spPr>
          <a:xfrm>
            <a:off x="3686476" y="2194560"/>
            <a:ext cx="1183907" cy="288758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CDA698-9775-44A4-9444-2AEF04C2D64C}"/>
              </a:ext>
            </a:extLst>
          </p:cNvPr>
          <p:cNvSpPr/>
          <p:nvPr/>
        </p:nvSpPr>
        <p:spPr>
          <a:xfrm>
            <a:off x="7555832" y="2194560"/>
            <a:ext cx="1164656" cy="28875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2A48AC-5036-4759-8B4A-826110422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83" y="3176397"/>
            <a:ext cx="2502569" cy="18929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CD9FD9-26C9-4C95-BB21-343ABC84FA0A}"/>
              </a:ext>
            </a:extLst>
          </p:cNvPr>
          <p:cNvSpPr/>
          <p:nvPr/>
        </p:nvSpPr>
        <p:spPr>
          <a:xfrm>
            <a:off x="9894756" y="3070948"/>
            <a:ext cx="192505" cy="13648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6FB345-22C3-483C-8F72-851EED41FF63}"/>
              </a:ext>
            </a:extLst>
          </p:cNvPr>
          <p:cNvSpPr/>
          <p:nvPr/>
        </p:nvSpPr>
        <p:spPr>
          <a:xfrm rot="10800000">
            <a:off x="7735466" y="4277248"/>
            <a:ext cx="2346975" cy="28875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53F7FC-BB6B-4B8A-A60C-302C779A79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t="6362" r="8692" b="5096"/>
          <a:stretch/>
        </p:blipFill>
        <p:spPr>
          <a:xfrm>
            <a:off x="1347537" y="5154350"/>
            <a:ext cx="10424160" cy="15260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3639453-2E29-4EF0-8953-EF33F7A2023B}"/>
              </a:ext>
            </a:extLst>
          </p:cNvPr>
          <p:cNvSpPr/>
          <p:nvPr/>
        </p:nvSpPr>
        <p:spPr>
          <a:xfrm>
            <a:off x="6096000" y="4699037"/>
            <a:ext cx="227798" cy="4553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687EBC-140B-442B-B420-65369686ED75}"/>
              </a:ext>
            </a:extLst>
          </p:cNvPr>
          <p:cNvSpPr/>
          <p:nvPr/>
        </p:nvSpPr>
        <p:spPr>
          <a:xfrm>
            <a:off x="3370455" y="5872869"/>
            <a:ext cx="1815947" cy="2468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6601FF-85EB-495C-B380-B0ECA4E933E3}"/>
              </a:ext>
            </a:extLst>
          </p:cNvPr>
          <p:cNvSpPr/>
          <p:nvPr/>
        </p:nvSpPr>
        <p:spPr>
          <a:xfrm>
            <a:off x="7652084" y="5868153"/>
            <a:ext cx="1617044" cy="24688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1812-DCEF-47DC-99DC-73C2B9845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1323" y="317634"/>
            <a:ext cx="9307612" cy="846962"/>
          </a:xfrm>
        </p:spPr>
        <p:txBody>
          <a:bodyPr>
            <a:normAutofit/>
          </a:bodyPr>
          <a:lstStyle/>
          <a:p>
            <a:r>
              <a:rPr lang="en-US" sz="4800" i="1" u="sng" dirty="0">
                <a:latin typeface="Algerian" panose="04020705040A02060702" pitchFamily="82" charset="0"/>
              </a:rPr>
              <a:t>Description  about 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78AE9-8290-4FE9-8BF2-705A03B0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811" y="1530418"/>
            <a:ext cx="10814801" cy="2502568"/>
          </a:xfrm>
        </p:spPr>
        <p:txBody>
          <a:bodyPr/>
          <a:lstStyle/>
          <a:p>
            <a:r>
              <a:rPr lang="en-US" dirty="0"/>
              <a:t>There are total of 13 features and 1 target variable.</a:t>
            </a:r>
          </a:p>
          <a:p>
            <a:r>
              <a:rPr lang="en-US" dirty="0"/>
              <a:t>   		If Target value ‘1’ :</a:t>
            </a:r>
            <a:r>
              <a:rPr lang="en-US" dirty="0">
                <a:sym typeface="Wingdings" panose="05000000000000000000" pitchFamily="2" charset="2"/>
              </a:rPr>
              <a:t> Defective Heart</a:t>
            </a:r>
          </a:p>
          <a:p>
            <a:r>
              <a:rPr lang="en-US" dirty="0">
                <a:sym typeface="Wingdings" panose="05000000000000000000" pitchFamily="2" charset="2"/>
              </a:rPr>
              <a:t>		    Target value ‘0’ : Healthy Heart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C4396-B2F7-4125-8CB9-356358A6A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8"/>
          <a:stretch/>
        </p:blipFill>
        <p:spPr>
          <a:xfrm>
            <a:off x="1722922" y="3031957"/>
            <a:ext cx="9134375" cy="33784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34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A70B-D5F9-4D73-A7A0-06F76A4E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955590B-1140-42DB-9D1B-DE4BF9F0A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 t="14325" r="4001" b="7911"/>
          <a:stretch/>
        </p:blipFill>
        <p:spPr>
          <a:xfrm>
            <a:off x="1599102" y="624110"/>
            <a:ext cx="10307349" cy="5216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15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9CE-FDEC-4D4C-A982-611F4035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B4CE5-24BC-4758-87BA-E2BED73B6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14410" r="4408" b="6589"/>
          <a:stretch/>
        </p:blipFill>
        <p:spPr>
          <a:xfrm>
            <a:off x="2117557" y="317634"/>
            <a:ext cx="8730115" cy="51110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25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0D85-A528-4CE2-BCB5-45755A39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E5469-5E12-4910-A69C-EEC05280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14451" r="4132" b="6714"/>
          <a:stretch/>
        </p:blipFill>
        <p:spPr>
          <a:xfrm>
            <a:off x="1614209" y="624110"/>
            <a:ext cx="10205614" cy="48526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60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D6F-CC6C-4B93-8B50-46F98C18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4B4C3-79C7-42D2-AABE-389B400E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4280" r="4079" b="5874"/>
          <a:stretch/>
        </p:blipFill>
        <p:spPr>
          <a:xfrm>
            <a:off x="1742173" y="375386"/>
            <a:ext cx="9509760" cy="52553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3801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375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Algerian</vt:lpstr>
      <vt:lpstr>Arial</vt:lpstr>
      <vt:lpstr>Arial Black</vt:lpstr>
      <vt:lpstr>Arial Rounded MT Bold</vt:lpstr>
      <vt:lpstr>Bahnschrift</vt:lpstr>
      <vt:lpstr>Baskerville Old Face</vt:lpstr>
      <vt:lpstr>Book Antiqua</vt:lpstr>
      <vt:lpstr>Britannic Bold</vt:lpstr>
      <vt:lpstr>Century Gothic</vt:lpstr>
      <vt:lpstr>Wingdings</vt:lpstr>
      <vt:lpstr>Wingdings 3</vt:lpstr>
      <vt:lpstr>Wisp</vt:lpstr>
      <vt:lpstr>Banaras Hindu University ( rajiv Gandhi South Campus)</vt:lpstr>
      <vt:lpstr>Heart disease prediction   -With Python  Machine learning  project</vt:lpstr>
      <vt:lpstr>                    Introduction </vt:lpstr>
      <vt:lpstr>             Work  flow</vt:lpstr>
      <vt:lpstr>Description  about 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Algorithm  CAN  BE used :</vt:lpstr>
      <vt:lpstr>          Conclusion :&gt; </vt:lpstr>
      <vt:lpstr>    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gupta</dc:creator>
  <cp:lastModifiedBy>Atul gupta</cp:lastModifiedBy>
  <cp:revision>64</cp:revision>
  <dcterms:created xsi:type="dcterms:W3CDTF">2021-11-03T09:24:50Z</dcterms:created>
  <dcterms:modified xsi:type="dcterms:W3CDTF">2021-11-06T15:48:50Z</dcterms:modified>
</cp:coreProperties>
</file>