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330" r:id="rId5"/>
    <p:sldId id="331" r:id="rId6"/>
    <p:sldId id="332" r:id="rId7"/>
    <p:sldId id="333" r:id="rId8"/>
    <p:sldId id="334" r:id="rId9"/>
    <p:sldId id="335" r:id="rId10"/>
    <p:sldId id="336" r:id="rId11"/>
    <p:sldId id="337" r:id="rId12"/>
    <p:sldId id="338" r:id="rId13"/>
    <p:sldId id="339" r:id="rId14"/>
    <p:sldId id="345" r:id="rId15"/>
    <p:sldId id="346" r:id="rId16"/>
    <p:sldId id="354" r:id="rId17"/>
    <p:sldId id="355" r:id="rId18"/>
    <p:sldId id="356" r:id="rId19"/>
    <p:sldId id="351" r:id="rId20"/>
    <p:sldId id="350" r:id="rId21"/>
    <p:sldId id="349" r:id="rId22"/>
    <p:sldId id="344" r:id="rId23"/>
    <p:sldId id="353" r:id="rId24"/>
    <p:sldId id="352" r:id="rId25"/>
    <p:sldId id="340" r:id="rId26"/>
    <p:sldId id="341" r:id="rId27"/>
    <p:sldId id="34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409" autoAdjust="0"/>
  </p:normalViewPr>
  <p:slideViewPr>
    <p:cSldViewPr snapToGrid="0">
      <p:cViewPr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-150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Process3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r>
            <a:rPr lang="en-US" sz="1800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800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800"/>
        </a:p>
      </dgm:t>
    </dgm:pt>
    <dgm:pt modelId="{15FCB7DF-D0D3-43D8-8FE5-E5FFDED6264E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800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800"/>
        </a:p>
      </dgm:t>
    </dgm:pt>
    <dgm:pt modelId="{196543C5-093B-4437-B406-DBE4B882EA97}">
      <dgm:prSet phldrT="[Text]" custT="1"/>
      <dgm:spPr/>
      <dgm:t>
        <a:bodyPr/>
        <a:lstStyle/>
        <a:p>
          <a:r>
            <a:rPr lang="en-US" sz="1800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800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800"/>
        </a:p>
      </dgm:t>
    </dgm:pt>
    <dgm:pt modelId="{C485168C-07AD-4DE6-B17E-1E96E93777D7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800"/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800"/>
        </a:p>
      </dgm:t>
    </dgm:pt>
    <dgm:pt modelId="{CA2BABAF-EDAA-4496-8316-FD6EA3643E8F}">
      <dgm:prSet phldrT="[Text]" custT="1"/>
      <dgm:spPr/>
      <dgm:t>
        <a:bodyPr/>
        <a:lstStyle/>
        <a:p>
          <a:r>
            <a:rPr lang="en-US" sz="1800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800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800"/>
        </a:p>
      </dgm:t>
    </dgm:pt>
    <dgm:pt modelId="{ABC1EDDD-C08B-4F9C-8453-9CEFCC2AF319}">
      <dgm:prSet phldrT="[Text]" custT="1"/>
      <dgm:spPr/>
      <dgm:t>
        <a:bodyPr/>
        <a:lstStyle/>
        <a:p>
          <a:pPr algn="ctr">
            <a:buNone/>
          </a:pPr>
          <a:r>
            <a:rPr lang="en-US" sz="18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800"/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800"/>
        </a:p>
      </dgm:t>
    </dgm:pt>
    <dgm:pt modelId="{2B0C4E88-6096-442F-8E0E-019F0841C9E8}" type="pres">
      <dgm:prSet presAssocID="{B6A966AA-C2D0-420D-89FC-1A1AB0AD407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6656844C-7870-494A-A5CE-B585B5B3D19A}" type="pres">
      <dgm:prSet presAssocID="{45D50368-372D-4F79-95B9-B27BD239F0F6}" presName="horFlow" presStyleCnt="0"/>
      <dgm:spPr/>
    </dgm:pt>
    <dgm:pt modelId="{303218A1-4391-4572-B1F3-3148602C2681}" type="pres">
      <dgm:prSet presAssocID="{45D50368-372D-4F79-95B9-B27BD239F0F6}" presName="bigChev" presStyleLbl="node1" presStyleIdx="0" presStyleCnt="3" custScaleX="76938"/>
      <dgm:spPr/>
    </dgm:pt>
    <dgm:pt modelId="{B0A862A0-2557-4427-8CD3-2FD04BD89593}" type="pres">
      <dgm:prSet presAssocID="{5DD5E854-B70B-4927-93DD-9B930567F2D9}" presName="parTrans" presStyleCnt="0"/>
      <dgm:spPr/>
    </dgm:pt>
    <dgm:pt modelId="{7EDA00CA-9788-4FB6-9965-2A531967C37E}" type="pres">
      <dgm:prSet presAssocID="{15FCB7DF-D0D3-43D8-8FE5-E5FFDED6264E}" presName="node" presStyleLbl="alignAccFollowNode1" presStyleIdx="0" presStyleCnt="3" custScaleX="230388">
        <dgm:presLayoutVars>
          <dgm:bulletEnabled val="1"/>
        </dgm:presLayoutVars>
      </dgm:prSet>
      <dgm:spPr/>
    </dgm:pt>
    <dgm:pt modelId="{854FA094-9941-4F3A-8576-6CCDEA60F4BF}" type="pres">
      <dgm:prSet presAssocID="{45D50368-372D-4F79-95B9-B27BD239F0F6}" presName="vSp" presStyleCnt="0"/>
      <dgm:spPr/>
    </dgm:pt>
    <dgm:pt modelId="{640AB370-EC15-4640-A886-244849E22069}" type="pres">
      <dgm:prSet presAssocID="{196543C5-093B-4437-B406-DBE4B882EA97}" presName="horFlow" presStyleCnt="0"/>
      <dgm:spPr/>
    </dgm:pt>
    <dgm:pt modelId="{3C268EAE-F306-4502-AF06-CEF13305AD87}" type="pres">
      <dgm:prSet presAssocID="{196543C5-093B-4437-B406-DBE4B882EA97}" presName="bigChev" presStyleLbl="node1" presStyleIdx="1" presStyleCnt="3" custScaleX="76938"/>
      <dgm:spPr/>
    </dgm:pt>
    <dgm:pt modelId="{28EFDAB2-B9FF-4C8D-834C-112AC92E5F61}" type="pres">
      <dgm:prSet presAssocID="{2EA2CE1F-978B-4B0A-92B2-CA23FBAEB8C0}" presName="parTrans" presStyleCnt="0"/>
      <dgm:spPr/>
    </dgm:pt>
    <dgm:pt modelId="{5A798B94-63F9-46F6-A164-11B374ECA264}" type="pres">
      <dgm:prSet presAssocID="{C485168C-07AD-4DE6-B17E-1E96E93777D7}" presName="node" presStyleLbl="alignAccFollowNode1" presStyleIdx="1" presStyleCnt="3" custScaleX="230388">
        <dgm:presLayoutVars>
          <dgm:bulletEnabled val="1"/>
        </dgm:presLayoutVars>
      </dgm:prSet>
      <dgm:spPr/>
    </dgm:pt>
    <dgm:pt modelId="{CEC78878-77E5-489E-A865-B4FD5FAE5B9B}" type="pres">
      <dgm:prSet presAssocID="{196543C5-093B-4437-B406-DBE4B882EA97}" presName="vSp" presStyleCnt="0"/>
      <dgm:spPr/>
    </dgm:pt>
    <dgm:pt modelId="{3623AD17-78FC-4088-B0F3-0A8A516F1310}" type="pres">
      <dgm:prSet presAssocID="{CA2BABAF-EDAA-4496-8316-FD6EA3643E8F}" presName="horFlow" presStyleCnt="0"/>
      <dgm:spPr/>
    </dgm:pt>
    <dgm:pt modelId="{56F4C287-CAD7-4C2E-8118-FB293C0AF4C7}" type="pres">
      <dgm:prSet presAssocID="{CA2BABAF-EDAA-4496-8316-FD6EA3643E8F}" presName="bigChev" presStyleLbl="node1" presStyleIdx="2" presStyleCnt="3" custScaleX="76938"/>
      <dgm:spPr/>
    </dgm:pt>
    <dgm:pt modelId="{C0371251-7BCA-4E93-8E6F-70C6EFA2951E}" type="pres">
      <dgm:prSet presAssocID="{33D02404-349E-4E82-A8BA-C0A907006883}" presName="parTrans" presStyleCnt="0"/>
      <dgm:spPr/>
    </dgm:pt>
    <dgm:pt modelId="{36B6C668-09F8-42EE-94A2-D000CFFA4FE1}" type="pres">
      <dgm:prSet presAssocID="{ABC1EDDD-C08B-4F9C-8453-9CEFCC2AF319}" presName="node" presStyleLbl="alignAccFollowNode1" presStyleIdx="2" presStyleCnt="3" custScaleX="230388">
        <dgm:presLayoutVars>
          <dgm:bulletEnabled val="1"/>
        </dgm:presLayoutVars>
      </dgm:prSet>
      <dgm:spPr/>
    </dgm:pt>
  </dgm:ptLst>
  <dgm:cxnLst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B3B76D3D-0794-498E-9EA5-1A71B12CA4AC}" type="presOf" srcId="{B6A966AA-C2D0-420D-89FC-1A1AB0AD4072}" destId="{2B0C4E88-6096-442F-8E0E-019F0841C9E8}" srcOrd="0" destOrd="0" presId="urn:microsoft.com/office/officeart/2005/8/layout/lProcess3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7174F4E-4F53-4ED8-9828-702D9C1BEC27}" type="presOf" srcId="{C485168C-07AD-4DE6-B17E-1E96E93777D7}" destId="{5A798B94-63F9-46F6-A164-11B374ECA264}" srcOrd="0" destOrd="0" presId="urn:microsoft.com/office/officeart/2005/8/layout/lProcess3"/>
    <dgm:cxn modelId="{EC39BC52-EE47-40CC-9DA2-3C9725AE29B1}" type="presOf" srcId="{ABC1EDDD-C08B-4F9C-8453-9CEFCC2AF319}" destId="{36B6C668-09F8-42EE-94A2-D000CFFA4FE1}" srcOrd="0" destOrd="0" presId="urn:microsoft.com/office/officeart/2005/8/layout/lProcess3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E243DA76-119A-4070-9EEE-244FA94736D2}" type="presOf" srcId="{196543C5-093B-4437-B406-DBE4B882EA97}" destId="{3C268EAE-F306-4502-AF06-CEF13305AD87}" srcOrd="0" destOrd="0" presId="urn:microsoft.com/office/officeart/2005/8/layout/lProcess3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568F797F-E516-4FDD-ABA8-4EB0CE4E9543}" type="presOf" srcId="{15FCB7DF-D0D3-43D8-8FE5-E5FFDED6264E}" destId="{7EDA00CA-9788-4FB6-9965-2A531967C37E}" srcOrd="0" destOrd="0" presId="urn:microsoft.com/office/officeart/2005/8/layout/lProcess3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D738F4D3-6D76-479F-A644-FE696520EF37}" type="presOf" srcId="{45D50368-372D-4F79-95B9-B27BD239F0F6}" destId="{303218A1-4391-4572-B1F3-3148602C2681}" srcOrd="0" destOrd="0" presId="urn:microsoft.com/office/officeart/2005/8/layout/lProcess3"/>
    <dgm:cxn modelId="{DE7F46F2-5CAB-4654-A2E2-BD9870CAB773}" type="presOf" srcId="{CA2BABAF-EDAA-4496-8316-FD6EA3643E8F}" destId="{56F4C287-CAD7-4C2E-8118-FB293C0AF4C7}" srcOrd="0" destOrd="0" presId="urn:microsoft.com/office/officeart/2005/8/layout/lProcess3"/>
    <dgm:cxn modelId="{823099ED-B8E5-40A3-9D16-F200A85D0D90}" type="presParOf" srcId="{2B0C4E88-6096-442F-8E0E-019F0841C9E8}" destId="{6656844C-7870-494A-A5CE-B585B5B3D19A}" srcOrd="0" destOrd="0" presId="urn:microsoft.com/office/officeart/2005/8/layout/lProcess3"/>
    <dgm:cxn modelId="{73C297AF-B8AB-451A-9177-A3F3A9D78743}" type="presParOf" srcId="{6656844C-7870-494A-A5CE-B585B5B3D19A}" destId="{303218A1-4391-4572-B1F3-3148602C2681}" srcOrd="0" destOrd="0" presId="urn:microsoft.com/office/officeart/2005/8/layout/lProcess3"/>
    <dgm:cxn modelId="{66E79153-A0B6-47F0-A546-59095559887C}" type="presParOf" srcId="{6656844C-7870-494A-A5CE-B585B5B3D19A}" destId="{B0A862A0-2557-4427-8CD3-2FD04BD89593}" srcOrd="1" destOrd="0" presId="urn:microsoft.com/office/officeart/2005/8/layout/lProcess3"/>
    <dgm:cxn modelId="{451051FB-E782-423F-BE81-385BC53056A6}" type="presParOf" srcId="{6656844C-7870-494A-A5CE-B585B5B3D19A}" destId="{7EDA00CA-9788-4FB6-9965-2A531967C37E}" srcOrd="2" destOrd="0" presId="urn:microsoft.com/office/officeart/2005/8/layout/lProcess3"/>
    <dgm:cxn modelId="{B807E00F-939D-4EF6-92D1-E4F709D80FB7}" type="presParOf" srcId="{2B0C4E88-6096-442F-8E0E-019F0841C9E8}" destId="{854FA094-9941-4F3A-8576-6CCDEA60F4BF}" srcOrd="1" destOrd="0" presId="urn:microsoft.com/office/officeart/2005/8/layout/lProcess3"/>
    <dgm:cxn modelId="{B7B5FD78-464F-4216-A78D-89DFC0F93F19}" type="presParOf" srcId="{2B0C4E88-6096-442F-8E0E-019F0841C9E8}" destId="{640AB370-EC15-4640-A886-244849E22069}" srcOrd="2" destOrd="0" presId="urn:microsoft.com/office/officeart/2005/8/layout/lProcess3"/>
    <dgm:cxn modelId="{4BC59BCE-9918-478C-9D1F-F1F8CC4C7503}" type="presParOf" srcId="{640AB370-EC15-4640-A886-244849E22069}" destId="{3C268EAE-F306-4502-AF06-CEF13305AD87}" srcOrd="0" destOrd="0" presId="urn:microsoft.com/office/officeart/2005/8/layout/lProcess3"/>
    <dgm:cxn modelId="{5E747AEC-856E-4F2D-9E0C-381A9C47B0FF}" type="presParOf" srcId="{640AB370-EC15-4640-A886-244849E22069}" destId="{28EFDAB2-B9FF-4C8D-834C-112AC92E5F61}" srcOrd="1" destOrd="0" presId="urn:microsoft.com/office/officeart/2005/8/layout/lProcess3"/>
    <dgm:cxn modelId="{70C34270-A140-4126-843A-EF9574EF5A23}" type="presParOf" srcId="{640AB370-EC15-4640-A886-244849E22069}" destId="{5A798B94-63F9-46F6-A164-11B374ECA264}" srcOrd="2" destOrd="0" presId="urn:microsoft.com/office/officeart/2005/8/layout/lProcess3"/>
    <dgm:cxn modelId="{234F4015-8B29-48EC-B6F9-CBFEAC59EA99}" type="presParOf" srcId="{2B0C4E88-6096-442F-8E0E-019F0841C9E8}" destId="{CEC78878-77E5-489E-A865-B4FD5FAE5B9B}" srcOrd="3" destOrd="0" presId="urn:microsoft.com/office/officeart/2005/8/layout/lProcess3"/>
    <dgm:cxn modelId="{D6FF8778-AA2D-4A7E-9EDC-D9BA527DCB74}" type="presParOf" srcId="{2B0C4E88-6096-442F-8E0E-019F0841C9E8}" destId="{3623AD17-78FC-4088-B0F3-0A8A516F1310}" srcOrd="4" destOrd="0" presId="urn:microsoft.com/office/officeart/2005/8/layout/lProcess3"/>
    <dgm:cxn modelId="{995B79CE-47B7-4D95-B151-25853EE8002F}" type="presParOf" srcId="{3623AD17-78FC-4088-B0F3-0A8A516F1310}" destId="{56F4C287-CAD7-4C2E-8118-FB293C0AF4C7}" srcOrd="0" destOrd="0" presId="urn:microsoft.com/office/officeart/2005/8/layout/lProcess3"/>
    <dgm:cxn modelId="{685958BF-7E06-4C1B-A615-257DAA6BCF7F}" type="presParOf" srcId="{3623AD17-78FC-4088-B0F3-0A8A516F1310}" destId="{C0371251-7BCA-4E93-8E6F-70C6EFA2951E}" srcOrd="1" destOrd="0" presId="urn:microsoft.com/office/officeart/2005/8/layout/lProcess3"/>
    <dgm:cxn modelId="{9561A6A9-4BA2-46E5-AEBA-FEE3136844D4}" type="presParOf" srcId="{3623AD17-78FC-4088-B0F3-0A8A516F1310}" destId="{36B6C668-09F8-42EE-94A2-D000CFFA4FE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3218A1-4391-4572-B1F3-3148602C2681}">
      <dsp:nvSpPr>
        <dsp:cNvPr id="0" name=""/>
        <dsp:cNvSpPr/>
      </dsp:nvSpPr>
      <dsp:spPr>
        <a:xfrm>
          <a:off x="2313" y="491426"/>
          <a:ext cx="1765878" cy="9180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Expand</a:t>
          </a:r>
        </a:p>
      </dsp:txBody>
      <dsp:txXfrm>
        <a:off x="461352" y="491426"/>
        <a:ext cx="847800" cy="918078"/>
      </dsp:txXfrm>
    </dsp:sp>
    <dsp:sp modelId="{7EDA00CA-9788-4FB6-9965-2A531967C37E}">
      <dsp:nvSpPr>
        <dsp:cNvPr id="0" name=""/>
        <dsp:cNvSpPr/>
      </dsp:nvSpPr>
      <dsp:spPr>
        <a:xfrm>
          <a:off x="1469815" y="569463"/>
          <a:ext cx="4388921" cy="76200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Foster collaborative growth</a:t>
          </a:r>
        </a:p>
      </dsp:txBody>
      <dsp:txXfrm>
        <a:off x="1850818" y="569463"/>
        <a:ext cx="3626916" cy="762005"/>
      </dsp:txXfrm>
    </dsp:sp>
    <dsp:sp modelId="{3C268EAE-F306-4502-AF06-CEF13305AD87}">
      <dsp:nvSpPr>
        <dsp:cNvPr id="0" name=""/>
        <dsp:cNvSpPr/>
      </dsp:nvSpPr>
      <dsp:spPr>
        <a:xfrm>
          <a:off x="2313" y="1538036"/>
          <a:ext cx="1765878" cy="9180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Enhance</a:t>
          </a:r>
        </a:p>
      </dsp:txBody>
      <dsp:txXfrm>
        <a:off x="461352" y="1538036"/>
        <a:ext cx="847800" cy="918078"/>
      </dsp:txXfrm>
    </dsp:sp>
    <dsp:sp modelId="{5A798B94-63F9-46F6-A164-11B374ECA264}">
      <dsp:nvSpPr>
        <dsp:cNvPr id="0" name=""/>
        <dsp:cNvSpPr/>
      </dsp:nvSpPr>
      <dsp:spPr>
        <a:xfrm>
          <a:off x="1469815" y="1616072"/>
          <a:ext cx="4388921" cy="76200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Ensure a tailored and user-focused experience</a:t>
          </a:r>
        </a:p>
      </dsp:txBody>
      <dsp:txXfrm>
        <a:off x="1850818" y="1616072"/>
        <a:ext cx="3626916" cy="762005"/>
      </dsp:txXfrm>
    </dsp:sp>
    <dsp:sp modelId="{56F4C287-CAD7-4C2E-8118-FB293C0AF4C7}">
      <dsp:nvSpPr>
        <dsp:cNvPr id="0" name=""/>
        <dsp:cNvSpPr/>
      </dsp:nvSpPr>
      <dsp:spPr>
        <a:xfrm>
          <a:off x="2313" y="2584645"/>
          <a:ext cx="1765878" cy="91807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Explore</a:t>
          </a:r>
        </a:p>
      </dsp:txBody>
      <dsp:txXfrm>
        <a:off x="461352" y="2584645"/>
        <a:ext cx="847800" cy="918078"/>
      </dsp:txXfrm>
    </dsp:sp>
    <dsp:sp modelId="{36B6C668-09F8-42EE-94A2-D000CFFA4FE1}">
      <dsp:nvSpPr>
        <dsp:cNvPr id="0" name=""/>
        <dsp:cNvSpPr/>
      </dsp:nvSpPr>
      <dsp:spPr>
        <a:xfrm>
          <a:off x="1469815" y="2662682"/>
          <a:ext cx="4388921" cy="762005"/>
        </a:xfrm>
        <a:prstGeom prst="chevron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Capitalize on emerging global markets</a:t>
          </a:r>
        </a:p>
      </dsp:txBody>
      <dsp:txXfrm>
        <a:off x="1850818" y="2662682"/>
        <a:ext cx="3626916" cy="762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9C198B-720E-C672-0A1F-810B02D7D6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51430-053F-DF2E-13BD-5EF99EFB6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2949AF-D433-4BA9-985A-0F5A71B8713D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DFFCF5-9E67-D641-CB26-31CBEB9DA5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DB857-6406-8EE5-670A-A888D4D9E4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894985-3448-4B54-B340-F6E34589E76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A0533-A760-432F-87BD-515264C2976F}" type="datetimeFigureOut">
              <a:rPr lang="en-US" smtClean="0"/>
              <a:t>4/29/2025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B46F2B-1084-40BA-9F0A-B1F6847335C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076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91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74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319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1631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1309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790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934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769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9853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08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297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76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9275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2897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79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090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523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0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57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9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224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B46F2B-1084-40BA-9F0A-B1F6847335C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647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6284" y="4549768"/>
            <a:ext cx="9236032" cy="1639767"/>
          </a:xfrm>
        </p:spPr>
        <p:txBody>
          <a:bodyPr anchor="ctr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85376" y="4751091"/>
            <a:ext cx="1060704" cy="1225296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512" y="4436569"/>
            <a:ext cx="1870432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233F11-FC39-B975-A1C8-8D59FB19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436569"/>
            <a:ext cx="11418886" cy="18543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2" descr="A black and white swirl">
            <a:extLst>
              <a:ext uri="{FF2B5EF4-FFF2-40B4-BE49-F238E27FC236}">
                <a16:creationId xmlns:a16="http://schemas.microsoft.com/office/drawing/2014/main" id="{98138DC1-DEFD-0D46-996F-0FCA7D49621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32" r="3232"/>
          <a:stretch/>
        </p:blipFill>
        <p:spPr bwMode="auto">
          <a:xfrm>
            <a:off x="0" y="0"/>
            <a:ext cx="12192000" cy="388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60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A97AF1-4707-6817-C07C-3CF312C1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8746"/>
            <a:ext cx="5911249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74C7AB41-69EE-23E8-FBB8-C992CB3E5D1D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395811" y="1642540"/>
            <a:ext cx="5076825" cy="36782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642541"/>
            <a:ext cx="5699583" cy="3673088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36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B5D976C-C0FE-C5B0-4808-7B105B9EE5A4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396875" y="1627188"/>
            <a:ext cx="11391900" cy="36782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883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ntent Below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C4BF6CA-03A6-38A2-CA52-82239523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432111" y="1"/>
            <a:ext cx="1759889" cy="628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3D60827-7C62-0271-9254-20661A9635B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65101" y="1436880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94526E10-5C50-1BCC-4E1F-3C8DB81D6D8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5101" y="3974371"/>
            <a:ext cx="8851900" cy="218843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DE5D75-0A18-AA28-06EB-453D400DA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01395" y="3735019"/>
            <a:ext cx="8718751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4528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>
            <a:extLst>
              <a:ext uri="{FF2B5EF4-FFF2-40B4-BE49-F238E27FC236}">
                <a16:creationId xmlns:a16="http://schemas.microsoft.com/office/drawing/2014/main" id="{31432346-1A22-EB7D-7E1D-C74928074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79704" y="0"/>
            <a:ext cx="785860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70A3C53-C7F2-6B70-E8F4-17E4C5F10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80512" y="3809267"/>
            <a:ext cx="11423868" cy="1854341"/>
            <a:chOff x="380512" y="4436569"/>
            <a:chExt cx="11423868" cy="1854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4BE2B-7E34-405D-C5C9-381B69EB5A77}"/>
                </a:ext>
              </a:extLst>
            </p:cNvPr>
            <p:cNvSpPr/>
            <p:nvPr/>
          </p:nvSpPr>
          <p:spPr>
            <a:xfrm>
              <a:off x="385494" y="4436569"/>
              <a:ext cx="11418886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911ED5A-29B2-DBED-90E3-68A163A985CE}"/>
                </a:ext>
              </a:extLst>
            </p:cNvPr>
            <p:cNvSpPr/>
            <p:nvPr/>
          </p:nvSpPr>
          <p:spPr>
            <a:xfrm>
              <a:off x="380512" y="4436569"/>
              <a:ext cx="1870432" cy="1854341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endParaRPr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31CB768-0E88-1C6D-5C99-04229DEF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 anchor="ctr">
            <a:noAutofit/>
          </a:bodyPr>
          <a:lstStyle>
            <a:lvl1pPr>
              <a:defRPr sz="40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DC653A0-554F-80A4-AEAE-FD96D2ED8E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5376" y="4133963"/>
            <a:ext cx="1060704" cy="122529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4A876CB1-4F57-21BB-71E5-C3104D8AF5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80425" y="3875088"/>
            <a:ext cx="2925763" cy="1722437"/>
          </a:xfrm>
        </p:spPr>
        <p:txBody>
          <a:bodyPr anchor="ctr">
            <a:normAutofit/>
          </a:bodyPr>
          <a:lstStyle>
            <a:lvl1pPr marL="0" indent="0" algn="r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r">
              <a:buNone/>
              <a:defRPr sz="1600" cap="all" baseline="0">
                <a:solidFill>
                  <a:schemeClr val="bg1"/>
                </a:solidFill>
                <a:latin typeface="+mj-lt"/>
              </a:defRPr>
            </a:lvl2pPr>
            <a:lvl3pPr marL="914400" indent="0" algn="r">
              <a:buNone/>
              <a:defRPr sz="1400" cap="all" baseline="0">
                <a:solidFill>
                  <a:schemeClr val="bg1"/>
                </a:solidFill>
                <a:latin typeface="+mj-lt"/>
              </a:defRPr>
            </a:lvl3pPr>
            <a:lvl4pPr marL="13716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4pPr>
            <a:lvl5pPr marL="1828800" indent="0" algn="r">
              <a:buNone/>
              <a:defRPr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Presentation Title 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28" descr="A black and white swirl">
            <a:extLst>
              <a:ext uri="{FF2B5EF4-FFF2-40B4-BE49-F238E27FC236}">
                <a16:creationId xmlns:a16="http://schemas.microsoft.com/office/drawing/2014/main" id="{E0E98391-1458-F827-27BD-1108152C304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4117" b="14117"/>
          <a:stretch/>
        </p:blipFill>
        <p:spPr bwMode="auto">
          <a:xfrm>
            <a:off x="8850313" y="-10048"/>
            <a:ext cx="3341687" cy="628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C27092-C66B-F15B-27C8-9D197E7DC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19142" y="481564"/>
            <a:ext cx="5875094" cy="577967"/>
          </a:xfrm>
          <a:prstGeom prst="rect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98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63D3AF-244F-8916-F651-821F8358D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8746"/>
            <a:ext cx="554349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922338" y="1587500"/>
            <a:ext cx="3703320" cy="42793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906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wirl">
            <a:extLst>
              <a:ext uri="{FF2B5EF4-FFF2-40B4-BE49-F238E27FC236}">
                <a16:creationId xmlns:a16="http://schemas.microsoft.com/office/drawing/2014/main" id="{A724E2E5-65AF-7BFA-A4CB-B46550665E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04" r="3404"/>
          <a:stretch/>
        </p:blipFill>
        <p:spPr bwMode="auto">
          <a:xfrm>
            <a:off x="1" y="1615964"/>
            <a:ext cx="12192000" cy="3896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5934" y="3175280"/>
            <a:ext cx="9340439" cy="3112929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4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buNone/>
              <a:defRPr sz="4400" cap="all" baseline="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buNone/>
              <a:defRPr sz="4000" cap="all" baseline="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buNone/>
              <a:defRPr sz="3600" cap="all" baseline="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912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Image and Content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EFC1479-F559-4482-4396-460E5C523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494" y="453886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4936" y="458695"/>
            <a:ext cx="5690715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37273" y="1840378"/>
            <a:ext cx="4206240" cy="36393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69E6AB5-CF7E-0DCA-92AE-733A87121D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652717"/>
            <a:ext cx="5689537" cy="3875371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800100" indent="-3429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2001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573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114550" indent="-28575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154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55FBB47C-E74F-E7E0-2A5C-1AB30FAE1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9626"/>
          <a:stretch/>
        </p:blipFill>
        <p:spPr bwMode="auto">
          <a:xfrm>
            <a:off x="0" y="7951"/>
            <a:ext cx="12192000" cy="551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CAE057-BA1C-87F2-5035-56D2FA63F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436054"/>
            <a:ext cx="113277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17">
            <a:extLst>
              <a:ext uri="{FF2B5EF4-FFF2-40B4-BE49-F238E27FC236}">
                <a16:creationId xmlns:a16="http://schemas.microsoft.com/office/drawing/2014/main" id="{F2DA19F2-20FB-A2EC-AA7B-8BFE6CE3A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 anchor="b">
            <a:normAutofit/>
          </a:bodyPr>
          <a:lstStyle>
            <a:lvl1pPr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B5B2B5D-6426-1B4B-A686-FDC69069D84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232257" y="1008049"/>
            <a:ext cx="5833872" cy="50474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A1DD0D-C777-E7A4-3A12-EEF5F8DF0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543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54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891D62B-795C-2350-9AA8-368DD47A6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5494" y="0"/>
            <a:ext cx="11418885" cy="1478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9263" y="2076051"/>
            <a:ext cx="5459412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1905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2 Columns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0271CA-F4C0-8ACD-DCD5-CE8BC096B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78449" y="-8746"/>
            <a:ext cx="6713552" cy="686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D71D1600-337E-EA73-771F-930F52CB3F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764" y="481564"/>
            <a:ext cx="5511330" cy="577967"/>
          </a:xfrm>
          <a:ln w="12700">
            <a:solidFill>
              <a:schemeClr val="bg1"/>
            </a:solidFill>
          </a:ln>
        </p:spPr>
        <p:txBody>
          <a:bodyPr lIns="182880" anchor="ctr">
            <a:normAutofit/>
          </a:bodyPr>
          <a:lstStyle>
            <a:lvl1pPr>
              <a:defRPr sz="1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28DF3F1-4512-2D0A-AB8D-DA07BFC882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05590" y="1690570"/>
            <a:ext cx="4558296" cy="3988857"/>
          </a:xfrm>
        </p:spPr>
        <p:txBody>
          <a:bodyPr tIns="0" anchor="ctr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14F4CC2C-F1C8-A8C5-29F3-E9E86029CD0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08675" y="1690570"/>
            <a:ext cx="5895513" cy="3988857"/>
          </a:xfrm>
        </p:spPr>
        <p:txBody>
          <a:bodyPr tIns="0">
            <a:normAutofit/>
          </a:bodyPr>
          <a:lstStyle>
            <a:lvl1pPr marL="2286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400">
                <a:solidFill>
                  <a:schemeClr val="bg1"/>
                </a:solidFill>
              </a:defRPr>
            </a:lvl1pPr>
            <a:lvl2pPr marL="6858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2pPr>
            <a:lvl3pPr marL="11430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16002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4pPr>
            <a:lvl5pPr marL="2057400" indent="-228600">
              <a:lnSpc>
                <a:spcPct val="150000"/>
              </a:lnSpc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65722B-32FD-2BCE-1067-F139CC4B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6414" y="6288214"/>
            <a:ext cx="10411286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F5C4616-E184-49C3-8BC8-3E1D4501180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158320" y="5764735"/>
            <a:ext cx="630936" cy="731520"/>
          </a:xfrm>
        </p:spPr>
        <p:txBody>
          <a:bodyPr lIns="0" tIns="0" rIns="0">
            <a:no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Date Placeholder 31">
            <a:extLst>
              <a:ext uri="{FF2B5EF4-FFF2-40B4-BE49-F238E27FC236}">
                <a16:creationId xmlns:a16="http://schemas.microsoft.com/office/drawing/2014/main" id="{8F7643C2-0A22-3184-3406-C4EB5803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48482" y="6375679"/>
            <a:ext cx="2329722" cy="348462"/>
          </a:xfrm>
        </p:spPr>
        <p:txBody>
          <a:bodyPr/>
          <a:lstStyle/>
          <a:p>
            <a:r>
              <a:rPr lang="en-US" sz="1000">
                <a:solidFill>
                  <a:schemeClr val="bg2"/>
                </a:solidFill>
              </a:rPr>
              <a:t>2/29/20XX</a:t>
            </a:r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7" name="Footer Placeholder 30">
            <a:extLst>
              <a:ext uri="{FF2B5EF4-FFF2-40B4-BE49-F238E27FC236}">
                <a16:creationId xmlns:a16="http://schemas.microsoft.com/office/drawing/2014/main" id="{9B1D2931-D686-3D17-0236-95C4A8A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37" y="6375679"/>
            <a:ext cx="4114800" cy="34579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sz="1000" dirty="0">
                <a:solidFill>
                  <a:schemeClr val="bg2"/>
                </a:solidFill>
              </a:rPr>
              <a:t>Presentation Title </a:t>
            </a:r>
          </a:p>
        </p:txBody>
      </p:sp>
      <p:sp>
        <p:nvSpPr>
          <p:cNvPr id="9" name="Slide Number Placeholder 32">
            <a:extLst>
              <a:ext uri="{FF2B5EF4-FFF2-40B4-BE49-F238E27FC236}">
                <a16:creationId xmlns:a16="http://schemas.microsoft.com/office/drawing/2014/main" id="{740BAC83-41F6-1CDC-2F0C-89FA97C6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84513" y="6375679"/>
            <a:ext cx="2329723" cy="345796"/>
          </a:xfrm>
        </p:spPr>
        <p:txBody>
          <a:bodyPr/>
          <a:lstStyle/>
          <a:p>
            <a:fld id="{71766878-3199-4EAB-94E7-2D6D11070E14}" type="slidenum">
              <a:rPr lang="en-US" sz="1000" smtClean="0">
                <a:solidFill>
                  <a:schemeClr val="bg2"/>
                </a:solidFill>
              </a:rPr>
              <a:pPr/>
              <a:t>‹#›</a:t>
            </a:fld>
            <a:endParaRPr lang="en-US" sz="1000" dirty="0">
              <a:solidFill>
                <a:schemeClr val="bg2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5851EA-2240-1F4B-775C-C9DBF7C2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5590" y="473982"/>
            <a:ext cx="11400157" cy="5779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0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2/29/20XX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4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3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png"/><Relationship Id="rId4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hyperlink" Target="file:///C:\Users\hp\Desktop\hotel.csv" TargetMode="Externa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2132-1B09-136C-2108-F5998A549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6284" y="4549768"/>
            <a:ext cx="9236032" cy="1639767"/>
          </a:xfrm>
        </p:spPr>
        <p:txBody>
          <a:bodyPr/>
          <a:lstStyle/>
          <a:p>
            <a:pPr lvl="0"/>
            <a:r>
              <a:rPr lang="en-US" dirty="0"/>
              <a:t>HOTEL BUSINESS INSIGHTS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0176EC9-7770-60B0-7429-68F04882E7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7552" r="17552"/>
          <a:stretch>
            <a:fillRect/>
          </a:stretch>
        </p:blipFill>
        <p:spPr>
          <a:xfrm>
            <a:off x="499684" y="4549768"/>
            <a:ext cx="1652966" cy="1639767"/>
          </a:xfrm>
        </p:spPr>
      </p:pic>
    </p:spTree>
    <p:extLst>
      <p:ext uri="{BB962C8B-B14F-4D97-AF65-F5344CB8AC3E}">
        <p14:creationId xmlns:p14="http://schemas.microsoft.com/office/powerpoint/2010/main" val="37437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Average Daily Rate by Hotel Type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409700"/>
            <a:ext cx="5699583" cy="577967"/>
          </a:xfrm>
        </p:spPr>
        <p:txBody>
          <a:bodyPr/>
          <a:lstStyle/>
          <a:p>
            <a:r>
              <a:rPr lang="en-US" dirty="0"/>
              <a:t>Resort hotels have higher ADR than city hotels.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71366-A010-9D0D-C422-C8126C449B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42" y="1157048"/>
            <a:ext cx="5699583" cy="2357678"/>
          </a:xfrm>
          <a:prstGeom prst="rect">
            <a:avLst/>
          </a:prstGeom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1D5D73D-291E-9850-BDA8-6041C046F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42" y="3600655"/>
            <a:ext cx="5699583" cy="2628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E766FBE-444B-BD93-B25A-FC281A340F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7" y="1987667"/>
            <a:ext cx="5690714" cy="3666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255DE5-4494-66DF-76BB-95FE865E1FD1}"/>
              </a:ext>
            </a:extLst>
          </p:cNvPr>
          <p:cNvSpPr txBox="1"/>
          <p:nvPr/>
        </p:nvSpPr>
        <p:spPr>
          <a:xfrm>
            <a:off x="406349" y="486068"/>
            <a:ext cx="4939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Identify which hotel type (City or Resort) earns more revenue per night. Helps with pricing strategy and positioning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89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Cancellation Rate by Hotel Type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08008" y="1193435"/>
            <a:ext cx="5699583" cy="899937"/>
          </a:xfrm>
        </p:spPr>
        <p:txBody>
          <a:bodyPr/>
          <a:lstStyle/>
          <a:p>
            <a:r>
              <a:rPr lang="en-US" dirty="0"/>
              <a:t>Resort hotels have a higher cancellation rate (~40%).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E228B5-5C40-A8B7-09A0-CB40BCAFF1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25" y="1193435"/>
            <a:ext cx="5699583" cy="2168890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2518CE1-759E-6068-8E87-F0F94CB66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08" y="3526449"/>
            <a:ext cx="5677500" cy="2702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1C6E38-762A-900B-53D9-891D5FE7D8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6" y="1873405"/>
            <a:ext cx="5699583" cy="37911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AF5BFC-C485-82BD-4E0F-046A87873AEE}"/>
              </a:ext>
            </a:extLst>
          </p:cNvPr>
          <p:cNvSpPr txBox="1"/>
          <p:nvPr/>
        </p:nvSpPr>
        <p:spPr>
          <a:xfrm>
            <a:off x="406349" y="458695"/>
            <a:ext cx="4923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Compare cancellation behaviors between hotel types. Helps identify patterns that could affect occupancy and revenue.</a:t>
            </a:r>
          </a:p>
        </p:txBody>
      </p:sp>
    </p:spTree>
    <p:extLst>
      <p:ext uri="{BB962C8B-B14F-4D97-AF65-F5344CB8AC3E}">
        <p14:creationId xmlns:p14="http://schemas.microsoft.com/office/powerpoint/2010/main" val="356009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Monthly Booking Trends (Excluding Cancellations)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8" y="1270370"/>
            <a:ext cx="5699583" cy="577967"/>
          </a:xfrm>
        </p:spPr>
        <p:txBody>
          <a:bodyPr/>
          <a:lstStyle/>
          <a:p>
            <a:r>
              <a:rPr lang="en-US" dirty="0"/>
              <a:t>Highest bookings in August, July.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2E6184-B7ED-4F74-1869-5EF9E56D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200151"/>
            <a:ext cx="5610225" cy="2409824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BCADA19-F05F-E189-8D6A-7AE964B29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9" y="3714751"/>
            <a:ext cx="56102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F23B3BF-8BAF-5379-8A01-45BF3864AE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401" y="1848337"/>
            <a:ext cx="5689249" cy="37392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A3A919F-1DD3-2019-1302-2C2B2DCE23C4}"/>
              </a:ext>
            </a:extLst>
          </p:cNvPr>
          <p:cNvSpPr txBox="1"/>
          <p:nvPr/>
        </p:nvSpPr>
        <p:spPr>
          <a:xfrm>
            <a:off x="517861" y="513442"/>
            <a:ext cx="380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seasonality and demand peaks to improve forecasting, staffing, and promotions.</a:t>
            </a:r>
          </a:p>
        </p:txBody>
      </p:sp>
    </p:spTree>
    <p:extLst>
      <p:ext uri="{BB962C8B-B14F-4D97-AF65-F5344CB8AC3E}">
        <p14:creationId xmlns:p14="http://schemas.microsoft.com/office/powerpoint/2010/main" val="224014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Average lead time by hotel</a:t>
            </a:r>
            <a:endParaRPr lang="en-US" noProof="0" dirty="0"/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15362" name="Picture 2">
            <a:extLst>
              <a:ext uri="{FF2B5EF4-FFF2-40B4-BE49-F238E27FC236}">
                <a16:creationId xmlns:a16="http://schemas.microsoft.com/office/drawing/2014/main" id="{797D1B41-325B-E32B-CA66-ED0838783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3429001"/>
            <a:ext cx="5600699" cy="270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B31179-B62B-ACA8-FFC8-0C9F91EA49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401" y="1270370"/>
            <a:ext cx="5600699" cy="2053855"/>
          </a:xfrm>
          <a:prstGeom prst="rect">
            <a:avLst/>
          </a:prstGeom>
        </p:spPr>
      </p:pic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CFE0CBCF-A032-C216-8750-DFE81D594C7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7"/>
          <a:stretch>
            <a:fillRect/>
          </a:stretch>
        </p:blipFill>
        <p:spPr>
          <a:xfrm>
            <a:off x="6184785" y="2438400"/>
            <a:ext cx="5600699" cy="3076575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F20702-F9F7-B824-63FE-BD8ACEB128D4}"/>
              </a:ext>
            </a:extLst>
          </p:cNvPr>
          <p:cNvSpPr txBox="1"/>
          <p:nvPr/>
        </p:nvSpPr>
        <p:spPr>
          <a:xfrm>
            <a:off x="406348" y="458695"/>
            <a:ext cx="5600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how far in advance guests book at each hotel type — helps with demand forecasting, pricing strategy, and promotional timing.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C66434-B076-6005-DE27-5BD307E862F7}"/>
              </a:ext>
            </a:extLst>
          </p:cNvPr>
          <p:cNvSpPr txBox="1"/>
          <p:nvPr/>
        </p:nvSpPr>
        <p:spPr>
          <a:xfrm>
            <a:off x="6486525" y="1352550"/>
            <a:ext cx="46005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Guests book Resort Hotels significantly earlier than City Hotels, indicating longer planning cycles for leisure stays.</a:t>
            </a:r>
          </a:p>
        </p:txBody>
      </p:sp>
    </p:spTree>
    <p:extLst>
      <p:ext uri="{BB962C8B-B14F-4D97-AF65-F5344CB8AC3E}">
        <p14:creationId xmlns:p14="http://schemas.microsoft.com/office/powerpoint/2010/main" val="27918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Top 5 agents by confirmed bookings</a:t>
            </a:r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CFEA6D-0951-137E-E031-2B8A58E191E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180976" y="1219200"/>
            <a:ext cx="5591174" cy="2209800"/>
          </a:xfrm>
        </p:spPr>
      </p:pic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3F0C96B1-4646-5AC0-F0C4-386DABF9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6" y="3519693"/>
            <a:ext cx="5591174" cy="2671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0D2A3E-81FE-9197-97BF-60BA1BBFBF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6" y="1364470"/>
            <a:ext cx="5690715" cy="43314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CE380C-D794-E3BE-F350-EE5CA5277C76}"/>
              </a:ext>
            </a:extLst>
          </p:cNvPr>
          <p:cNvSpPr txBox="1"/>
          <p:nvPr/>
        </p:nvSpPr>
        <p:spPr>
          <a:xfrm>
            <a:off x="473024" y="441140"/>
            <a:ext cx="5794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To identify the most valuable booking agents who bring in the highest number of confirmed (non-canceled) reservations — helping optimize partnership strategies and drive consistent occupancy.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0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Parking demand by hotel</a:t>
            </a:r>
            <a:endParaRPr lang="en-US" noProof="0" dirty="0"/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B69C32-7959-0505-2BF2-5479DF91FDA7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5"/>
          <a:stretch>
            <a:fillRect/>
          </a:stretch>
        </p:blipFill>
        <p:spPr>
          <a:xfrm>
            <a:off x="114300" y="1083512"/>
            <a:ext cx="5699125" cy="2345488"/>
          </a:xfrm>
        </p:spPr>
      </p:pic>
      <p:pic>
        <p:nvPicPr>
          <p:cNvPr id="17410" name="Picture 2">
            <a:extLst>
              <a:ext uri="{FF2B5EF4-FFF2-40B4-BE49-F238E27FC236}">
                <a16:creationId xmlns:a16="http://schemas.microsoft.com/office/drawing/2014/main" id="{ED2B7912-2C4A-493F-464A-B990C9258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" y="3634945"/>
            <a:ext cx="5699125" cy="257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3BB1DE-7335-E5E1-B6CC-433E7FB337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5" y="2505075"/>
            <a:ext cx="5690715" cy="3259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C18EF98-D292-9D89-A863-D300A88690BC}"/>
              </a:ext>
            </a:extLst>
          </p:cNvPr>
          <p:cNvSpPr txBox="1"/>
          <p:nvPr/>
        </p:nvSpPr>
        <p:spPr>
          <a:xfrm>
            <a:off x="406348" y="472708"/>
            <a:ext cx="519435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guest parking needs across hotel types to plan parking space, pricing, and infrastructure.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0220DE-9479-2DC0-E566-8B2B15965F6E}"/>
              </a:ext>
            </a:extLst>
          </p:cNvPr>
          <p:cNvSpPr txBox="1"/>
          <p:nvPr/>
        </p:nvSpPr>
        <p:spPr>
          <a:xfrm>
            <a:off x="6353174" y="1272927"/>
            <a:ext cx="4805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Resort Hotels show higher parking demand than City Hotels, reflecting greater dependence on private transport for leisure stays.</a:t>
            </a:r>
          </a:p>
        </p:txBody>
      </p:sp>
    </p:spTree>
    <p:extLst>
      <p:ext uri="{BB962C8B-B14F-4D97-AF65-F5344CB8AC3E}">
        <p14:creationId xmlns:p14="http://schemas.microsoft.com/office/powerpoint/2010/main" val="303169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Top 5 Countries by Guest Volume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124497"/>
            <a:ext cx="5699583" cy="809078"/>
          </a:xfrm>
        </p:spPr>
        <p:txBody>
          <a:bodyPr/>
          <a:lstStyle/>
          <a:p>
            <a:r>
              <a:rPr lang="en-US" dirty="0"/>
              <a:t>Portugal, United Kingdom, France, Spain, and Germany.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2DE8D-5D37-DF1D-7C2A-4E142F4BA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35" y="1162050"/>
            <a:ext cx="5690715" cy="226695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7F5363D-8131-35D1-1344-FA29A2F82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5" y="3562350"/>
            <a:ext cx="569071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B5683D-FFDD-79CC-570C-518F96D4F4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6066" y="1933575"/>
            <a:ext cx="5699583" cy="3743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F7E0BA-2D79-5E79-6A80-AE4B07A329A1}"/>
              </a:ext>
            </a:extLst>
          </p:cNvPr>
          <p:cNvSpPr txBox="1"/>
          <p:nvPr/>
        </p:nvSpPr>
        <p:spPr>
          <a:xfrm>
            <a:off x="591015" y="505480"/>
            <a:ext cx="3992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Identify key source markets to optimize marketing, tailor services, and support regional guest needs.</a:t>
            </a:r>
          </a:p>
        </p:txBody>
      </p:sp>
    </p:spTree>
    <p:extLst>
      <p:ext uri="{BB962C8B-B14F-4D97-AF65-F5344CB8AC3E}">
        <p14:creationId xmlns:p14="http://schemas.microsoft.com/office/powerpoint/2010/main" val="3580491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Room Type Insights</a:t>
            </a:r>
            <a:endParaRPr lang="en-US" noProof="0" dirty="0"/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1B36-89E9-70E9-ADDB-65924E916709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6094936" y="1260134"/>
            <a:ext cx="48526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Room type 'A' is most booked.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Room type 'H' has the highest average 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3FFDDF-3208-9F3D-F2BC-204133FEFF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57" y="1142671"/>
            <a:ext cx="5653693" cy="228632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A698D37-7CDF-1A62-8642-0D0B6989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7" y="3571875"/>
            <a:ext cx="5653693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EFD8F8-6744-1F7C-07AA-23DFE8D44C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6" y="1906465"/>
            <a:ext cx="5690715" cy="38094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7579B4D-098D-EF09-529B-AF80CD0CD6A5}"/>
              </a:ext>
            </a:extLst>
          </p:cNvPr>
          <p:cNvSpPr txBox="1"/>
          <p:nvPr/>
        </p:nvSpPr>
        <p:spPr>
          <a:xfrm>
            <a:off x="535257" y="458695"/>
            <a:ext cx="5236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customer preference for room types and evaluate if pricing matches demand. Useful for inventory planning and upselling.</a:t>
            </a:r>
          </a:p>
        </p:txBody>
      </p:sp>
    </p:spTree>
    <p:extLst>
      <p:ext uri="{BB962C8B-B14F-4D97-AF65-F5344CB8AC3E}">
        <p14:creationId xmlns:p14="http://schemas.microsoft.com/office/powerpoint/2010/main" val="3373019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Guest Type Distribution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193435"/>
            <a:ext cx="5699583" cy="731521"/>
          </a:xfrm>
        </p:spPr>
        <p:txBody>
          <a:bodyPr/>
          <a:lstStyle/>
          <a:p>
            <a:r>
              <a:rPr lang="en-US" dirty="0"/>
              <a:t>Majority are new guests (100%).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777827-5C23-54AD-241B-FF79FE108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72" y="1193435"/>
            <a:ext cx="5699584" cy="2235565"/>
          </a:xfrm>
          <a:prstGeom prst="rect">
            <a:avLst/>
          </a:prstGeom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76B98B61-AB39-B051-F4E0-129652429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551" y="3568390"/>
            <a:ext cx="3705225" cy="2562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9D610D-DD79-BBD8-B2FB-D02DD08084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4937" y="1924956"/>
            <a:ext cx="5836868" cy="37396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7C640A-3B11-BBED-F2D1-4334DEBD7FE6}"/>
              </a:ext>
            </a:extLst>
          </p:cNvPr>
          <p:cNvSpPr txBox="1"/>
          <p:nvPr/>
        </p:nvSpPr>
        <p:spPr>
          <a:xfrm>
            <a:off x="500616" y="458695"/>
            <a:ext cx="475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customer loyalty. High repeated guests indicate satisfaction and reduce marketing acquisition costs.</a:t>
            </a:r>
          </a:p>
        </p:txBody>
      </p:sp>
    </p:spTree>
    <p:extLst>
      <p:ext uri="{BB962C8B-B14F-4D97-AF65-F5344CB8AC3E}">
        <p14:creationId xmlns:p14="http://schemas.microsoft.com/office/powerpoint/2010/main" val="401676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Average Daily Rate by CUSTOMER Type</a:t>
            </a:r>
            <a:endParaRPr lang="en-US" noProof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45A42-A52D-7DA0-F93A-D4E8B329A89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86067" y="1195354"/>
            <a:ext cx="5699583" cy="744960"/>
          </a:xfrm>
        </p:spPr>
        <p:txBody>
          <a:bodyPr/>
          <a:lstStyle/>
          <a:p>
            <a:r>
              <a:rPr lang="en-US" dirty="0"/>
              <a:t>Transient Customer have higher ADR than others.</a:t>
            </a:r>
          </a:p>
        </p:txBody>
      </p:sp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D3137B-62EB-75A5-943F-9B3EA0F66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60" y="1195353"/>
            <a:ext cx="5699583" cy="2233647"/>
          </a:xfrm>
          <a:prstGeom prst="rect">
            <a:avLst/>
          </a:prstGeom>
        </p:spPr>
      </p:pic>
      <p:pic>
        <p:nvPicPr>
          <p:cNvPr id="9218" name="Picture 2">
            <a:extLst>
              <a:ext uri="{FF2B5EF4-FFF2-40B4-BE49-F238E27FC236}">
                <a16:creationId xmlns:a16="http://schemas.microsoft.com/office/drawing/2014/main" id="{8EC8A08C-3B3B-0A3E-B9A9-3DE8C8C0E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59" y="3562350"/>
            <a:ext cx="5699583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9D34F1-88A2-45F4-7810-09F54E0B80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22739" y="1940313"/>
            <a:ext cx="5690715" cy="37223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E015C1-3848-8878-7BFF-25D4EE1DEFFC}"/>
              </a:ext>
            </a:extLst>
          </p:cNvPr>
          <p:cNvSpPr txBox="1"/>
          <p:nvPr/>
        </p:nvSpPr>
        <p:spPr>
          <a:xfrm>
            <a:off x="386484" y="430096"/>
            <a:ext cx="57362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how much different customer segments are willing to pay — helps optimize pricing strategies and tailor offerings for each segment.</a:t>
            </a:r>
          </a:p>
        </p:txBody>
      </p:sp>
    </p:spTree>
    <p:extLst>
      <p:ext uri="{BB962C8B-B14F-4D97-AF65-F5344CB8AC3E}">
        <p14:creationId xmlns:p14="http://schemas.microsoft.com/office/powerpoint/2010/main" val="2124320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4DBA2-A9D8-19E5-FE2B-04C726CA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B352-85A4-826D-B024-86D38E52DD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6414" y="1999625"/>
            <a:ext cx="7755923" cy="3416926"/>
          </a:xfrm>
        </p:spPr>
        <p:txBody>
          <a:bodyPr/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  <a:p>
            <a:endParaRPr lang="en-US" dirty="0"/>
          </a:p>
        </p:txBody>
      </p:sp>
      <p:pic>
        <p:nvPicPr>
          <p:cNvPr id="6" name="Picture Placeholder 5" descr="Logo&#10;">
            <a:extLst>
              <a:ext uri="{FF2B5EF4-FFF2-40B4-BE49-F238E27FC236}">
                <a16:creationId xmlns:a16="http://schemas.microsoft.com/office/drawing/2014/main" id="{6AECD90F-5A80-360F-EBFB-0BC99A984D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4480D44-EE43-D26F-85D4-A3C5A75C3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5493" y="2674741"/>
            <a:ext cx="8097421" cy="1924216"/>
            <a:chOff x="5921514" y="2674741"/>
            <a:chExt cx="5874950" cy="192421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E9BAFE-5477-A8DE-622C-16466E2A3BD4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2674741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4D6401-14E6-3D1B-DD61-DC097D20035E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305838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54A0228-A4C7-B7DC-B9AE-A1F465CAD330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3967860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5D2042F-000C-60C9-7ABF-69513F2CCB1C}"/>
                </a:ext>
              </a:extLst>
            </p:cNvPr>
            <p:cNvCxnSpPr>
              <a:cxnSpLocks/>
            </p:cNvCxnSpPr>
            <p:nvPr/>
          </p:nvCxnSpPr>
          <p:spPr>
            <a:xfrm>
              <a:off x="5921514" y="4598957"/>
              <a:ext cx="587495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7264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97CE2F-B078-4223-3783-3F5310E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Bookings longer than 7 nights</a:t>
            </a:r>
            <a:endParaRPr lang="en-US" noProof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638935F-2BC6-18F8-46F0-E71F914FF681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6298928" y="1476375"/>
            <a:ext cx="5486723" cy="4200526"/>
          </a:xfrm>
        </p:spPr>
      </p:pic>
      <p:pic>
        <p:nvPicPr>
          <p:cNvPr id="12" name="Picture Placeholder 11" descr="Logo">
            <a:extLst>
              <a:ext uri="{FF2B5EF4-FFF2-40B4-BE49-F238E27FC236}">
                <a16:creationId xmlns:a16="http://schemas.microsoft.com/office/drawing/2014/main" id="{466F7976-2EA4-1240-1102-517DD12951D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AFA4DA-B44B-A1EB-0E59-9BE370B0251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5625" t="23473" r="2656" b="30555"/>
          <a:stretch/>
        </p:blipFill>
        <p:spPr>
          <a:xfrm>
            <a:off x="142875" y="1195355"/>
            <a:ext cx="5591175" cy="1776446"/>
          </a:xfrm>
          <a:prstGeom prst="rect">
            <a:avLst/>
          </a:prstGeom>
        </p:spPr>
      </p:pic>
      <p:pic>
        <p:nvPicPr>
          <p:cNvPr id="14338" name="Picture 2">
            <a:extLst>
              <a:ext uri="{FF2B5EF4-FFF2-40B4-BE49-F238E27FC236}">
                <a16:creationId xmlns:a16="http://schemas.microsoft.com/office/drawing/2014/main" id="{3A5013A9-AE64-59E7-998F-2EE444285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17" y="3109914"/>
            <a:ext cx="5591174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EBBB2F-4481-8F58-3779-E04056C1621F}"/>
              </a:ext>
            </a:extLst>
          </p:cNvPr>
          <p:cNvSpPr txBox="1"/>
          <p:nvPr/>
        </p:nvSpPr>
        <p:spPr>
          <a:xfrm>
            <a:off x="406349" y="451886"/>
            <a:ext cx="516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Understand how many guests stay longer than a week — useful for targeting long-stay discounts, corporate deals, or vacation packages.</a:t>
            </a:r>
          </a:p>
        </p:txBody>
      </p:sp>
    </p:spTree>
    <p:extLst>
      <p:ext uri="{BB962C8B-B14F-4D97-AF65-F5344CB8AC3E}">
        <p14:creationId xmlns:p14="http://schemas.microsoft.com/office/powerpoint/2010/main" val="465546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2F48C-7683-8276-C029-18B55614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 rate by distribution channel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007BA75-CEF4-1027-72FD-8C83F6563F84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20573" y="1218210"/>
            <a:ext cx="5699125" cy="2116005"/>
          </a:xfr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5B33AD72-6016-358C-B00F-09DEDBD71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4" y="3433762"/>
            <a:ext cx="5690664" cy="275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FFF19DB-5830-EE1C-1F48-A588F590E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4936" y="2667000"/>
            <a:ext cx="5745440" cy="35242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6022356-F29B-018B-CEB4-977D85B04664}"/>
              </a:ext>
            </a:extLst>
          </p:cNvPr>
          <p:cNvSpPr txBox="1"/>
          <p:nvPr/>
        </p:nvSpPr>
        <p:spPr>
          <a:xfrm>
            <a:off x="406349" y="525059"/>
            <a:ext cx="5918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Identify which booking sources have higher cancellation behavior , helps optimize channel partnerships, reduce revenue loss, and focus on reliable sources.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610C16-3F44-ECFB-C5F6-979196BB587A}"/>
              </a:ext>
            </a:extLst>
          </p:cNvPr>
          <p:cNvSpPr txBox="1"/>
          <p:nvPr/>
        </p:nvSpPr>
        <p:spPr>
          <a:xfrm>
            <a:off x="6324600" y="1362075"/>
            <a:ext cx="486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Most bookings are coming through travel agents or tour operators rather than direct or corporate channels.</a:t>
            </a:r>
          </a:p>
        </p:txBody>
      </p:sp>
    </p:spTree>
    <p:extLst>
      <p:ext uri="{BB962C8B-B14F-4D97-AF65-F5344CB8AC3E}">
        <p14:creationId xmlns:p14="http://schemas.microsoft.com/office/powerpoint/2010/main" val="389983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36C44A-AEF4-5659-D73D-CA68B3529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dirty="0"/>
              <a:t>DASHBOARD</a:t>
            </a:r>
            <a:endParaRPr lang="en-US" noProof="0" dirty="0"/>
          </a:p>
        </p:txBody>
      </p:sp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A9E078C1-0BFD-F6DD-3E2D-568155A640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4652F-632A-F8E2-2C81-57BBAC7037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28" y="1133475"/>
            <a:ext cx="10611647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258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25B96-6288-982E-405D-F13505B2C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dirty="0"/>
              <a:t>CONCLUSIONS</a:t>
            </a:r>
            <a:endParaRPr lang="en-US" noProof="0" dirty="0"/>
          </a:p>
        </p:txBody>
      </p:sp>
      <p:pic>
        <p:nvPicPr>
          <p:cNvPr id="11" name="Picture Placeholder 10" descr="Logo">
            <a:extLst>
              <a:ext uri="{FF2B5EF4-FFF2-40B4-BE49-F238E27FC236}">
                <a16:creationId xmlns:a16="http://schemas.microsoft.com/office/drawing/2014/main" id="{AA20ABBF-0F6A-2285-DCE2-1E77702CF01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06079C1B-5FC0-D904-59B5-AB6B10E545EC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465138" y="2069604"/>
            <a:ext cx="710002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Resort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hotels attract more revenue but also higher cancellations.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Seasonality strongly affects bookings (peak in summer).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Room type and country-level insights can guide targeted marketing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6C71B04-C90F-87B6-9B06-6B73B6D7A465}"/>
              </a:ext>
            </a:extLst>
          </p:cNvPr>
          <p:cNvSpPr txBox="1">
            <a:spLocks/>
          </p:cNvSpPr>
          <p:nvPr/>
        </p:nvSpPr>
        <p:spPr>
          <a:xfrm>
            <a:off x="397764" y="3865067"/>
            <a:ext cx="5511330" cy="57796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RECOMMENDATIONS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1E73221-8C10-4275-2F79-731796DA5B5B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465138" y="4626272"/>
            <a:ext cx="599715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Offer incentives to reduce cancellations in resort hotels.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Target top guest countries with customized offers.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Optimize room pricing based on popularity and revenue.</a:t>
            </a:r>
          </a:p>
        </p:txBody>
      </p:sp>
    </p:spTree>
    <p:extLst>
      <p:ext uri="{BB962C8B-B14F-4D97-AF65-F5344CB8AC3E}">
        <p14:creationId xmlns:p14="http://schemas.microsoft.com/office/powerpoint/2010/main" val="1778131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0BB0-59CA-6517-C07A-D05846B30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900" y="3875351"/>
            <a:ext cx="5901409" cy="1722759"/>
          </a:xfrm>
        </p:spPr>
        <p:txBody>
          <a:bodyPr/>
          <a:lstStyle/>
          <a:p>
            <a:r>
              <a:rPr lang="en-US" noProof="0" dirty="0"/>
              <a:t>thank you</a:t>
            </a:r>
            <a:endParaRPr lang="en-US" dirty="0"/>
          </a:p>
        </p:txBody>
      </p:sp>
      <p:pic>
        <p:nvPicPr>
          <p:cNvPr id="9" name="Picture Placeholder 8" descr="Logo">
            <a:extLst>
              <a:ext uri="{FF2B5EF4-FFF2-40B4-BE49-F238E27FC236}">
                <a16:creationId xmlns:a16="http://schemas.microsoft.com/office/drawing/2014/main" id="{F038AC04-415F-290B-FC4C-CA3F30CB402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9" r="169"/>
          <a:stretch/>
        </p:blipFill>
        <p:spPr>
          <a:xfrm>
            <a:off x="785376" y="4133963"/>
            <a:ext cx="1060704" cy="1225296"/>
          </a:xfrm>
        </p:spPr>
      </p:pic>
    </p:spTree>
    <p:extLst>
      <p:ext uri="{BB962C8B-B14F-4D97-AF65-F5344CB8AC3E}">
        <p14:creationId xmlns:p14="http://schemas.microsoft.com/office/powerpoint/2010/main" val="3171608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B2694C-3048-BC5B-C6FA-B17EDAEE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39645"/>
            <a:ext cx="5690715" cy="577967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pic>
        <p:nvPicPr>
          <p:cNvPr id="14" name="Picture Placeholder 13" descr="A white hexagon with black background">
            <a:extLst>
              <a:ext uri="{FF2B5EF4-FFF2-40B4-BE49-F238E27FC236}">
                <a16:creationId xmlns:a16="http://schemas.microsoft.com/office/drawing/2014/main" id="{D646223A-19D5-631B-406C-9DE95372C2A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43" r="43"/>
          <a:stretch/>
        </p:blipFill>
        <p:spPr>
          <a:xfrm>
            <a:off x="922338" y="1587500"/>
            <a:ext cx="3703320" cy="4279392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EFA62-228E-3226-BEC0-DAD98E41537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096115" y="1552237"/>
            <a:ext cx="5689537" cy="387537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Exploring Booking Behavior, Cancellations, and Revenue Patterns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 hotel booking data to uncover trends in cancellations, pricing, guest behavior, and seasonal demand.</a:t>
            </a:r>
          </a:p>
          <a:p>
            <a:endParaRPr lang="en-US" dirty="0"/>
          </a:p>
          <a:p>
            <a:r>
              <a:rPr lang="en-US" dirty="0"/>
              <a:t>Tools Used: Python (Pandas, Matplotlib, Seaborn), Power BI, SQL.</a:t>
            </a:r>
          </a:p>
          <a:p>
            <a:endParaRPr lang="en-US" dirty="0"/>
          </a:p>
        </p:txBody>
      </p:sp>
      <p:pic>
        <p:nvPicPr>
          <p:cNvPr id="36" name="Picture Placeholder 35" descr="Logo">
            <a:extLst>
              <a:ext uri="{FF2B5EF4-FFF2-40B4-BE49-F238E27FC236}">
                <a16:creationId xmlns:a16="http://schemas.microsoft.com/office/drawing/2014/main" id="{3D608FD5-86FF-AF9B-7164-983AACE2B82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8F4921BE-25A9-5D45-49C9-3BCA7FC7569A}"/>
              </a:ext>
            </a:extLst>
          </p:cNvPr>
          <p:cNvSpPr txBox="1">
            <a:spLocks/>
          </p:cNvSpPr>
          <p:nvPr/>
        </p:nvSpPr>
        <p:spPr>
          <a:xfrm>
            <a:off x="6094935" y="2524223"/>
            <a:ext cx="5690715" cy="577967"/>
          </a:xfrm>
          <a:prstGeom prst="rect">
            <a:avLst/>
          </a:prstGeom>
          <a:ln w="12700">
            <a:solidFill>
              <a:schemeClr val="bg1"/>
            </a:solidFill>
          </a:ln>
        </p:spPr>
        <p:txBody>
          <a:bodyPr vert="horz" lIns="18288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kern="1200" cap="all" spc="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123050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7920DB-E6DE-FF87-EFCA-098721BC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Product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2C3F4B-F073-0CAF-30BD-2282A4FFC5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95934" y="2124076"/>
            <a:ext cx="9340439" cy="4164134"/>
          </a:xfrm>
        </p:spPr>
        <p:txBody>
          <a:bodyPr/>
          <a:lstStyle/>
          <a:p>
            <a:pPr lvl="0"/>
            <a:r>
              <a:rPr lang="en-US" sz="4400" dirty="0"/>
              <a:t>A data-driven solution designed to turn raw hotel booking information into meaningful insights — empowering teams to track performance, understand guest behavior, and optimize operational efficiency.</a:t>
            </a:r>
            <a:endParaRPr lang="en-US" sz="4400" noProof="0" dirty="0"/>
          </a:p>
        </p:txBody>
      </p:sp>
      <p:pic>
        <p:nvPicPr>
          <p:cNvPr id="24" name="Picture Placeholder 23" descr="Logo&#10;">
            <a:extLst>
              <a:ext uri="{FF2B5EF4-FFF2-40B4-BE49-F238E27FC236}">
                <a16:creationId xmlns:a16="http://schemas.microsoft.com/office/drawing/2014/main" id="{F2690A47-67BD-A546-2B32-DEE0774181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693013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9A096E-19D4-BD56-CEC7-F7E3C99E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936" y="458695"/>
            <a:ext cx="5690715" cy="577967"/>
          </a:xfrm>
        </p:spPr>
        <p:txBody>
          <a:bodyPr/>
          <a:lstStyle/>
          <a:p>
            <a:pPr lvl="0"/>
            <a:r>
              <a:rPr lang="en-US" dirty="0"/>
              <a:t>DATA DESCRIPTION</a:t>
            </a:r>
            <a:endParaRPr lang="en-US" noProof="0" dirty="0"/>
          </a:p>
        </p:txBody>
      </p:sp>
      <p:pic>
        <p:nvPicPr>
          <p:cNvPr id="6" name="Picture Placeholder 5" descr="A white and black logo">
            <a:extLst>
              <a:ext uri="{FF2B5EF4-FFF2-40B4-BE49-F238E27FC236}">
                <a16:creationId xmlns:a16="http://schemas.microsoft.com/office/drawing/2014/main" id="{829CA16C-261C-CAB4-3829-C6AC90AF06DB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/>
          <a:srcRect l="7" r="7"/>
          <a:stretch/>
        </p:blipFill>
        <p:spPr>
          <a:xfrm>
            <a:off x="837273" y="1840378"/>
            <a:ext cx="4206240" cy="3639312"/>
          </a:xfrm>
        </p:spPr>
      </p:pic>
      <p:pic>
        <p:nvPicPr>
          <p:cNvPr id="25" name="Picture Placeholder 24" descr="Logo">
            <a:extLst>
              <a:ext uri="{FF2B5EF4-FFF2-40B4-BE49-F238E27FC236}">
                <a16:creationId xmlns:a16="http://schemas.microsoft.com/office/drawing/2014/main" id="{0E657AC0-906B-4F3B-AFF5-7C8D21C18CE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3ECD10AE-F7CA-8F49-18CA-89D9E298B64D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5305425" y="2090373"/>
            <a:ext cx="648022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6" action="ppaction://hlinkfile"/>
              </a:rPr>
              <a:t>hotel.csv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Records: Over 1000 bookings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columns: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hotel,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arrival_date_month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(Average Daily Rate)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is_canceled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reserved_room_type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is_repeated_guest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distribution_channel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615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DB01B2-FE52-AB3A-1EE7-97F7CD529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414" y="1148722"/>
            <a:ext cx="4769716" cy="4754878"/>
          </a:xfrm>
        </p:spPr>
        <p:txBody>
          <a:bodyPr/>
          <a:lstStyle/>
          <a:p>
            <a:pPr lvl="0"/>
            <a:r>
              <a:rPr lang="en-US" noProof="0" dirty="0"/>
              <a:t>Market </a:t>
            </a:r>
            <a:br>
              <a:rPr lang="en-US" noProof="0" dirty="0"/>
            </a:br>
            <a:r>
              <a:rPr lang="en-US" noProof="0" dirty="0"/>
              <a:t>overview</a:t>
            </a:r>
          </a:p>
        </p:txBody>
      </p:sp>
      <p:pic>
        <p:nvPicPr>
          <p:cNvPr id="8" name="Picture Placeholder 7" descr="A white and black logo">
            <a:extLst>
              <a:ext uri="{FF2B5EF4-FFF2-40B4-BE49-F238E27FC236}">
                <a16:creationId xmlns:a16="http://schemas.microsoft.com/office/drawing/2014/main" id="{D112D8B3-82F2-EA85-EACE-18CCD94F56F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biLevel thresh="75000"/>
          </a:blip>
          <a:srcRect l="8" r="8"/>
          <a:stretch/>
        </p:blipFill>
        <p:spPr>
          <a:xfrm>
            <a:off x="5232257" y="1008049"/>
            <a:ext cx="5833872" cy="5047488"/>
          </a:xfrm>
        </p:spPr>
      </p:pic>
      <p:pic>
        <p:nvPicPr>
          <p:cNvPr id="13" name="Picture Placeholder 12" descr="Logo">
            <a:extLst>
              <a:ext uri="{FF2B5EF4-FFF2-40B4-BE49-F238E27FC236}">
                <a16:creationId xmlns:a16="http://schemas.microsoft.com/office/drawing/2014/main" id="{F380C51E-2FD9-7A8A-A7F6-97395CDFAEB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</p:spTree>
    <p:extLst>
      <p:ext uri="{BB962C8B-B14F-4D97-AF65-F5344CB8AC3E}">
        <p14:creationId xmlns:p14="http://schemas.microsoft.com/office/powerpoint/2010/main" val="97951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24E6E-27EF-2F57-BD1F-904FF6A2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A61DD-48C4-BF83-7463-FEE0100AF10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14376" y="2076051"/>
            <a:ext cx="5799860" cy="340317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Direct booking strength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High guest satisfaction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Superior occupancy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Data-driven operations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4" name="Picture Placeholder 23" descr="Logo">
            <a:extLst>
              <a:ext uri="{FF2B5EF4-FFF2-40B4-BE49-F238E27FC236}">
                <a16:creationId xmlns:a16="http://schemas.microsoft.com/office/drawing/2014/main" id="{270EF769-AC7A-1FC5-0724-935D74901F9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C6577-A98E-2857-C85C-3D08E65D8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4750" y="2704885"/>
            <a:ext cx="11409629" cy="1293119"/>
            <a:chOff x="394750" y="2674741"/>
            <a:chExt cx="11409629" cy="129311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1BEA89-365F-BB87-CDFD-784D3C2A7A5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2674741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92698D0-1546-1743-A587-FC8E03FD0E9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305838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317A19E-BA3E-9E81-D94A-386A6064031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50" y="3967860"/>
              <a:ext cx="11409629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9BA50176-947C-5A11-5B2B-206D4CFE57EB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394750" y="2059012"/>
            <a:ext cx="436466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Dynamic pricing advantage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Low cancellation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Peak season dominance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224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DA4ED-E2E9-EAFF-9EE5-D139BD01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Competitive landscape</a:t>
            </a:r>
          </a:p>
        </p:txBody>
      </p:sp>
      <p:pic>
        <p:nvPicPr>
          <p:cNvPr id="19" name="Picture Placeholder 18" descr="Logo">
            <a:extLst>
              <a:ext uri="{FF2B5EF4-FFF2-40B4-BE49-F238E27FC236}">
                <a16:creationId xmlns:a16="http://schemas.microsoft.com/office/drawing/2014/main" id="{25BA4007-22E2-0F99-BCF6-4EB87801681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22" name="Rectangle 17">
            <a:extLst>
              <a:ext uri="{FF2B5EF4-FFF2-40B4-BE49-F238E27FC236}">
                <a16:creationId xmlns:a16="http://schemas.microsoft.com/office/drawing/2014/main" id="{758EC214-7CE4-1CDE-2FB3-BA33A5A75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DD4055FF-03CF-F0A3-6185-012C99CBC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763" y="1759453"/>
            <a:ext cx="101464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Established brand trust among global travelers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Robust online presence and booking convenience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Strong partnerships with travel platforms and agencies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Data-driven operational efficiency and forecasting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Adaptable to market trends and seasonal demand shifts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Competitive pricing with premium offerings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Highly rated customer satisfaction and service quality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0">
            <a:extLst>
              <a:ext uri="{FF2B5EF4-FFF2-40B4-BE49-F238E27FC236}">
                <a16:creationId xmlns:a16="http://schemas.microsoft.com/office/drawing/2014/main" id="{54E396C5-58F0-DA56-39C9-20C47098D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9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4828D8-847F-649C-0394-FFCC8D9BB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64" y="481564"/>
            <a:ext cx="5511330" cy="577967"/>
          </a:xfrm>
        </p:spPr>
        <p:txBody>
          <a:bodyPr/>
          <a:lstStyle/>
          <a:p>
            <a:pPr lvl="0"/>
            <a:r>
              <a:rPr lang="en-US" noProof="0" dirty="0"/>
              <a:t>Growth strategy</a:t>
            </a:r>
          </a:p>
        </p:txBody>
      </p:sp>
      <p:graphicFrame>
        <p:nvGraphicFramePr>
          <p:cNvPr id="6" name="Content Placeholder 4" descr="SmartArt">
            <a:extLst>
              <a:ext uri="{FF2B5EF4-FFF2-40B4-BE49-F238E27FC236}">
                <a16:creationId xmlns:a16="http://schemas.microsoft.com/office/drawing/2014/main" id="{2912CC2A-A6D8-E71C-006D-C267DB85D348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27759928"/>
              </p:ext>
            </p:extLst>
          </p:nvPr>
        </p:nvGraphicFramePr>
        <p:xfrm>
          <a:off x="5943600" y="1685925"/>
          <a:ext cx="5861050" cy="3994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7" descr="Logo">
            <a:extLst>
              <a:ext uri="{FF2B5EF4-FFF2-40B4-BE49-F238E27FC236}">
                <a16:creationId xmlns:a16="http://schemas.microsoft.com/office/drawing/2014/main" id="{D1A61B60-A70A-8DE3-87A2-CF73EFDB8E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6" r="406"/>
          <a:stretch/>
        </p:blipFill>
        <p:spPr>
          <a:xfrm>
            <a:off x="11158320" y="5764735"/>
            <a:ext cx="630936" cy="731520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9DEBF2A5-0349-AC86-97AA-AE96D3258182}"/>
              </a:ext>
            </a:extLst>
          </p:cNvPr>
          <p:cNvSpPr>
            <a:spLocks noGrp="1" noChangeArrowheads="1"/>
          </p:cNvSpPr>
          <p:nvPr>
            <p:ph sz="quarter" idx="15"/>
          </p:nvPr>
        </p:nvSpPr>
        <p:spPr bwMode="auto">
          <a:xfrm>
            <a:off x="142875" y="1700222"/>
            <a:ext cx="490537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Expand market reach through seasonal promotions and direct booking incentives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Enhance guest retention through personalized experiences and loyalty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Explore international market opportunities by targeting top guest countries with localized campaigns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Optimize revenue by leveraging room pricing analytics and booking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Reduce cancellations by improving refund policies and booking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Strengthen distribution by prioritizing high-performance booking channels</a:t>
            </a:r>
          </a:p>
        </p:txBody>
      </p:sp>
    </p:spTree>
    <p:extLst>
      <p:ext uri="{BB962C8B-B14F-4D97-AF65-F5344CB8AC3E}">
        <p14:creationId xmlns:p14="http://schemas.microsoft.com/office/powerpoint/2010/main" val="162293207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7530480_Win32_SL_V7" id="{ED0FC66A-AD1D-4E3A-9391-35115B74CBE5}" vid="{7399F629-2C7F-45E4-BEAE-E5FA343279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0D83FE-2DFD-4742-B957-F0005799F99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2F5C7A4-AE5B-4410-9A36-27136EE814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6E554D-0373-4572-82D6-B57355A00D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Fair squares presentation</Template>
  <TotalTime>306</TotalTime>
  <Words>805</Words>
  <Application>Microsoft Office PowerPoint</Application>
  <PresentationFormat>Widescreen</PresentationFormat>
  <Paragraphs>129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Arial</vt:lpstr>
      <vt:lpstr>Calibri</vt:lpstr>
      <vt:lpstr>Gill Sans MT</vt:lpstr>
      <vt:lpstr>Impact</vt:lpstr>
      <vt:lpstr>Badge</vt:lpstr>
      <vt:lpstr>HOTEL BUSINESS INSIGHTS</vt:lpstr>
      <vt:lpstr>agenda</vt:lpstr>
      <vt:lpstr>About us</vt:lpstr>
      <vt:lpstr>Product overview</vt:lpstr>
      <vt:lpstr>DATA DESCRIPTION</vt:lpstr>
      <vt:lpstr>Market  overview</vt:lpstr>
      <vt:lpstr>Market comparison</vt:lpstr>
      <vt:lpstr>Competitive landscape</vt:lpstr>
      <vt:lpstr>Growth strategy</vt:lpstr>
      <vt:lpstr>Average Daily Rate by Hotel Type</vt:lpstr>
      <vt:lpstr>Cancellation Rate by Hotel Type</vt:lpstr>
      <vt:lpstr>Monthly Booking Trends (Excluding Cancellations)</vt:lpstr>
      <vt:lpstr>Average lead time by hotel</vt:lpstr>
      <vt:lpstr>Top 5 agents by confirmed bookings</vt:lpstr>
      <vt:lpstr>Parking demand by hotel</vt:lpstr>
      <vt:lpstr>Top 5 Countries by Guest Volume</vt:lpstr>
      <vt:lpstr>Room Type Insights</vt:lpstr>
      <vt:lpstr>Guest Type Distribution</vt:lpstr>
      <vt:lpstr>Average Daily Rate by CUSTOMER Type</vt:lpstr>
      <vt:lpstr>Bookings longer than 7 nights</vt:lpstr>
      <vt:lpstr>Cancellation rate by distribution channel</vt:lpstr>
      <vt:lpstr>DASHBOARD</vt:lpstr>
      <vt:lpstr>CONCLUSIONS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 BUSINESS INSIGHTS</dc:title>
  <dc:creator>Prachi Chawla</dc:creator>
  <cp:lastModifiedBy>Prachi Chawla</cp:lastModifiedBy>
  <cp:revision>1</cp:revision>
  <dcterms:created xsi:type="dcterms:W3CDTF">2025-04-29T06:26:08Z</dcterms:created>
  <dcterms:modified xsi:type="dcterms:W3CDTF">2025-04-29T11:32:35Z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