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69" r:id="rId3"/>
    <p:sldId id="258" r:id="rId4"/>
    <p:sldId id="350" r:id="rId5"/>
    <p:sldId id="351" r:id="rId6"/>
    <p:sldId id="352" r:id="rId7"/>
    <p:sldId id="349" r:id="rId8"/>
    <p:sldId id="356" r:id="rId9"/>
    <p:sldId id="346" r:id="rId10"/>
    <p:sldId id="313" r:id="rId11"/>
    <p:sldId id="364" r:id="rId12"/>
    <p:sldId id="267" r:id="rId13"/>
    <p:sldId id="268" r:id="rId14"/>
  </p:sldIdLst>
  <p:sldSz cx="9144000" cy="6858000" type="letter"/>
  <p:notesSz cx="6858000" cy="9144000"/>
  <p:defaultTextStyle>
    <a:defPPr>
      <a:defRPr lang="en-US"/>
    </a:defPPr>
    <a:lvl1pPr marL="0" lvl="0" indent="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E5AAD77B-5ACF-44AA-A2E8-924CD4380168}">
          <p14:sldIdLst>
            <p14:sldId id="256"/>
            <p14:sldId id="269"/>
            <p14:sldId id="258"/>
            <p14:sldId id="350"/>
            <p14:sldId id="351"/>
            <p14:sldId id="352"/>
            <p14:sldId id="349"/>
            <p14:sldId id="356"/>
            <p14:sldId id="346"/>
            <p14:sldId id="313"/>
            <p14:sldId id="364"/>
            <p14:sldId id="267"/>
            <p14:sldId id="26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0FBCB5-2F3C-40BC-A08C-11B3A081F4A1}" v="16" dt="2025-03-11T21:55:26.277"/>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0" autoAdjust="0"/>
    <p:restoredTop sz="94660"/>
  </p:normalViewPr>
  <p:slideViewPr>
    <p:cSldViewPr showGuides="1">
      <p:cViewPr varScale="1">
        <p:scale>
          <a:sx n="75" d="100"/>
          <a:sy n="75" d="100"/>
        </p:scale>
        <p:origin x="1435" y="43"/>
      </p:cViewPr>
      <p:guideLst>
        <p:guide orient="horz" pos="2160"/>
        <p:guide pos="2880"/>
      </p:guideLst>
    </p:cSldViewPr>
  </p:slideViewPr>
  <p:notesTextViewPr>
    <p:cViewPr>
      <p:scale>
        <a:sx n="100" d="100"/>
        <a:sy n="100" d="100"/>
      </p:scale>
      <p:origin x="0" y="0"/>
    </p:cViewPr>
  </p:notesTextViewPr>
  <p:sorterViewPr showFormatting="0">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400"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400" eaLnBrk="1" fontAlgn="auto" hangingPunct="1">
              <a:spcBef>
                <a:spcPts val="0"/>
              </a:spcBef>
              <a:spcAft>
                <a:spcPts val="0"/>
              </a:spcAft>
              <a:defRPr sz="1200">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F026E35-809B-4F31-B530-84D2BF9D577E}" type="datetimeFigureOut">
              <a:rPr kumimoji="0" lang="en-US" sz="1200" b="0" i="0" u="none" strike="noStrike" kern="1200" cap="none" spc="0" normalizeH="0" baseline="0" noProof="0">
                <a:ln>
                  <a:noFill/>
                </a:ln>
                <a:solidFill>
                  <a:schemeClr val="tx1"/>
                </a:solidFill>
                <a:effectLst/>
                <a:uLnTx/>
                <a:uFillTx/>
                <a:latin typeface="+mn-lt"/>
                <a:ea typeface="+mn-ea"/>
                <a:cs typeface="+mn-cs"/>
              </a:rPr>
              <a:t>3/12/2025</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313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313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5930" marR="0" lvl="1" indent="0" algn="l" defTabSz="91313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3130" marR="0" lvl="2" indent="0" algn="l" defTabSz="91313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0330" marR="0" lvl="3" indent="0" algn="l" defTabSz="91313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7530" marR="0" lvl="4" indent="0" algn="l" defTabSz="91313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914400"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en-US" altLang="en-US" sz="1200" dirty="0">
                <a:latin typeface="Calibri" panose="020F0502020204030204" pitchFamily="34" charset="0"/>
              </a:rPr>
              <a:t>‹#›</a:t>
            </a:fld>
            <a:endParaRPr lang="en-US" altLang="en-US" sz="1200" dirty="0">
              <a:latin typeface="Calibri" panose="020F0502020204030204" pitchFamily="34" charset="0"/>
            </a:endParaRPr>
          </a:p>
        </p:txBody>
      </p:sp>
    </p:spTree>
    <p:extLst>
      <p:ext uri="{BB962C8B-B14F-4D97-AF65-F5344CB8AC3E}">
        <p14:creationId xmlns:p14="http://schemas.microsoft.com/office/powerpoint/2010/main" val="3971148873"/>
      </p:ext>
    </p:extLst>
  </p:cSld>
  <p:clrMap bg1="lt1" tx1="dk1" bg2="lt2" tx2="dk2" accent1="accent1" accent2="accent2" accent3="accent3" accent4="accent4" accent5="accent5" accent6="accent6" hlink="hlink" folHlink="folHlink"/>
  <p:hf sldNum="0" hdr="0" ftr="0" dt="0"/>
  <p:notesStyle>
    <a:lvl1pPr algn="l" defTabSz="913130" rtl="0" eaLnBrk="0" fontAlgn="base" hangingPunct="0">
      <a:spcBef>
        <a:spcPct val="30000"/>
      </a:spcBef>
      <a:spcAft>
        <a:spcPct val="0"/>
      </a:spcAft>
      <a:defRPr sz="1200" kern="1200">
        <a:solidFill>
          <a:schemeClr val="tx1"/>
        </a:solidFill>
        <a:latin typeface="+mn-lt"/>
        <a:ea typeface="+mn-ea"/>
        <a:cs typeface="+mn-cs"/>
      </a:defRPr>
    </a:lvl1pPr>
    <a:lvl2pPr marL="455930" algn="l" defTabSz="913130" rtl="0" eaLnBrk="0" fontAlgn="base" hangingPunct="0">
      <a:spcBef>
        <a:spcPct val="30000"/>
      </a:spcBef>
      <a:spcAft>
        <a:spcPct val="0"/>
      </a:spcAft>
      <a:defRPr sz="1200" kern="1200">
        <a:solidFill>
          <a:schemeClr val="tx1"/>
        </a:solidFill>
        <a:latin typeface="+mn-lt"/>
        <a:ea typeface="+mn-ea"/>
        <a:cs typeface="+mn-cs"/>
      </a:defRPr>
    </a:lvl2pPr>
    <a:lvl3pPr marL="913130" algn="l" defTabSz="913130" rtl="0" eaLnBrk="0" fontAlgn="base" hangingPunct="0">
      <a:spcBef>
        <a:spcPct val="30000"/>
      </a:spcBef>
      <a:spcAft>
        <a:spcPct val="0"/>
      </a:spcAft>
      <a:defRPr sz="1200" kern="1200">
        <a:solidFill>
          <a:schemeClr val="tx1"/>
        </a:solidFill>
        <a:latin typeface="+mn-lt"/>
        <a:ea typeface="+mn-ea"/>
        <a:cs typeface="+mn-cs"/>
      </a:defRPr>
    </a:lvl3pPr>
    <a:lvl4pPr marL="1370330" algn="l" defTabSz="913130" rtl="0" eaLnBrk="0" fontAlgn="base" hangingPunct="0">
      <a:spcBef>
        <a:spcPct val="30000"/>
      </a:spcBef>
      <a:spcAft>
        <a:spcPct val="0"/>
      </a:spcAft>
      <a:defRPr sz="1200" kern="1200">
        <a:solidFill>
          <a:schemeClr val="tx1"/>
        </a:solidFill>
        <a:latin typeface="+mn-lt"/>
        <a:ea typeface="+mn-ea"/>
        <a:cs typeface="+mn-cs"/>
      </a:defRPr>
    </a:lvl4pPr>
    <a:lvl5pPr marL="1827530" algn="l" defTabSz="913130"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2565"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34901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98261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21499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72049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4" name="Slide Number Placeholder 3"/>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126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126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0668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338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a:t>Click to edit Master title style</a:t>
            </a:r>
          </a:p>
        </p:txBody>
      </p:sp>
      <p:sp>
        <p:nvSpPr>
          <p:cNvPr id="3" name="Table Placeholder 2"/>
          <p:cNvSpPr>
            <a:spLocks noGrp="1"/>
          </p:cNvSpPr>
          <p:nvPr>
            <p:ph type="tbl" idx="1" hasCustomPrompt="1"/>
          </p:nvPr>
        </p:nvSpPr>
        <p:spPr>
          <a:xfrm>
            <a:off x="457200" y="1066800"/>
            <a:ext cx="8229600" cy="5181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2400" b="0" i="0" u="none" strike="noStrike" kern="0" cap="none" spc="0" normalizeH="0" baseline="0" noProof="0" dirty="0">
                <a:ln>
                  <a:noFill/>
                </a:ln>
                <a:solidFill>
                  <a:schemeClr val="tx1"/>
                </a:solidFill>
                <a:effectLst/>
                <a:uLnTx/>
                <a:uFillTx/>
                <a:latin typeface="+mn-lt"/>
                <a:ea typeface="+mn-ea"/>
                <a:cs typeface="+mn-cs"/>
              </a:rPr>
              <a:t>Click icon to add table</a:t>
            </a:r>
          </a:p>
        </p:txBody>
      </p:sp>
      <p:sp>
        <p:nvSpPr>
          <p:cNvPr id="4" name="Slide Number Placeholder 3"/>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7" name="Rectangle 8"/>
          <p:cNvSpPr>
            <a:spLocks noChangeArrowheads="1"/>
          </p:cNvSpPr>
          <p:nvPr/>
        </p:nvSpPr>
        <p:spPr bwMode="auto">
          <a:xfrm>
            <a:off x="3556000" y="6362700"/>
            <a:ext cx="1905000" cy="457200"/>
          </a:xfrm>
          <a:prstGeom prst="rect">
            <a:avLst/>
          </a:prstGeom>
          <a:solidFill>
            <a:schemeClr val="bg1"/>
          </a:solidFill>
          <a:ln>
            <a:no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pic>
        <p:nvPicPr>
          <p:cNvPr id="2053" name="Picture 7"/>
          <p:cNvPicPr>
            <a:picLocks noChangeAspect="1"/>
          </p:cNvPicPr>
          <p:nvPr userDrawn="1"/>
        </p:nvPicPr>
        <p:blipFill>
          <a:blip r:embed="rId2"/>
          <a:stretch>
            <a:fillRect/>
          </a:stretch>
        </p:blipFill>
        <p:spPr>
          <a:xfrm>
            <a:off x="0" y="6324600"/>
            <a:ext cx="561975" cy="533400"/>
          </a:xfrm>
          <a:prstGeom prst="rect">
            <a:avLst/>
          </a:prstGeom>
          <a:noFill/>
          <a:ln w="9525">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11"/>
          <p:cNvSpPr>
            <a:spLocks noGrp="1" noChangeArrowheads="1"/>
          </p:cNvSpPr>
          <p:nvPr>
            <p:ph type="sldNum" sz="quarter" idx="4"/>
          </p:nvPr>
        </p:nvSpPr>
        <p:spPr bwMode="auto">
          <a:xfrm>
            <a:off x="6553200" y="6378575"/>
            <a:ext cx="2133600" cy="476250"/>
          </a:xfrm>
          <a:prstGeom prst="rect">
            <a:avLst/>
          </a:prstGeom>
          <a:ln>
            <a:miter lim="800000"/>
          </a:ln>
        </p:spPr>
        <p:txBody>
          <a:bodyPr vert="horz" wrap="square" lIns="91440" tIns="45720" rIns="91440" bIns="45720" numCol="1" anchor="t" anchorCtr="0" compatLnSpc="1"/>
          <a:lstStyle/>
          <a:p>
            <a:pPr algn="r" eaLnBrk="1" hangingPunct="1">
              <a:buNone/>
            </a:pPr>
            <a:fld id="{9A0DB2DC-4C9A-4742-B13C-FB6460FD3503}" type="slidenum">
              <a:rPr lang="en-US" altLang="en-US" dirty="0"/>
              <a:t>‹#›</a:t>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sz="3200" b="0" i="0" u="none" strike="noStrike" kern="0" cap="none" spc="0" normalizeH="0" baseline="0" noProof="0" dirty="0">
                <a:ln>
                  <a:noFill/>
                </a:ln>
                <a:solidFill>
                  <a:schemeClr val="tx1"/>
                </a:solidFill>
                <a:effectLst/>
                <a:uLnTx/>
                <a:uFillTx/>
                <a:latin typeface="+mn-lt"/>
                <a:ea typeface="+mn-ea"/>
                <a:cs typeface="+mn-cs"/>
              </a:rPr>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p:cNvSpPr>
          <p:nvPr>
            <p:ph type="title"/>
          </p:nvPr>
        </p:nvSpPr>
        <p:spPr>
          <a:xfrm>
            <a:off x="457200" y="122238"/>
            <a:ext cx="8229600" cy="639762"/>
          </a:xfrm>
          <a:prstGeom prst="rect">
            <a:avLst/>
          </a:prstGeom>
          <a:noFill/>
          <a:ln w="9525">
            <a:noFill/>
          </a:ln>
        </p:spPr>
        <p:txBody>
          <a:bodyPr anchor="ctr" anchorCtr="0"/>
          <a:lstStyle/>
          <a:p>
            <a:pPr lvl="0"/>
            <a:r>
              <a:rPr lang="en-US" altLang="en-US" dirty="0"/>
              <a:t>Click to edit Master title style</a:t>
            </a:r>
          </a:p>
        </p:txBody>
      </p:sp>
      <p:sp>
        <p:nvSpPr>
          <p:cNvPr id="1027" name="Rectangle 8"/>
          <p:cNvSpPr>
            <a:spLocks noGrp="1"/>
          </p:cNvSpPr>
          <p:nvPr>
            <p:ph type="body" idx="1"/>
          </p:nvPr>
        </p:nvSpPr>
        <p:spPr>
          <a:xfrm>
            <a:off x="457200" y="1066800"/>
            <a:ext cx="8229600" cy="5181600"/>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5" name="Rectangle 11"/>
          <p:cNvSpPr>
            <a:spLocks noGrp="1" noChangeArrowheads="1"/>
          </p:cNvSpPr>
          <p:nvPr>
            <p:ph type="sldNum" sz="quarter" idx="4"/>
          </p:nvPr>
        </p:nvSpPr>
        <p:spPr bwMode="auto">
          <a:xfrm>
            <a:off x="6553200" y="63785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
        <p:nvSpPr>
          <p:cNvPr id="1029" name="Line 13"/>
          <p:cNvSpPr/>
          <p:nvPr/>
        </p:nvSpPr>
        <p:spPr>
          <a:xfrm>
            <a:off x="0" y="914400"/>
            <a:ext cx="9144000" cy="0"/>
          </a:xfrm>
          <a:prstGeom prst="line">
            <a:avLst/>
          </a:prstGeom>
          <a:ln w="28575" cap="flat" cmpd="sng">
            <a:solidFill>
              <a:schemeClr val="accent2"/>
            </a:solidFill>
            <a:prstDash val="solid"/>
            <a:headEnd type="none" w="med" len="med"/>
            <a:tailEnd type="none" w="med" len="med"/>
          </a:ln>
        </p:spPr>
      </p:sp>
      <p:sp>
        <p:nvSpPr>
          <p:cNvPr id="1030" name="Line 14"/>
          <p:cNvSpPr/>
          <p:nvPr/>
        </p:nvSpPr>
        <p:spPr>
          <a:xfrm>
            <a:off x="0" y="6324600"/>
            <a:ext cx="9144000" cy="0"/>
          </a:xfrm>
          <a:prstGeom prst="line">
            <a:avLst/>
          </a:prstGeom>
          <a:ln w="28575" cap="flat" cmpd="sng">
            <a:solidFill>
              <a:schemeClr val="accent2"/>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panose="020B0604020202020204" pitchFamily="34" charset="0"/>
        </a:defRPr>
      </a:lvl2pPr>
      <a:lvl3pPr algn="ctr" rtl="0" eaLnBrk="0" fontAlgn="base" hangingPunct="0">
        <a:spcBef>
          <a:spcPct val="0"/>
        </a:spcBef>
        <a:spcAft>
          <a:spcPct val="0"/>
        </a:spcAft>
        <a:defRPr sz="3200">
          <a:solidFill>
            <a:schemeClr val="tx2"/>
          </a:solidFill>
          <a:latin typeface="Arial" panose="020B0604020202020204" pitchFamily="34" charset="0"/>
        </a:defRPr>
      </a:lvl3pPr>
      <a:lvl4pPr algn="ctr" rtl="0" eaLnBrk="0" fontAlgn="base" hangingPunct="0">
        <a:spcBef>
          <a:spcPct val="0"/>
        </a:spcBef>
        <a:spcAft>
          <a:spcPct val="0"/>
        </a:spcAft>
        <a:defRPr sz="3200">
          <a:solidFill>
            <a:schemeClr val="tx2"/>
          </a:solidFill>
          <a:latin typeface="Arial" panose="020B0604020202020204" pitchFamily="34" charset="0"/>
        </a:defRPr>
      </a:lvl4pPr>
      <a:lvl5pPr algn="ctr" rtl="0" eaLnBrk="0" fontAlgn="base" hangingPunct="0">
        <a:spcBef>
          <a:spcPct val="0"/>
        </a:spcBef>
        <a:spcAft>
          <a:spcPct val="0"/>
        </a:spcAft>
        <a:defRPr sz="3200">
          <a:solidFill>
            <a:schemeClr val="tx2"/>
          </a:solidFill>
          <a:latin typeface="Arial" panose="020B0604020202020204" pitchFamily="34" charset="0"/>
        </a:defRPr>
      </a:lvl5pPr>
      <a:lvl6pPr marL="457200" algn="ctr" rtl="0" eaLnBrk="1" fontAlgn="base" hangingPunct="1">
        <a:spcBef>
          <a:spcPct val="0"/>
        </a:spcBef>
        <a:spcAft>
          <a:spcPct val="0"/>
        </a:spcAft>
        <a:defRPr sz="3200">
          <a:solidFill>
            <a:schemeClr val="tx2"/>
          </a:solidFill>
          <a:latin typeface="Arial" panose="020B0604020202020204" pitchFamily="34" charset="0"/>
        </a:defRPr>
      </a:lvl6pPr>
      <a:lvl7pPr marL="914400" algn="ctr" rtl="0" eaLnBrk="1" fontAlgn="base" hangingPunct="1">
        <a:spcBef>
          <a:spcPct val="0"/>
        </a:spcBef>
        <a:spcAft>
          <a:spcPct val="0"/>
        </a:spcAft>
        <a:defRPr sz="3200">
          <a:solidFill>
            <a:schemeClr val="tx2"/>
          </a:solidFill>
          <a:latin typeface="Arial" panose="020B0604020202020204" pitchFamily="34" charset="0"/>
        </a:defRPr>
      </a:lvl7pPr>
      <a:lvl8pPr marL="1371600" algn="ctr" rtl="0" eaLnBrk="1" fontAlgn="base" hangingPunct="1">
        <a:spcBef>
          <a:spcPct val="0"/>
        </a:spcBef>
        <a:spcAft>
          <a:spcPct val="0"/>
        </a:spcAft>
        <a:defRPr sz="3200">
          <a:solidFill>
            <a:schemeClr val="tx2"/>
          </a:solidFill>
          <a:latin typeface="Arial" panose="020B0604020202020204" pitchFamily="34" charset="0"/>
        </a:defRPr>
      </a:lvl8pPr>
      <a:lvl9pPr marL="1828800" algn="ctr" rtl="0" eaLnBrk="1" fontAlgn="base" hangingPunct="1">
        <a:spcBef>
          <a:spcPct val="0"/>
        </a:spcBef>
        <a:spcAft>
          <a:spcPct val="0"/>
        </a:spcAft>
        <a:defRPr sz="32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0" y="1824037"/>
            <a:ext cx="9144000" cy="685800"/>
          </a:xfrm>
          <a:ln/>
        </p:spPr>
        <p:txBody>
          <a:bodyPr vert="horz" wrap="square" lIns="91440" tIns="45720" rIns="91440" bIns="45720" anchor="ctr" anchorCtr="0"/>
          <a:lstStyle/>
          <a:p>
            <a:pPr defTabSz="913130" eaLnBrk="1" hangingPunct="1">
              <a:buClrTx/>
              <a:buSzTx/>
              <a:buFontTx/>
            </a:pPr>
            <a:r>
              <a:rPr lang="en-US" altLang="en-US" b="1" dirty="0">
                <a:solidFill>
                  <a:schemeClr val="tx1"/>
                </a:solidFill>
                <a:latin typeface="Times New Roman" panose="02020603050405020304" pitchFamily="18" charset="0"/>
                <a:ea typeface="Times New Roman" panose="02020603050405020304" pitchFamily="18" charset="0"/>
              </a:rPr>
              <a:t>Airbnb Data Analysis</a:t>
            </a:r>
          </a:p>
        </p:txBody>
      </p:sp>
      <p:sp>
        <p:nvSpPr>
          <p:cNvPr id="4099" name="Rectangle 1"/>
          <p:cNvSpPr/>
          <p:nvPr/>
        </p:nvSpPr>
        <p:spPr>
          <a:xfrm>
            <a:off x="1603375" y="1066799"/>
            <a:ext cx="6394450" cy="523875"/>
          </a:xfrm>
          <a:prstGeom prst="rect">
            <a:avLst/>
          </a:prstGeom>
          <a:noFill/>
          <a:ln w="9525">
            <a:noFill/>
          </a:ln>
        </p:spPr>
        <p:txBody>
          <a:bodyPr wrap="none">
            <a:spAutoFit/>
          </a:bodyPr>
          <a:lstStyle/>
          <a:p>
            <a:pPr algn="ctr" eaLnBrk="1" hangingPunct="1"/>
            <a:r>
              <a:rPr lang="en-US" altLang="en-US" sz="2800" b="1" dirty="0">
                <a:latin typeface="Times New Roman" panose="02020603050405020304" pitchFamily="18" charset="0"/>
                <a:cs typeface="Times New Roman" panose="02020603050405020304" pitchFamily="18" charset="0"/>
              </a:rPr>
              <a:t>Department of Information Technology</a:t>
            </a:r>
            <a:endParaRPr lang="en-US" altLang="en-US" sz="2800" dirty="0">
              <a:latin typeface="Times New Roman" panose="02020603050405020304" pitchFamily="18" charset="0"/>
              <a:ea typeface="Times New Roman" panose="02020603050405020304" pitchFamily="18" charset="0"/>
            </a:endParaRPr>
          </a:p>
        </p:txBody>
      </p:sp>
      <p:pic>
        <p:nvPicPr>
          <p:cNvPr id="4100" name="Picture 5"/>
          <p:cNvPicPr>
            <a:picLocks noChangeAspect="1"/>
          </p:cNvPicPr>
          <p:nvPr/>
        </p:nvPicPr>
        <p:blipFill>
          <a:blip r:embed="rId2"/>
          <a:stretch>
            <a:fillRect/>
          </a:stretch>
        </p:blipFill>
        <p:spPr>
          <a:xfrm>
            <a:off x="215900" y="76200"/>
            <a:ext cx="1079500" cy="787400"/>
          </a:xfrm>
          <a:prstGeom prst="rect">
            <a:avLst/>
          </a:prstGeom>
          <a:noFill/>
          <a:ln w="9525">
            <a:noFill/>
          </a:ln>
        </p:spPr>
      </p:pic>
      <p:sp>
        <p:nvSpPr>
          <p:cNvPr id="4101" name="Rectangle 2"/>
          <p:cNvSpPr/>
          <p:nvPr/>
        </p:nvSpPr>
        <p:spPr>
          <a:xfrm>
            <a:off x="1219200" y="-3175"/>
            <a:ext cx="7162800" cy="917575"/>
          </a:xfrm>
          <a:prstGeom prst="rect">
            <a:avLst/>
          </a:prstGeom>
          <a:noFill/>
          <a:ln w="9525">
            <a:noFill/>
          </a:ln>
        </p:spPr>
        <p:txBody>
          <a:bodyPr>
            <a:spAutoFit/>
          </a:bodyPr>
          <a:lstStyle/>
          <a:p>
            <a:pPr algn="ctr" eaLnBrk="1" hangingPunct="1">
              <a:lnSpc>
                <a:spcPct val="107000"/>
              </a:lnSpc>
              <a:spcAft>
                <a:spcPts val="800"/>
              </a:spcAft>
              <a:buNone/>
            </a:pPr>
            <a:r>
              <a:rPr lang="en-IN" altLang="en-US" sz="1400" b="1" dirty="0">
                <a:latin typeface="Times New Roman" panose="02020603050405020304" pitchFamily="18" charset="0"/>
                <a:cs typeface="Calibri" panose="020F0502020204030204" pitchFamily="34" charset="0"/>
              </a:rPr>
              <a:t>Aldel Education Trust’s</a:t>
            </a:r>
            <a:endParaRPr lang="en-IN" altLang="en-US" sz="1100" dirty="0">
              <a:latin typeface="Times New Roman" panose="02020603050405020304" pitchFamily="18" charset="0"/>
              <a:cs typeface="Calibri" panose="020F0502020204030204" pitchFamily="34" charset="0"/>
            </a:endParaRPr>
          </a:p>
          <a:p>
            <a:pPr eaLnBrk="1" hangingPunct="1">
              <a:buNone/>
            </a:pPr>
            <a:r>
              <a:rPr lang="en-IN" altLang="en-US" b="1" dirty="0">
                <a:latin typeface="Times New Roman" panose="02020603050405020304" pitchFamily="18" charset="0"/>
                <a:cs typeface="Calibri" panose="020F0502020204030204" pitchFamily="34" charset="0"/>
              </a:rPr>
              <a:t>            St. John College of Engineering and Management, Palghar</a:t>
            </a:r>
          </a:p>
          <a:p>
            <a:pPr algn="ctr" eaLnBrk="1" hangingPunct="1">
              <a:buNone/>
            </a:pPr>
            <a:r>
              <a:rPr lang="en-IN" altLang="en-US" sz="1200" b="1" dirty="0">
                <a:solidFill>
                  <a:srgbClr val="C00000"/>
                </a:solidFill>
                <a:latin typeface="Times New Roman" panose="02020603050405020304" pitchFamily="18" charset="0"/>
                <a:cs typeface="Calibri" panose="020F0502020204030204" pitchFamily="34" charset="0"/>
              </a:rPr>
              <a:t>NAAC Accredited with Grade A+ </a:t>
            </a:r>
            <a:endParaRPr lang="en-IN" altLang="en-US" sz="1200" dirty="0">
              <a:solidFill>
                <a:srgbClr val="C00000"/>
              </a:solidFill>
              <a:latin typeface="Times New Roman" panose="02020603050405020304" pitchFamily="18" charset="0"/>
              <a:ea typeface="Calibri" panose="020F0502020204030204" pitchFamily="34" charset="0"/>
            </a:endParaRPr>
          </a:p>
        </p:txBody>
      </p:sp>
      <p:pic>
        <p:nvPicPr>
          <p:cNvPr id="4102" name="Picture 1"/>
          <p:cNvPicPr>
            <a:picLocks noChangeAspect="1"/>
          </p:cNvPicPr>
          <p:nvPr/>
        </p:nvPicPr>
        <p:blipFill>
          <a:blip r:embed="rId3"/>
          <a:stretch>
            <a:fillRect/>
          </a:stretch>
        </p:blipFill>
        <p:spPr>
          <a:xfrm>
            <a:off x="8077200" y="69850"/>
            <a:ext cx="838200" cy="796925"/>
          </a:xfrm>
          <a:prstGeom prst="rect">
            <a:avLst/>
          </a:prstGeom>
          <a:noFill/>
          <a:ln w="9525">
            <a:noFill/>
          </a:ln>
        </p:spPr>
      </p:pic>
      <p:sp>
        <p:nvSpPr>
          <p:cNvPr id="8" name="Title 1"/>
          <p:cNvSpPr txBox="1"/>
          <p:nvPr/>
        </p:nvSpPr>
        <p:spPr>
          <a:xfrm>
            <a:off x="495300" y="2509837"/>
            <a:ext cx="8039100" cy="2900363"/>
          </a:xfrm>
          <a:prstGeom prst="rect">
            <a:avLst/>
          </a:prstGeom>
        </p:spPr>
        <p:txBody>
          <a:bodyPr lIns="91429" tIns="45714" rIns="91429" bIns="45714" anchor="ctr"/>
          <a:lstStyle/>
          <a:p>
            <a:pPr marR="0" algn="ctr" defTabSz="914400" eaLnBrk="1" fontAlgn="auto" hangingPunct="1">
              <a:spcAft>
                <a:spcPts val="0"/>
              </a:spcAft>
              <a:buClrTx/>
              <a:buSzTx/>
              <a:buFontTx/>
              <a:buNone/>
              <a:defRPr/>
            </a:pPr>
            <a:endParaRPr lang="en-US" sz="2400" b="1" dirty="0">
              <a:latin typeface="Times New Roman" panose="02020603050405020304" pitchFamily="18" charset="0"/>
              <a:ea typeface="+mj-ea"/>
              <a:cs typeface="Times New Roman" panose="02020603050405020304" pitchFamily="18" charset="0"/>
              <a:sym typeface="+mn-ea"/>
            </a:endParaRPr>
          </a:p>
          <a:p>
            <a:pPr algn="ctr" defTabSz="914400" eaLnBrk="1" fontAlgn="auto" hangingPunct="1">
              <a:spcAft>
                <a:spcPts val="0"/>
              </a:spcAft>
              <a:defRPr/>
            </a:pPr>
            <a:r>
              <a:rPr lang="en-US" sz="2400" b="1" dirty="0">
                <a:latin typeface="Times New Roman" panose="02020603050405020304" pitchFamily="18" charset="0"/>
                <a:ea typeface="+mj-ea"/>
                <a:cs typeface="Times New Roman" panose="02020603050405020304" pitchFamily="18" charset="0"/>
                <a:sym typeface="+mn-ea"/>
              </a:rPr>
              <a:t>Atul  kapse</a:t>
            </a:r>
            <a:r>
              <a:rPr lang="en-US" sz="2400" b="1" noProof="0" dirty="0">
                <a:latin typeface="Times New Roman" panose="02020603050405020304" pitchFamily="18" charset="0"/>
                <a:ea typeface="+mj-ea"/>
                <a:cs typeface="Times New Roman" panose="02020603050405020304" pitchFamily="18" charset="0"/>
                <a:sym typeface="+mn-ea"/>
              </a:rPr>
              <a:t>            [</a:t>
            </a:r>
            <a:r>
              <a:rPr lang="en-US" sz="2400" b="1" dirty="0">
                <a:latin typeface="Times New Roman" panose="02020603050405020304" pitchFamily="18" charset="0"/>
                <a:ea typeface="+mj-ea"/>
                <a:cs typeface="Times New Roman" panose="02020603050405020304" pitchFamily="18" charset="0"/>
                <a:sym typeface="+mn-ea"/>
              </a:rPr>
              <a:t>EU1214014]</a:t>
            </a:r>
            <a:endParaRPr lang="en-US" sz="2400" dirty="0">
              <a:latin typeface="Times New Roman" panose="02020603050405020304" pitchFamily="18" charset="0"/>
              <a:ea typeface="+mj-ea"/>
              <a:cs typeface="Times New Roman" panose="02020603050405020304" pitchFamily="18" charset="0"/>
            </a:endParaRPr>
          </a:p>
          <a:p>
            <a:pPr algn="ctr" defTabSz="914400" eaLnBrk="1" fontAlgn="auto" hangingPunct="1">
              <a:spcAft>
                <a:spcPts val="0"/>
              </a:spcAft>
              <a:defRPr/>
            </a:pPr>
            <a:r>
              <a:rPr lang="en-US" sz="2400" b="1" dirty="0">
                <a:latin typeface="Times New Roman" panose="02020603050405020304" pitchFamily="18" charset="0"/>
                <a:ea typeface="+mj-ea"/>
                <a:cs typeface="Times New Roman" panose="02020603050405020304" pitchFamily="18" charset="0"/>
                <a:sym typeface="+mn-ea"/>
              </a:rPr>
              <a:t>Durvesh Raul</a:t>
            </a:r>
            <a:r>
              <a:rPr lang="en-US" sz="2400" b="1" noProof="0" dirty="0">
                <a:latin typeface="Times New Roman" panose="02020603050405020304" pitchFamily="18" charset="0"/>
                <a:ea typeface="+mj-ea"/>
                <a:cs typeface="Times New Roman" panose="02020603050405020304" pitchFamily="18" charset="0"/>
                <a:sym typeface="+mn-ea"/>
              </a:rPr>
              <a:t>       </a:t>
            </a:r>
            <a:r>
              <a:rPr lang="en-US" sz="2400" b="1" dirty="0">
                <a:latin typeface="Times New Roman" panose="02020603050405020304" pitchFamily="18" charset="0"/>
                <a:ea typeface="+mj-ea"/>
                <a:cs typeface="Times New Roman" panose="02020603050405020304" pitchFamily="18" charset="0"/>
                <a:sym typeface="+mn-ea"/>
              </a:rPr>
              <a:t>[EU1214031]</a:t>
            </a:r>
            <a:endParaRPr lang="en-US" sz="2400" dirty="0">
              <a:latin typeface="Times New Roman" panose="02020603050405020304" pitchFamily="18" charset="0"/>
              <a:ea typeface="+mj-ea"/>
              <a:cs typeface="Times New Roman" panose="02020603050405020304" pitchFamily="18" charset="0"/>
            </a:endParaRPr>
          </a:p>
          <a:p>
            <a:pPr marR="0" algn="ctr" defTabSz="914400" eaLnBrk="1" fontAlgn="auto" hangingPunct="1">
              <a:spcAft>
                <a:spcPts val="0"/>
              </a:spcAft>
              <a:buClrTx/>
              <a:buSzTx/>
              <a:buFontTx/>
              <a:buNone/>
              <a:defRPr/>
            </a:pPr>
            <a:endParaRPr lang="en-US" sz="2800" dirty="0">
              <a:latin typeface="Times New Roman" panose="02020603050405020304" pitchFamily="18" charset="0"/>
              <a:ea typeface="+mj-ea"/>
              <a:cs typeface="Times New Roman" panose="02020603050405020304" pitchFamily="18" charset="0"/>
            </a:endParaRPr>
          </a:p>
          <a:p>
            <a:pPr algn="ctr" defTabSz="914400" eaLnBrk="1" fontAlgn="auto" hangingPunct="1">
              <a:spcAft>
                <a:spcPts val="0"/>
              </a:spcAft>
              <a:defRPr/>
            </a:pPr>
            <a:r>
              <a:rPr lang="en-US" sz="2400" b="1" dirty="0">
                <a:latin typeface="Times New Roman" panose="02020603050405020304" pitchFamily="18" charset="0"/>
                <a:cs typeface="Times New Roman" panose="02020603050405020304" pitchFamily="18" charset="0"/>
                <a:sym typeface="+mn-ea"/>
              </a:rPr>
              <a:t>Mr. Ajay </a:t>
            </a:r>
            <a:r>
              <a:rPr lang="en-US" sz="2400" b="1" dirty="0" err="1">
                <a:latin typeface="Times New Roman" panose="02020603050405020304" pitchFamily="18" charset="0"/>
                <a:cs typeface="Times New Roman" panose="02020603050405020304" pitchFamily="18" charset="0"/>
                <a:sym typeface="+mn-ea"/>
              </a:rPr>
              <a:t>Suarnkar</a:t>
            </a:r>
            <a:r>
              <a:rPr lang="en-US" sz="2400" b="1" dirty="0">
                <a:latin typeface="Times New Roman" panose="02020603050405020304" pitchFamily="18" charset="0"/>
                <a:cs typeface="Times New Roman" panose="02020603050405020304" pitchFamily="18" charset="0"/>
                <a:sym typeface="+mn-ea"/>
              </a:rPr>
              <a:t> | Project Guide</a:t>
            </a:r>
            <a:endParaRPr lang="en-US" sz="2400" b="1" dirty="0">
              <a:latin typeface="Times New Roman" panose="02020603050405020304" pitchFamily="18" charset="0"/>
              <a:cs typeface="Times New Roman" panose="02020603050405020304" pitchFamily="18" charset="0"/>
            </a:endParaRPr>
          </a:p>
          <a:p>
            <a:pPr marR="0" algn="ctr" defTabSz="914400" eaLnBrk="1" fontAlgn="auto" hangingPunct="1">
              <a:spcAft>
                <a:spcPts val="0"/>
              </a:spcAft>
              <a:buClrTx/>
              <a:buSzTx/>
              <a:buFontTx/>
              <a:buNone/>
              <a:defRPr/>
            </a:pPr>
            <a:endParaRPr kumimoji="0" lang="en-US" sz="2800" kern="1200" cap="none" spc="0" normalizeH="0" baseline="0" noProof="0" dirty="0">
              <a:latin typeface="Times New Roman" panose="02020603050405020304" pitchFamily="18" charset="0"/>
              <a:ea typeface="+mj-ea"/>
              <a:cs typeface="Times New Roman" panose="02020603050405020304" pitchFamily="18" charset="0"/>
            </a:endParaRPr>
          </a:p>
          <a:p>
            <a:pPr marR="0" algn="ctr" defTabSz="914400" eaLnBrk="1" fontAlgn="auto" hangingPunct="1">
              <a:spcAft>
                <a:spcPts val="0"/>
              </a:spcAft>
              <a:buClrTx/>
              <a:buSzTx/>
              <a:buFontTx/>
              <a:buNone/>
              <a:defRPr/>
            </a:pPr>
            <a:r>
              <a:rPr lang="en-US" sz="2800" b="1" dirty="0">
                <a:latin typeface="Times New Roman" panose="02020603050405020304" pitchFamily="18" charset="0"/>
                <a:ea typeface="+mj-ea"/>
                <a:cs typeface="Times New Roman" panose="02020603050405020304" pitchFamily="18" charset="0"/>
                <a:sym typeface="+mn-ea"/>
              </a:rPr>
              <a:t>March</a:t>
            </a:r>
            <a:r>
              <a:rPr lang="en-US" sz="2800" b="1" noProof="0" dirty="0">
                <a:latin typeface="Times New Roman" panose="02020603050405020304" pitchFamily="18" charset="0"/>
                <a:ea typeface="+mj-ea"/>
                <a:cs typeface="Times New Roman" panose="02020603050405020304" pitchFamily="18" charset="0"/>
                <a:sym typeface="+mn-ea"/>
              </a:rPr>
              <a:t> 12</a:t>
            </a:r>
            <a:r>
              <a:rPr lang="en-US" sz="2800" b="1" dirty="0">
                <a:latin typeface="Times New Roman" panose="02020603050405020304" pitchFamily="18" charset="0"/>
                <a:ea typeface="+mj-ea"/>
                <a:cs typeface="Times New Roman" panose="02020603050405020304" pitchFamily="18" charset="0"/>
                <a:sym typeface="+mn-ea"/>
              </a:rPr>
              <a:t>th</a:t>
            </a:r>
            <a:r>
              <a:rPr lang="en-US" sz="2800" b="1" noProof="0" dirty="0">
                <a:latin typeface="Times New Roman" panose="02020603050405020304" pitchFamily="18" charset="0"/>
                <a:ea typeface="+mj-ea"/>
                <a:cs typeface="Times New Roman" panose="02020603050405020304" pitchFamily="18" charset="0"/>
                <a:sym typeface="+mn-ea"/>
              </a:rPr>
              <a:t>, 2025</a:t>
            </a:r>
            <a:endParaRPr kumimoji="0" lang="en-US" sz="2400" b="1" kern="1200" cap="none" spc="0" normalizeH="0" baseline="0" noProof="0" dirty="0">
              <a:latin typeface="Times New Roman" panose="02020603050405020304" pitchFamily="18" charset="0"/>
              <a:ea typeface="+mj-ea"/>
              <a:cs typeface="Times New Roman" panose="02020603050405020304" pitchFamily="18" charset="0"/>
            </a:endParaRPr>
          </a:p>
        </p:txBody>
      </p:sp>
      <p:sp>
        <p:nvSpPr>
          <p:cNvPr id="2" name="Rectangle 1"/>
          <p:cNvSpPr/>
          <p:nvPr/>
        </p:nvSpPr>
        <p:spPr>
          <a:xfrm>
            <a:off x="8456177" y="6381690"/>
            <a:ext cx="312906"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1</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Conclusion</a:t>
            </a:r>
            <a:endParaRPr lang="en-IN" altLang="en-US" b="1" dirty="0"/>
          </a:p>
        </p:txBody>
      </p:sp>
      <p:sp>
        <p:nvSpPr>
          <p:cNvPr id="21507" name="Content Placeholder 2"/>
          <p:cNvSpPr>
            <a:spLocks noGrp="1"/>
          </p:cNvSpPr>
          <p:nvPr>
            <p:ph idx="1"/>
          </p:nvPr>
        </p:nvSpPr>
        <p:spPr>
          <a:xfrm>
            <a:off x="457200" y="1298545"/>
            <a:ext cx="8229600" cy="4495800"/>
          </a:xfrm>
          <a:ln/>
        </p:spPr>
        <p:txBody>
          <a:bodyPr vert="horz" wrap="square" lIns="91440" tIns="45720" rIns="91440" bIns="45720" anchor="t" anchorCtr="0"/>
          <a:lstStyle/>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This project provides a comprehensive analysis of Airbnb listings in New York City, focusing on key factors such as pricing, location, property type, and availability. Through data preprocessing, exploratory data analysis (EDA), and visualization techniques, we have identified patterns in Airbnb rentals, highlighting the most profitable neighborhoods and the factors influencing rental prices.</a:t>
            </a:r>
          </a:p>
          <a:p>
            <a:pPr marL="0" indent="0" algn="just">
              <a:lnSpc>
                <a:spcPct val="150000"/>
              </a:lnSpc>
              <a:buNone/>
            </a:pPr>
            <a:endParaRPr lang="en-US" sz="1800" dirty="0">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Additionally, property type, availability, and customer ratings also impact pricing. These insights can help travelers find budget-friendly accommodations and assist Airbnb hosts in optimizing their pricing strategies to maximize revenue.</a:t>
            </a:r>
            <a:endParaRPr lang="en-IN" sz="1800"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2708BF0E-C9BF-0AD8-0C60-BAEAE1393EB6}"/>
              </a:ext>
            </a:extLst>
          </p:cNvPr>
          <p:cNvSpPr/>
          <p:nvPr/>
        </p:nvSpPr>
        <p:spPr>
          <a:xfrm>
            <a:off x="8392055" y="6381690"/>
            <a:ext cx="441147"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16</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3482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B1DAE-0EE1-0EDD-49F9-D8FFC1C5F05C}"/>
            </a:ext>
          </a:extLst>
        </p:cNvPr>
        <p:cNvGrpSpPr/>
        <p:nvPr/>
      </p:nvGrpSpPr>
      <p:grpSpPr>
        <a:xfrm>
          <a:off x="0" y="0"/>
          <a:ext cx="0" cy="0"/>
          <a:chOff x="0" y="0"/>
          <a:chExt cx="0" cy="0"/>
        </a:xfrm>
      </p:grpSpPr>
      <p:sp>
        <p:nvSpPr>
          <p:cNvPr id="21506" name="Title 1">
            <a:extLst>
              <a:ext uri="{FF2B5EF4-FFF2-40B4-BE49-F238E27FC236}">
                <a16:creationId xmlns:a16="http://schemas.microsoft.com/office/drawing/2014/main" id="{10CF5FD4-96E6-E030-45E8-F328BE5585AE}"/>
              </a:ext>
            </a:extLst>
          </p:cNvPr>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Future Scope</a:t>
            </a:r>
            <a:endParaRPr lang="en-IN" altLang="en-US" b="1" dirty="0"/>
          </a:p>
        </p:txBody>
      </p:sp>
      <p:sp>
        <p:nvSpPr>
          <p:cNvPr id="21507" name="Content Placeholder 2">
            <a:extLst>
              <a:ext uri="{FF2B5EF4-FFF2-40B4-BE49-F238E27FC236}">
                <a16:creationId xmlns:a16="http://schemas.microsoft.com/office/drawing/2014/main" id="{0D73C8ED-1BCD-AFB0-846F-A06D6158DFAF}"/>
              </a:ext>
            </a:extLst>
          </p:cNvPr>
          <p:cNvSpPr>
            <a:spLocks noGrp="1"/>
          </p:cNvSpPr>
          <p:nvPr>
            <p:ph idx="1"/>
          </p:nvPr>
        </p:nvSpPr>
        <p:spPr>
          <a:xfrm>
            <a:off x="457200" y="1339185"/>
            <a:ext cx="8229600" cy="4495800"/>
          </a:xfrm>
          <a:ln/>
        </p:spPr>
        <p:txBody>
          <a:bodyPr vert="horz" wrap="square" lIns="91440" tIns="45720" rIns="91440" bIns="45720" anchor="t" anchorCtr="0"/>
          <a:lstStyle/>
          <a:p>
            <a:pPr marL="0" lvl="1"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project provides valuable insights into the New York City Airbnb market, but there are several opportunities for further enhancements. One potential improvement is the implementation of predictive price modeling, where machine learning algorithms can be used to forecast rental prices based on factors like location, demand, and customer ratings.</a:t>
            </a:r>
          </a:p>
          <a:p>
            <a:pPr marL="0" lvl="1" indent="0" algn="just">
              <a:lnSpc>
                <a:spcPct val="150000"/>
              </a:lnSpc>
              <a:buNone/>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lvl="1"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Additionally, seasonal trend analysis could be conducted to understand how pricing fluctuates during peak tourist seasons, holidays, and major events in the city. Another key extension is customer sentiment analysis, using natural language processing (NLP) to analyze Airbnb reviews and identify trends in guest preferences and satisfaction.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B69D200-BCA8-1C16-F750-3F86CD19AC00}"/>
              </a:ext>
            </a:extLst>
          </p:cNvPr>
          <p:cNvSpPr/>
          <p:nvPr/>
        </p:nvSpPr>
        <p:spPr>
          <a:xfrm>
            <a:off x="8392055" y="6381690"/>
            <a:ext cx="441147"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16</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6571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705100"/>
            <a:ext cx="8229600" cy="1447800"/>
          </a:xfrm>
          <a:ln/>
        </p:spPr>
        <p:txBody>
          <a:bodyPr vert="horz" wrap="square" lIns="91440" tIns="45720" rIns="91440" bIns="45720" anchor="ctr" anchorCtr="0"/>
          <a:lstStyle/>
          <a:p>
            <a:r>
              <a:rPr lang="en-IN" altLang="en-US" sz="9600" dirty="0">
                <a:latin typeface="Times New Roman" panose="02020603050405020304" pitchFamily="18" charset="0"/>
                <a:cs typeface="Times New Roman" panose="02020603050405020304" pitchFamily="18" charset="0"/>
              </a:rPr>
              <a:t>Thank You !!!</a:t>
            </a:r>
            <a:endParaRPr lang="en-IN" altLang="en-US" sz="6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DBEB14B-46C4-B0B2-6375-7C04AFAF9DE7}"/>
              </a:ext>
            </a:extLst>
          </p:cNvPr>
          <p:cNvSpPr/>
          <p:nvPr/>
        </p:nvSpPr>
        <p:spPr>
          <a:xfrm>
            <a:off x="8392055" y="6381690"/>
            <a:ext cx="441147"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19</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7357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819400"/>
            <a:ext cx="8229600" cy="1219200"/>
          </a:xfrm>
          <a:ln/>
        </p:spPr>
        <p:txBody>
          <a:bodyPr vert="horz" wrap="square" lIns="91440" tIns="45720" rIns="91440" bIns="45720" anchor="ctr" anchorCtr="0"/>
          <a:lstStyle/>
          <a:p>
            <a:r>
              <a:rPr lang="en-IN" altLang="en-US" sz="9600" dirty="0">
                <a:latin typeface="Times New Roman" panose="02020603050405020304" pitchFamily="18" charset="0"/>
                <a:cs typeface="Times New Roman" panose="02020603050405020304" pitchFamily="18" charset="0"/>
              </a:rPr>
              <a:t>Q </a:t>
            </a:r>
            <a:r>
              <a:rPr lang="en-IN" altLang="en-US" sz="9600">
                <a:latin typeface="Times New Roman" panose="02020603050405020304" pitchFamily="18" charset="0"/>
                <a:cs typeface="Times New Roman" panose="02020603050405020304" pitchFamily="18" charset="0"/>
              </a:rPr>
              <a:t>&amp; A</a:t>
            </a:r>
            <a:endParaRPr lang="en-IN" altLang="en-US" sz="6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F9FB090-D93E-F636-A282-C95D82C5491B}"/>
              </a:ext>
            </a:extLst>
          </p:cNvPr>
          <p:cNvSpPr/>
          <p:nvPr/>
        </p:nvSpPr>
        <p:spPr>
          <a:xfrm>
            <a:off x="8392056" y="6381690"/>
            <a:ext cx="441147" cy="400110"/>
          </a:xfrm>
          <a:prstGeom prst="rect">
            <a:avLst/>
          </a:prstGeom>
          <a:noFill/>
        </p:spPr>
        <p:txBody>
          <a:bodyPr wrap="none" lIns="91440" tIns="45720" rIns="91440" bIns="45720">
            <a:spAutoFit/>
          </a:bodyPr>
          <a:lstStyle/>
          <a:p>
            <a:pPr algn="ctr"/>
            <a:r>
              <a:rPr lang="en-US" sz="2000" b="0" cap="none" spc="0" dirty="0">
                <a:ln w="0"/>
                <a:solidFill>
                  <a:schemeClr val="tx1"/>
                </a:solidFill>
                <a:latin typeface="Times New Roman" panose="02020603050405020304" pitchFamily="18" charset="0"/>
                <a:cs typeface="Times New Roman" panose="02020603050405020304" pitchFamily="18" charset="0"/>
              </a:rPr>
              <a:t>20</a:t>
            </a:r>
          </a:p>
        </p:txBody>
      </p:sp>
    </p:spTree>
    <p:extLst>
      <p:ext uri="{BB962C8B-B14F-4D97-AF65-F5344CB8AC3E}">
        <p14:creationId xmlns:p14="http://schemas.microsoft.com/office/powerpoint/2010/main" val="1362126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Contents</a:t>
            </a:r>
            <a:endParaRPr lang="en-IN" altLang="en-US" b="1" dirty="0">
              <a:latin typeface="Times New Roman" panose="02020603050405020304" pitchFamily="18" charset="0"/>
              <a:ea typeface="Times New Roman" panose="02020603050405020304" pitchFamily="18" charset="0"/>
            </a:endParaRPr>
          </a:p>
        </p:txBody>
      </p:sp>
      <p:sp>
        <p:nvSpPr>
          <p:cNvPr id="5" name="Content Placeholder 2"/>
          <p:cNvSpPr>
            <a:spLocks noGrp="1" noChangeArrowheads="1"/>
          </p:cNvSpPr>
          <p:nvPr>
            <p:ph idx="1"/>
          </p:nvPr>
        </p:nvSpPr>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Abstract</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lang="en-IN" altLang="en-US" sz="1800" b="1" dirty="0">
                <a:latin typeface="Times New Roman" panose="02020603050405020304" pitchFamily="18" charset="0"/>
                <a:cs typeface="Times New Roman" panose="02020603050405020304" pitchFamily="18" charset="0"/>
              </a:rPr>
              <a:t>Introduction</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Problem Statement</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lang="en-IN" altLang="en-US" sz="1800" b="1" dirty="0">
                <a:latin typeface="Times New Roman" panose="02020603050405020304" pitchFamily="18" charset="0"/>
                <a:cs typeface="Times New Roman" panose="02020603050405020304" pitchFamily="18" charset="0"/>
              </a:rPr>
              <a:t>Methodology</a:t>
            </a:r>
            <a:endParaRPr kumimoji="0" lang="en-I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lang="en-IN" altLang="en-US" sz="1800" b="1" dirty="0">
                <a:latin typeface="Times New Roman" panose="02020603050405020304" pitchFamily="18" charset="0"/>
                <a:cs typeface="Times New Roman" panose="02020603050405020304" pitchFamily="18" charset="0"/>
              </a:rPr>
              <a:t>Technology Stack</a:t>
            </a:r>
            <a:endParaRPr kumimoji="0" lang="en-IN" altLang="en-US" sz="16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Implementation</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Algorithm/Flowchart</a:t>
            </a:r>
            <a:endParaRPr kumimoji="0" lang="en-IN"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1" indent="-342900" algn="just" defTabSz="914400" rtl="0" eaLnBrk="0" fontAlgn="base" latinLnBrk="0" hangingPunct="0">
              <a:lnSpc>
                <a:spcPct val="100000"/>
              </a:lnSpc>
              <a:spcBef>
                <a:spcPct val="20000"/>
              </a:spcBef>
              <a:spcAft>
                <a:spcPct val="0"/>
              </a:spcAft>
              <a:buClrTx/>
              <a:buSzTx/>
              <a:buFontTx/>
              <a:buChar char="•"/>
              <a:defRPr/>
            </a:pPr>
            <a:r>
              <a:rPr lang="en-IN" altLang="en-US" sz="1800" b="1" dirty="0">
                <a:latin typeface="Times New Roman" panose="02020603050405020304" pitchFamily="18" charset="0"/>
                <a:ea typeface="+mn-ea"/>
                <a:cs typeface="Times New Roman" panose="02020603050405020304" pitchFamily="18" charset="0"/>
              </a:rPr>
              <a:t>Conclusion</a:t>
            </a:r>
          </a:p>
          <a:p>
            <a:pPr marL="342900" marR="0" lvl="1"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References</a:t>
            </a:r>
          </a:p>
          <a:p>
            <a:pPr marL="457200" marR="0" lvl="1" indent="0" algn="just" defTabSz="914400" rtl="0" eaLnBrk="0" fontAlgn="base" latinLnBrk="0" hangingPunct="0">
              <a:lnSpc>
                <a:spcPct val="100000"/>
              </a:lnSpc>
              <a:spcBef>
                <a:spcPct val="20000"/>
              </a:spcBef>
              <a:spcAft>
                <a:spcPct val="0"/>
              </a:spcAft>
              <a:buClrTx/>
              <a:buSzTx/>
              <a:buNone/>
              <a:defRPr/>
            </a:pPr>
            <a:endParaRPr lang="en-IN" altLang="en-US" sz="16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7247261-CBD5-86ED-7BBF-B851E72BDB90}"/>
              </a:ext>
            </a:extLst>
          </p:cNvPr>
          <p:cNvSpPr/>
          <p:nvPr/>
        </p:nvSpPr>
        <p:spPr>
          <a:xfrm>
            <a:off x="8456176" y="6381690"/>
            <a:ext cx="312907" cy="400110"/>
          </a:xfrm>
          <a:prstGeom prst="rect">
            <a:avLst/>
          </a:prstGeom>
          <a:noFill/>
        </p:spPr>
        <p:txBody>
          <a:bodyPr wrap="none" lIns="91440" tIns="45720" rIns="91440" bIns="45720">
            <a:spAutoFit/>
          </a:bodyPr>
          <a:lstStyle/>
          <a:p>
            <a:pPr algn="ctr"/>
            <a:r>
              <a:rPr lang="en-US" sz="2000" b="0" cap="none" spc="0" dirty="0">
                <a:ln w="0"/>
                <a:solidFill>
                  <a:schemeClr val="tx1"/>
                </a:solidFill>
                <a:latin typeface="Times New Roman" panose="02020603050405020304" pitchFamily="18" charset="0"/>
                <a:cs typeface="Times New Roman" panose="02020603050405020304" pitchFamily="18" charset="0"/>
              </a:rPr>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Abstract</a:t>
            </a:r>
            <a:endParaRPr lang="en-IN" altLang="en-US" b="1" dirty="0">
              <a:latin typeface="Times New Roman" panose="02020603050405020304" pitchFamily="18" charset="0"/>
              <a:ea typeface="Times New Roman" panose="02020603050405020304" pitchFamily="18" charset="0"/>
            </a:endParaRPr>
          </a:p>
        </p:txBody>
      </p:sp>
      <p:sp>
        <p:nvSpPr>
          <p:cNvPr id="6147" name="Content Placeholder 2"/>
          <p:cNvSpPr>
            <a:spLocks noGrp="1"/>
          </p:cNvSpPr>
          <p:nvPr>
            <p:ph idx="1"/>
          </p:nvPr>
        </p:nvSpPr>
        <p:spPr>
          <a:xfrm>
            <a:off x="457200" y="1295400"/>
            <a:ext cx="8229600" cy="4724400"/>
          </a:xfrm>
          <a:ln/>
        </p:spPr>
        <p:txBody>
          <a:bodyPr vert="horz" wrap="square" lIns="91440" tIns="45720" rIns="91440" bIns="45720" anchor="t" anchorCtr="0"/>
          <a:lstStyle/>
          <a:p>
            <a:pPr marL="0" indent="0" algn="just">
              <a:lnSpc>
                <a:spcPct val="150000"/>
              </a:lnSpc>
              <a:buNone/>
            </a:pPr>
            <a:r>
              <a:rPr lang="en-US" sz="1800" dirty="0">
                <a:solidFill>
                  <a:srgbClr val="252525"/>
                </a:solidFill>
                <a:effectLst/>
                <a:latin typeface="Times New Roman" panose="02020603050405020304" pitchFamily="18" charset="0"/>
                <a:cs typeface="Times New Roman" panose="02020603050405020304" pitchFamily="18" charset="0"/>
              </a:rPr>
              <a:t>Airbnb has revolutionized the hospitality industry, providing travelers with diverse accommodation options. This project analyzes Airbnb listings in New York City, focusing on pricing trends, availability, and key factors influencing customer preferences. By utilizing data analysis techniques, we examine variations in prices across different neighborhoods, the impact of property types, and seasonal trends.  </a:t>
            </a:r>
          </a:p>
          <a:p>
            <a:pPr marL="0" indent="0" algn="just">
              <a:lnSpc>
                <a:spcPct val="150000"/>
              </a:lnSpc>
              <a:buNone/>
            </a:pPr>
            <a:endParaRPr lang="en-US" sz="1800" dirty="0">
              <a:solidFill>
                <a:srgbClr val="252525"/>
              </a:solidFill>
              <a:effectLst/>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a:solidFill>
                  <a:srgbClr val="252525"/>
                </a:solidFill>
                <a:effectLst/>
                <a:latin typeface="Times New Roman" panose="02020603050405020304" pitchFamily="18" charset="0"/>
                <a:cs typeface="Times New Roman" panose="02020603050405020304" pitchFamily="18" charset="0"/>
              </a:rPr>
              <a:t>The study helps identify the best-performing locations, factors affecting rental prices, and potential opportunities for hosts and travelers. Through visualizations and statistical insights, this analysis provides a comprehensive understanding of NYC’s Airbnb market, benefiting both investors and consumers.</a:t>
            </a:r>
          </a:p>
        </p:txBody>
      </p:sp>
      <p:sp>
        <p:nvSpPr>
          <p:cNvPr id="5" name="Rectangle 4">
            <a:extLst>
              <a:ext uri="{FF2B5EF4-FFF2-40B4-BE49-F238E27FC236}">
                <a16:creationId xmlns:a16="http://schemas.microsoft.com/office/drawing/2014/main" id="{A81AFAAE-A62D-602F-0453-CFB3E733E0F1}"/>
              </a:ext>
            </a:extLst>
          </p:cNvPr>
          <p:cNvSpPr/>
          <p:nvPr/>
        </p:nvSpPr>
        <p:spPr>
          <a:xfrm>
            <a:off x="8456177" y="6381690"/>
            <a:ext cx="312906"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3</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Introduction</a:t>
            </a:r>
            <a:endParaRPr lang="en-IN" altLang="en-US" b="1" dirty="0">
              <a:latin typeface="Times New Roman" panose="02020603050405020304" pitchFamily="18" charset="0"/>
              <a:ea typeface="Times New Roman" panose="02020603050405020304" pitchFamily="18" charset="0"/>
            </a:endParaRPr>
          </a:p>
        </p:txBody>
      </p:sp>
      <p:sp>
        <p:nvSpPr>
          <p:cNvPr id="6147" name="Content Placeholder 2"/>
          <p:cNvSpPr>
            <a:spLocks noGrp="1"/>
          </p:cNvSpPr>
          <p:nvPr>
            <p:ph idx="1"/>
          </p:nvPr>
        </p:nvSpPr>
        <p:spPr>
          <a:xfrm>
            <a:off x="457200" y="1019145"/>
            <a:ext cx="8229600" cy="5105400"/>
          </a:xfrm>
          <a:ln/>
        </p:spPr>
        <p:txBody>
          <a:bodyPr vert="horz" wrap="square" lIns="91440" tIns="45720" rIns="91440" bIns="45720" anchor="t" anchorCtr="0"/>
          <a:lstStyle/>
          <a:p>
            <a:pPr marR="604520" algn="just">
              <a:lnSpc>
                <a:spcPct val="150000"/>
              </a:lnSpc>
            </a:pPr>
            <a:r>
              <a:rPr lang="en-US" sz="1800" b="1" dirty="0">
                <a:solidFill>
                  <a:srgbClr val="252525"/>
                </a:solidFill>
                <a:effectLst/>
                <a:latin typeface="Times New Roman" panose="02020603050405020304" pitchFamily="18" charset="0"/>
                <a:cs typeface="Times New Roman" panose="02020603050405020304" pitchFamily="18" charset="0"/>
              </a:rPr>
              <a:t>Motivation:</a:t>
            </a:r>
          </a:p>
          <a:p>
            <a:pPr algn="just">
              <a:buNone/>
            </a:pPr>
            <a:endParaRPr lang="en-US" sz="1800" b="1" dirty="0">
              <a:solidFill>
                <a:srgbClr val="252525"/>
              </a:solidFill>
              <a:latin typeface="Times New Roman" panose="02020603050405020304" pitchFamily="18" charset="0"/>
              <a:cs typeface="Times New Roman" panose="02020603050405020304" pitchFamily="18" charset="0"/>
            </a:endParaRPr>
          </a:p>
          <a:p>
            <a:pPr algn="just">
              <a:buNone/>
            </a:pPr>
            <a:r>
              <a:rPr lang="en-US" sz="1800" b="1" dirty="0">
                <a:solidFill>
                  <a:srgbClr val="252525"/>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Airbnb marketplace</a:t>
            </a:r>
            <a:r>
              <a:rPr lang="en-US" sz="1800" dirty="0">
                <a:latin typeface="Times New Roman" panose="02020603050405020304" pitchFamily="18" charset="0"/>
                <a:cs typeface="Times New Roman" panose="02020603050405020304" pitchFamily="18" charset="0"/>
              </a:rPr>
              <a:t> has transformed the way people travel, offering flexible and diverse accommodation options. </a:t>
            </a:r>
            <a:r>
              <a:rPr lang="en-US" sz="1800" b="1" dirty="0">
                <a:latin typeface="Times New Roman" panose="02020603050405020304" pitchFamily="18" charset="0"/>
                <a:cs typeface="Times New Roman" panose="02020603050405020304" pitchFamily="18" charset="0"/>
              </a:rPr>
              <a:t>New York City</a:t>
            </a:r>
            <a:r>
              <a:rPr lang="en-US" sz="1800" dirty="0">
                <a:latin typeface="Times New Roman" panose="02020603050405020304" pitchFamily="18" charset="0"/>
                <a:cs typeface="Times New Roman" panose="02020603050405020304" pitchFamily="18" charset="0"/>
              </a:rPr>
              <a:t>, being one of the most popular tourist destinations in the world, has a highly competitive Airbnb market. Understanding how </a:t>
            </a:r>
            <a:r>
              <a:rPr lang="en-US" sz="1800" b="1" dirty="0">
                <a:latin typeface="Times New Roman" panose="02020603050405020304" pitchFamily="18" charset="0"/>
                <a:cs typeface="Times New Roman" panose="02020603050405020304" pitchFamily="18" charset="0"/>
              </a:rPr>
              <a:t>pricing, location, property type, and demand trends</a:t>
            </a:r>
            <a:r>
              <a:rPr lang="en-US" sz="1800" dirty="0">
                <a:latin typeface="Times New Roman" panose="02020603050405020304" pitchFamily="18" charset="0"/>
                <a:cs typeface="Times New Roman" panose="02020603050405020304" pitchFamily="18" charset="0"/>
              </a:rPr>
              <a:t> influence Airbnb listings can be valuable for:</a:t>
            </a:r>
          </a:p>
          <a:p>
            <a:pPr algn="just">
              <a:buNone/>
            </a:pPr>
            <a:endParaRPr lang="en-US" sz="1800" dirty="0">
              <a:latin typeface="Times New Roman" panose="02020603050405020304" pitchFamily="18" charset="0"/>
              <a:cs typeface="Times New Roman" panose="02020603050405020304" pitchFamily="18" charset="0"/>
            </a:endParaRPr>
          </a:p>
          <a:p>
            <a:pPr algn="just">
              <a:buNone/>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Travelers</a:t>
            </a:r>
            <a:r>
              <a:rPr lang="en-US" sz="1800" dirty="0">
                <a:latin typeface="Times New Roman" panose="02020603050405020304" pitchFamily="18" charset="0"/>
                <a:cs typeface="Times New Roman" panose="02020603050405020304" pitchFamily="18" charset="0"/>
              </a:rPr>
              <a:t> – Finding affordable and well-located stays.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Hosts &amp; Investors</a:t>
            </a:r>
            <a:r>
              <a:rPr lang="en-US" sz="1800" dirty="0">
                <a:latin typeface="Times New Roman" panose="02020603050405020304" pitchFamily="18" charset="0"/>
                <a:cs typeface="Times New Roman" panose="02020603050405020304" pitchFamily="18" charset="0"/>
              </a:rPr>
              <a:t> – Optimizing pricing strategies for higher revenue.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Business Analysts</a:t>
            </a:r>
            <a:r>
              <a:rPr lang="en-US" sz="1800" dirty="0">
                <a:latin typeface="Times New Roman" panose="02020603050405020304" pitchFamily="18" charset="0"/>
                <a:cs typeface="Times New Roman" panose="02020603050405020304" pitchFamily="18" charset="0"/>
              </a:rPr>
              <a:t> – Gaining insights into the sharing economy.</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Data Enthusiasts</a:t>
            </a:r>
            <a:r>
              <a:rPr lang="en-US" sz="1800" dirty="0">
                <a:latin typeface="Times New Roman" panose="02020603050405020304" pitchFamily="18" charset="0"/>
                <a:cs typeface="Times New Roman" panose="02020603050405020304" pitchFamily="18" charset="0"/>
              </a:rPr>
              <a:t> – Exploring real-world applications of data analysis.</a:t>
            </a:r>
          </a:p>
          <a:p>
            <a:pPr marL="0" indent="0">
              <a:buNone/>
            </a:pPr>
            <a:br>
              <a:rPr lang="en-US" sz="1800" dirty="0">
                <a:effectLst/>
                <a:latin typeface="Times New Roman" panose="02020603050405020304" pitchFamily="18" charset="0"/>
                <a:ea typeface="Times New Roman" panose="02020603050405020304" pitchFamily="18" charset="0"/>
              </a:rPr>
            </a:br>
            <a:endParaRPr lang="en-US" sz="1800" b="1" dirty="0">
              <a:solidFill>
                <a:srgbClr val="252525"/>
              </a:solidFill>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81AFAAE-A62D-602F-0453-CFB3E733E0F1}"/>
              </a:ext>
            </a:extLst>
          </p:cNvPr>
          <p:cNvSpPr/>
          <p:nvPr/>
        </p:nvSpPr>
        <p:spPr>
          <a:xfrm>
            <a:off x="8456177" y="6381690"/>
            <a:ext cx="312906"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3</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4146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Introduction</a:t>
            </a:r>
            <a:endParaRPr lang="en-IN" altLang="en-US" b="1" dirty="0">
              <a:latin typeface="Times New Roman" panose="02020603050405020304" pitchFamily="18" charset="0"/>
              <a:ea typeface="Times New Roman" panose="02020603050405020304" pitchFamily="18" charset="0"/>
            </a:endParaRPr>
          </a:p>
        </p:txBody>
      </p:sp>
      <p:sp>
        <p:nvSpPr>
          <p:cNvPr id="6147" name="Content Placeholder 2"/>
          <p:cNvSpPr>
            <a:spLocks noGrp="1"/>
          </p:cNvSpPr>
          <p:nvPr>
            <p:ph idx="1"/>
          </p:nvPr>
        </p:nvSpPr>
        <p:spPr>
          <a:xfrm>
            <a:off x="457200" y="914400"/>
            <a:ext cx="8229600" cy="5105400"/>
          </a:xfrm>
          <a:ln/>
        </p:spPr>
        <p:txBody>
          <a:bodyPr vert="horz" wrap="square" lIns="91440" tIns="45720" rIns="91440" bIns="45720" anchor="t" anchorCtr="0"/>
          <a:lstStyle/>
          <a:p>
            <a:pPr marL="63500">
              <a:lnSpc>
                <a:spcPct val="150000"/>
              </a:lnSpc>
              <a:spcBef>
                <a:spcPts val="5"/>
              </a:spcBef>
              <a:spcAft>
                <a:spcPts val="0"/>
              </a:spcAft>
            </a:pPr>
            <a:r>
              <a:rPr lang="en-US" sz="1800" b="1" dirty="0">
                <a:solidFill>
                  <a:srgbClr val="252525"/>
                </a:solidFill>
                <a:latin typeface="Times New Roman" panose="02020603050405020304" pitchFamily="18" charset="0"/>
                <a:cs typeface="Times New Roman" panose="02020603050405020304" pitchFamily="18" charset="0"/>
              </a:rPr>
              <a:t>Objective:</a:t>
            </a:r>
            <a:r>
              <a:rPr lang="en-US" sz="12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457200" indent="-457200" algn="just">
              <a:lnSpc>
                <a:spcPct val="150000"/>
              </a:lnSpc>
              <a:buFont typeface="+mj-lt"/>
              <a:buAutoNum type="arabicPeriod"/>
            </a:pPr>
            <a:r>
              <a:rPr lang="en-US" sz="2000" dirty="0">
                <a:solidFill>
                  <a:srgbClr val="252525"/>
                </a:solidFill>
                <a:effectLst/>
                <a:latin typeface="Times New Roman" panose="02020603050405020304" pitchFamily="18" charset="0"/>
                <a:cs typeface="Times New Roman" panose="02020603050405020304" pitchFamily="18" charset="0"/>
              </a:rPr>
              <a:t> </a:t>
            </a:r>
            <a:r>
              <a:rPr lang="en-US" sz="1800" dirty="0">
                <a:solidFill>
                  <a:srgbClr val="252525"/>
                </a:solidFill>
                <a:effectLst/>
                <a:latin typeface="Times New Roman" panose="02020603050405020304" pitchFamily="18" charset="0"/>
                <a:cs typeface="Times New Roman" panose="02020603050405020304" pitchFamily="18" charset="0"/>
              </a:rPr>
              <a:t>To analyze Airbnb listings in New York City and understand key factors affecting pricing and availability.</a:t>
            </a:r>
          </a:p>
          <a:p>
            <a:pPr marL="457200" indent="-457200" algn="just">
              <a:lnSpc>
                <a:spcPct val="150000"/>
              </a:lnSpc>
              <a:buFont typeface="+mj-lt"/>
              <a:buAutoNum type="arabicPeriod"/>
            </a:pPr>
            <a:r>
              <a:rPr lang="en-US" sz="1800" dirty="0">
                <a:solidFill>
                  <a:srgbClr val="252525"/>
                </a:solidFill>
                <a:effectLst/>
                <a:latin typeface="Times New Roman" panose="02020603050405020304" pitchFamily="18" charset="0"/>
                <a:cs typeface="Times New Roman" panose="02020603050405020304" pitchFamily="18" charset="0"/>
              </a:rPr>
              <a:t>To identify trends and patterns in Airbnb rentals based on location, property type, and pricing.</a:t>
            </a:r>
          </a:p>
          <a:p>
            <a:pPr marL="457200" indent="-457200" algn="just">
              <a:lnSpc>
                <a:spcPct val="150000"/>
              </a:lnSpc>
              <a:buFont typeface="+mj-lt"/>
              <a:buAutoNum type="arabicPeriod"/>
            </a:pPr>
            <a:r>
              <a:rPr lang="en-US" sz="1800" dirty="0">
                <a:solidFill>
                  <a:srgbClr val="252525"/>
                </a:solidFill>
                <a:effectLst/>
                <a:latin typeface="Times New Roman" panose="02020603050405020304" pitchFamily="18" charset="0"/>
                <a:cs typeface="Times New Roman" panose="02020603050405020304" pitchFamily="18" charset="0"/>
              </a:rPr>
              <a:t>To compare different neighborhoods and determine the most profitable areas for Airbnb hosting.</a:t>
            </a:r>
          </a:p>
          <a:p>
            <a:pPr marL="457200" indent="-457200" algn="just">
              <a:lnSpc>
                <a:spcPct val="150000"/>
              </a:lnSpc>
              <a:buFont typeface="+mj-lt"/>
              <a:buAutoNum type="arabicPeriod"/>
            </a:pPr>
            <a:r>
              <a:rPr lang="en-US" sz="1800" dirty="0">
                <a:solidFill>
                  <a:srgbClr val="252525"/>
                </a:solidFill>
                <a:effectLst/>
                <a:latin typeface="Times New Roman" panose="02020603050405020304" pitchFamily="18" charset="0"/>
                <a:cs typeface="Times New Roman" panose="02020603050405020304" pitchFamily="18" charset="0"/>
              </a:rPr>
              <a:t>To help travelers make informed decisions by identifying affordable and highly-rated listings. </a:t>
            </a:r>
          </a:p>
          <a:p>
            <a:pPr marL="457200" indent="-457200" algn="just">
              <a:lnSpc>
                <a:spcPct val="150000"/>
              </a:lnSpc>
              <a:buFont typeface="+mj-lt"/>
              <a:buAutoNum type="arabicPeriod"/>
            </a:pPr>
            <a:r>
              <a:rPr lang="en-US" sz="1800" dirty="0">
                <a:solidFill>
                  <a:srgbClr val="252525"/>
                </a:solidFill>
                <a:effectLst/>
                <a:latin typeface="Times New Roman" panose="02020603050405020304" pitchFamily="18" charset="0"/>
                <a:cs typeface="Times New Roman" panose="02020603050405020304" pitchFamily="18" charset="0"/>
              </a:rPr>
              <a:t>To provide insights for Airbnb hosts on optimizing pricing strategies for better earnings.</a:t>
            </a:r>
          </a:p>
        </p:txBody>
      </p:sp>
      <p:sp>
        <p:nvSpPr>
          <p:cNvPr id="5" name="Rectangle 4">
            <a:extLst>
              <a:ext uri="{FF2B5EF4-FFF2-40B4-BE49-F238E27FC236}">
                <a16:creationId xmlns:a16="http://schemas.microsoft.com/office/drawing/2014/main" id="{A81AFAAE-A62D-602F-0453-CFB3E733E0F1}"/>
              </a:ext>
            </a:extLst>
          </p:cNvPr>
          <p:cNvSpPr/>
          <p:nvPr/>
        </p:nvSpPr>
        <p:spPr>
          <a:xfrm>
            <a:off x="8456177" y="6381690"/>
            <a:ext cx="312906"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3</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171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Introduction</a:t>
            </a:r>
            <a:endParaRPr lang="en-IN" altLang="en-US" b="1" dirty="0">
              <a:latin typeface="Times New Roman" panose="02020603050405020304" pitchFamily="18" charset="0"/>
              <a:ea typeface="Times New Roman" panose="02020603050405020304" pitchFamily="18" charset="0"/>
            </a:endParaRPr>
          </a:p>
        </p:txBody>
      </p:sp>
      <p:sp>
        <p:nvSpPr>
          <p:cNvPr id="6147" name="Content Placeholder 2"/>
          <p:cNvSpPr>
            <a:spLocks noGrp="1"/>
          </p:cNvSpPr>
          <p:nvPr>
            <p:ph idx="1"/>
          </p:nvPr>
        </p:nvSpPr>
        <p:spPr>
          <a:xfrm>
            <a:off x="457200" y="914400"/>
            <a:ext cx="8229600" cy="5105400"/>
          </a:xfrm>
          <a:ln/>
        </p:spPr>
        <p:txBody>
          <a:bodyPr vert="horz" wrap="square" lIns="91440" tIns="45720" rIns="91440" bIns="45720" anchor="t" anchorCtr="0"/>
          <a:lstStyle/>
          <a:p>
            <a:pPr marL="0" indent="0" algn="just">
              <a:lnSpc>
                <a:spcPct val="150000"/>
              </a:lnSpc>
              <a:buNone/>
            </a:pPr>
            <a:r>
              <a:rPr lang="en-US" sz="1800" b="1" dirty="0">
                <a:solidFill>
                  <a:srgbClr val="252525"/>
                </a:solidFill>
                <a:latin typeface="Times New Roman" panose="02020603050405020304" pitchFamily="18" charset="0"/>
                <a:cs typeface="Times New Roman" panose="02020603050405020304" pitchFamily="18" charset="0"/>
              </a:rPr>
              <a:t>Sc</a:t>
            </a:r>
            <a:r>
              <a:rPr lang="en-US" sz="1800" b="1" dirty="0">
                <a:solidFill>
                  <a:srgbClr val="252525"/>
                </a:solidFill>
                <a:effectLst/>
                <a:latin typeface="Times New Roman" panose="02020603050405020304" pitchFamily="18" charset="0"/>
                <a:cs typeface="Times New Roman" panose="02020603050405020304" pitchFamily="18" charset="0"/>
              </a:rPr>
              <a:t>ope:</a:t>
            </a:r>
          </a:p>
          <a:p>
            <a:pPr algn="just">
              <a:lnSpc>
                <a:spcPct val="150000"/>
              </a:lnSpc>
              <a:buFont typeface="+mj-lt"/>
              <a:buAutoNum type="arabicPeriod"/>
            </a:pPr>
            <a:r>
              <a:rPr lang="en-US" sz="1600" dirty="0">
                <a:solidFill>
                  <a:srgbClr val="252525"/>
                </a:solidFill>
                <a:effectLst/>
                <a:latin typeface="Times New Roman" panose="02020603050405020304" pitchFamily="18" charset="0"/>
                <a:cs typeface="Times New Roman" panose="02020603050405020304" pitchFamily="18" charset="0"/>
              </a:rPr>
              <a:t>Geographical Scope – The analysis focuses on New York City Airbnb listings, covering various neighborhoods such as Manhattan, Brooklyn, Queens, Bronx, and Staten Island.</a:t>
            </a:r>
          </a:p>
          <a:p>
            <a:pPr algn="just">
              <a:lnSpc>
                <a:spcPct val="150000"/>
              </a:lnSpc>
              <a:buFont typeface="+mj-lt"/>
              <a:buAutoNum type="arabicPeriod"/>
            </a:pPr>
            <a:r>
              <a:rPr lang="en-US" sz="1600" dirty="0">
                <a:solidFill>
                  <a:srgbClr val="252525"/>
                </a:solidFill>
                <a:effectLst/>
                <a:latin typeface="Times New Roman" panose="02020603050405020304" pitchFamily="18" charset="0"/>
                <a:cs typeface="Times New Roman" panose="02020603050405020304" pitchFamily="18" charset="0"/>
              </a:rPr>
              <a:t>Data Scope – The project examines factors like pricing, availability, property types, neighborhood trends, and customer preferences to derive meaningful insights.</a:t>
            </a:r>
          </a:p>
          <a:p>
            <a:pPr algn="just">
              <a:lnSpc>
                <a:spcPct val="150000"/>
              </a:lnSpc>
              <a:buFont typeface="+mj-lt"/>
              <a:buAutoNum type="arabicPeriod"/>
            </a:pPr>
            <a:r>
              <a:rPr lang="en-US" sz="1600" dirty="0">
                <a:solidFill>
                  <a:srgbClr val="252525"/>
                </a:solidFill>
                <a:effectLst/>
                <a:latin typeface="Times New Roman" panose="02020603050405020304" pitchFamily="18" charset="0"/>
                <a:cs typeface="Times New Roman" panose="02020603050405020304" pitchFamily="18" charset="0"/>
              </a:rPr>
              <a:t>Analytical Scope – This study includes data cleaning, visualization, statistical analysis, and trend identification to understand the factors influencing Airbnb rental performance.</a:t>
            </a:r>
          </a:p>
          <a:p>
            <a:pPr algn="just">
              <a:lnSpc>
                <a:spcPct val="150000"/>
              </a:lnSpc>
              <a:buFont typeface="+mj-lt"/>
              <a:buAutoNum type="arabicPeriod"/>
            </a:pPr>
            <a:r>
              <a:rPr lang="en-US" sz="1600" dirty="0">
                <a:solidFill>
                  <a:srgbClr val="252525"/>
                </a:solidFill>
                <a:effectLst/>
                <a:latin typeface="Times New Roman" panose="02020603050405020304" pitchFamily="18" charset="0"/>
                <a:cs typeface="Times New Roman" panose="02020603050405020304" pitchFamily="18" charset="0"/>
              </a:rPr>
              <a:t>Business &amp; Economic Scope – The findings help Airbnb hosts optimize pricing, identify high-demand locations, and maximize revenue. It also assists travelers in selecting cost-effective accommodations.</a:t>
            </a:r>
          </a:p>
          <a:p>
            <a:pPr algn="just">
              <a:lnSpc>
                <a:spcPct val="150000"/>
              </a:lnSpc>
              <a:buFont typeface="+mj-lt"/>
              <a:buAutoNum type="arabicPeriod"/>
            </a:pPr>
            <a:r>
              <a:rPr lang="en-US" sz="1600" dirty="0">
                <a:solidFill>
                  <a:srgbClr val="252525"/>
                </a:solidFill>
                <a:effectLst/>
                <a:latin typeface="Times New Roman" panose="02020603050405020304" pitchFamily="18" charset="0"/>
                <a:cs typeface="Times New Roman" panose="02020603050405020304" pitchFamily="18" charset="0"/>
              </a:rPr>
              <a:t>Technological Scope – The project leverages Python, Pandas, Matplotlib, Seaborn, and other data analysis tools to process and visualize Airbnb data efficiently.</a:t>
            </a:r>
          </a:p>
        </p:txBody>
      </p:sp>
      <p:sp>
        <p:nvSpPr>
          <p:cNvPr id="5" name="Rectangle 4">
            <a:extLst>
              <a:ext uri="{FF2B5EF4-FFF2-40B4-BE49-F238E27FC236}">
                <a16:creationId xmlns:a16="http://schemas.microsoft.com/office/drawing/2014/main" id="{A81AFAAE-A62D-602F-0453-CFB3E733E0F1}"/>
              </a:ext>
            </a:extLst>
          </p:cNvPr>
          <p:cNvSpPr/>
          <p:nvPr/>
        </p:nvSpPr>
        <p:spPr>
          <a:xfrm>
            <a:off x="8456177" y="6381690"/>
            <a:ext cx="312906"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3</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1642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9645"/>
            <a:ext cx="8229600" cy="4724400"/>
          </a:xfrm>
        </p:spPr>
        <p:txBody>
          <a:bodyPr/>
          <a:lstStyle/>
          <a:p>
            <a:pPr marL="0" lvl="1" indent="0" algn="just">
              <a:lnSpc>
                <a:spcPct val="150000"/>
              </a:lnSpc>
              <a:buNone/>
            </a:pPr>
            <a:r>
              <a:rPr lang="en-US" sz="1800" dirty="0">
                <a:latin typeface="Times New Roman" panose="02020603050405020304" pitchFamily="18" charset="0"/>
                <a:cs typeface="Times New Roman" panose="02020603050405020304" pitchFamily="18" charset="0"/>
              </a:rPr>
              <a:t>The Airbnb market in New York City is highly competitive, with thousands of listings varying in price, location, and availability. Travelers often struggle to find affordable yet high-quality accommodations, while hosts face challenges in setting the right pricing strategy to maximize occupancy and </a:t>
            </a:r>
            <a:r>
              <a:rPr lang="en-US" sz="1800" dirty="0" err="1">
                <a:latin typeface="Times New Roman" panose="02020603050405020304" pitchFamily="18" charset="0"/>
                <a:cs typeface="Times New Roman" panose="02020603050405020304" pitchFamily="18" charset="0"/>
              </a:rPr>
              <a:t>revenue.This</a:t>
            </a:r>
            <a:r>
              <a:rPr lang="en-US" sz="1800" dirty="0">
                <a:latin typeface="Times New Roman" panose="02020603050405020304" pitchFamily="18" charset="0"/>
                <a:cs typeface="Times New Roman" panose="02020603050405020304" pitchFamily="18" charset="0"/>
              </a:rPr>
              <a:t> project aims to analyze Airbnb listing data to identify key factors affecting rental prices, neighborhood trends, and customer preferences. By leveraging data analysis techniques, we seek to provide insights that help:</a:t>
            </a:r>
          </a:p>
          <a:p>
            <a:pPr marL="0" lvl="1"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0" lvl="1" indent="0" algn="just">
              <a:lnSpc>
                <a:spcPct val="150000"/>
              </a:lnSpc>
              <a:buNone/>
            </a:pPr>
            <a:r>
              <a:rPr lang="en-US" sz="1800" dirty="0">
                <a:latin typeface="Times New Roman" panose="02020603050405020304" pitchFamily="18" charset="0"/>
                <a:cs typeface="Times New Roman" panose="02020603050405020304" pitchFamily="18" charset="0"/>
              </a:rPr>
              <a:t>Travelers find the best value-for-money stays.</a:t>
            </a:r>
          </a:p>
          <a:p>
            <a:pPr marL="0" lvl="1" indent="0" algn="just">
              <a:lnSpc>
                <a:spcPct val="150000"/>
              </a:lnSpc>
              <a:buNone/>
            </a:pPr>
            <a:r>
              <a:rPr lang="en-US" sz="1800" dirty="0">
                <a:latin typeface="Times New Roman" panose="02020603050405020304" pitchFamily="18" charset="0"/>
                <a:cs typeface="Times New Roman" panose="02020603050405020304" pitchFamily="18" charset="0"/>
              </a:rPr>
              <a:t>Hosts optimize pricing and occupancy rates.</a:t>
            </a:r>
          </a:p>
          <a:p>
            <a:pPr marL="0" lvl="1" indent="0" algn="just">
              <a:lnSpc>
                <a:spcPct val="150000"/>
              </a:lnSpc>
              <a:buNone/>
            </a:pPr>
            <a:r>
              <a:rPr lang="en-US" sz="1800" dirty="0">
                <a:latin typeface="Times New Roman" panose="02020603050405020304" pitchFamily="18" charset="0"/>
                <a:cs typeface="Times New Roman" panose="02020603050405020304" pitchFamily="18" charset="0"/>
              </a:rPr>
              <a:t>Investors understand high-demand areas.</a:t>
            </a:r>
          </a:p>
        </p:txBody>
      </p:sp>
      <p:sp>
        <p:nvSpPr>
          <p:cNvPr id="5" name="Rectangle 4">
            <a:extLst>
              <a:ext uri="{FF2B5EF4-FFF2-40B4-BE49-F238E27FC236}">
                <a16:creationId xmlns:a16="http://schemas.microsoft.com/office/drawing/2014/main" id="{7257B3FB-AD02-F105-51C2-83B5ACB08682}"/>
              </a:ext>
            </a:extLst>
          </p:cNvPr>
          <p:cNvSpPr/>
          <p:nvPr/>
        </p:nvSpPr>
        <p:spPr>
          <a:xfrm>
            <a:off x="8456177" y="6381690"/>
            <a:ext cx="312906"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5</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FACBB8CE-C7FE-8128-F024-D56B0E414D15}"/>
              </a:ext>
            </a:extLst>
          </p:cNvPr>
          <p:cNvSpPr>
            <a:spLocks noGrp="1"/>
          </p:cNvSpPr>
          <p:nvPr>
            <p:ph type="title"/>
          </p:nvPr>
        </p:nvSpPr>
        <p:spPr>
          <a:xfrm>
            <a:off x="457200" y="122238"/>
            <a:ext cx="8229600" cy="639762"/>
          </a:xfrm>
          <a:ln/>
        </p:spPr>
        <p:txBody>
          <a:bodyPr vert="horz" wrap="square" lIns="91440" tIns="45720" rIns="91440" bIns="45720" anchor="ctr" anchorCtr="0"/>
          <a:lstStyle/>
          <a:p>
            <a:r>
              <a:rPr lang="en-IN" altLang="en-US" b="1" noProof="0" dirty="0">
                <a:ln>
                  <a:noFill/>
                </a:ln>
                <a:effectLst/>
                <a:uLnTx/>
                <a:uFillTx/>
                <a:latin typeface="Times New Roman" panose="02020603050405020304" pitchFamily="18" charset="0"/>
                <a:cs typeface="Times New Roman" panose="02020603050405020304" pitchFamily="18" charset="0"/>
                <a:sym typeface="+mn-ea"/>
              </a:rPr>
              <a:t>Problem Statement</a:t>
            </a:r>
            <a:endParaRPr kumimoji="0" lang="en-IN" altLang="en-US"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34129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9645"/>
            <a:ext cx="8229600" cy="4724400"/>
          </a:xfrm>
        </p:spPr>
        <p:txBody>
          <a:bodyPr/>
          <a:lstStyle/>
          <a:p>
            <a:pPr marL="0" lvl="1" indent="0" algn="just">
              <a:lnSpc>
                <a:spcPct val="150000"/>
              </a:lnSpc>
              <a:buNone/>
            </a:pPr>
            <a:r>
              <a:rPr lang="en-US" sz="1800" dirty="0">
                <a:latin typeface="Times New Roman" panose="02020603050405020304" pitchFamily="18" charset="0"/>
                <a:cs typeface="Times New Roman" panose="02020603050405020304" pitchFamily="18" charset="0"/>
              </a:rPr>
              <a:t>This project follows a structured approach to analyze Airbnb listings in New York City, starting with data collection from publicly available sources. The dataset includes key details such as pricing, location, property type, availability, and customer reviews. Once the data is acquired, the next step is data preprocessing and cleaning, which involves handling missing values, removing duplicates, and eliminating outliers to ensure accuracy.</a:t>
            </a:r>
          </a:p>
          <a:p>
            <a:pPr marL="0" lvl="1"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0" lvl="1" indent="0" algn="just">
              <a:lnSpc>
                <a:spcPct val="150000"/>
              </a:lnSpc>
              <a:buNone/>
            </a:pPr>
            <a:r>
              <a:rPr lang="en-US" sz="1800" dirty="0">
                <a:latin typeface="Times New Roman" panose="02020603050405020304" pitchFamily="18" charset="0"/>
                <a:cs typeface="Times New Roman" panose="02020603050405020304" pitchFamily="18" charset="0"/>
              </a:rPr>
              <a:t>Following this, Exploratory Data Analysis (EDA) is performed to identify trends and patterns in the dataset. Various statistical and visualization techniques, including bar charts, box plots, and heatmaps, are used to understand the distribution of Airbnb prices across different neighborhoods. </a:t>
            </a:r>
          </a:p>
        </p:txBody>
      </p:sp>
      <p:sp>
        <p:nvSpPr>
          <p:cNvPr id="5" name="Rectangle 4">
            <a:extLst>
              <a:ext uri="{FF2B5EF4-FFF2-40B4-BE49-F238E27FC236}">
                <a16:creationId xmlns:a16="http://schemas.microsoft.com/office/drawing/2014/main" id="{7257B3FB-AD02-F105-51C2-83B5ACB08682}"/>
              </a:ext>
            </a:extLst>
          </p:cNvPr>
          <p:cNvSpPr/>
          <p:nvPr/>
        </p:nvSpPr>
        <p:spPr>
          <a:xfrm>
            <a:off x="8456177" y="6381690"/>
            <a:ext cx="312906" cy="400110"/>
          </a:xfrm>
          <a:prstGeom prst="rect">
            <a:avLst/>
          </a:prstGeom>
          <a:noFill/>
        </p:spPr>
        <p:txBody>
          <a:bodyPr wrap="none" lIns="91440" tIns="45720" rIns="91440" bIns="45720">
            <a:spAutoFit/>
          </a:bodyPr>
          <a:lstStyle/>
          <a:p>
            <a:pPr algn="ctr"/>
            <a:r>
              <a:rPr lang="en-US" sz="2000" dirty="0">
                <a:ln w="0"/>
                <a:latin typeface="Times New Roman" panose="02020603050405020304" pitchFamily="18" charset="0"/>
                <a:cs typeface="Times New Roman" panose="02020603050405020304" pitchFamily="18" charset="0"/>
              </a:rPr>
              <a:t>5</a:t>
            </a:r>
            <a:endParaRPr lang="en-US" sz="20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FACBB8CE-C7FE-8128-F024-D56B0E414D15}"/>
              </a:ext>
            </a:extLst>
          </p:cNvPr>
          <p:cNvSpPr>
            <a:spLocks noGrp="1"/>
          </p:cNvSpPr>
          <p:nvPr>
            <p:ph type="title"/>
          </p:nvPr>
        </p:nvSpPr>
        <p:spPr>
          <a:xfrm>
            <a:off x="457200" y="122238"/>
            <a:ext cx="8229600" cy="639762"/>
          </a:xfrm>
          <a:ln/>
        </p:spPr>
        <p:txBody>
          <a:bodyPr vert="horz" wrap="square" lIns="91440" tIns="45720" rIns="91440" bIns="45720" anchor="ctr" anchorCtr="0"/>
          <a:lstStyle/>
          <a:p>
            <a:r>
              <a:rPr lang="en-IN" altLang="en-US" b="1" noProof="0" dirty="0">
                <a:ln>
                  <a:noFill/>
                </a:ln>
                <a:effectLst/>
                <a:uLnTx/>
                <a:uFillTx/>
                <a:latin typeface="Times New Roman" panose="02020603050405020304" pitchFamily="18" charset="0"/>
                <a:cs typeface="Times New Roman" panose="02020603050405020304" pitchFamily="18" charset="0"/>
                <a:sym typeface="+mn-ea"/>
              </a:rPr>
              <a:t>Methodology</a:t>
            </a:r>
            <a:endParaRPr kumimoji="0" lang="en-IN" altLang="en-US"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520479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ln/>
        </p:spPr>
        <p:txBody>
          <a:bodyPr vert="horz" wrap="square" lIns="91440" tIns="45720" rIns="91440" bIns="45720" anchor="ctr" anchorCtr="0"/>
          <a:lstStyle/>
          <a:p>
            <a:r>
              <a:rPr lang="en-IN" altLang="en-US" b="1" dirty="0">
                <a:latin typeface="Times New Roman" panose="02020603050405020304" pitchFamily="18" charset="0"/>
                <a:cs typeface="Times New Roman" panose="02020603050405020304" pitchFamily="18" charset="0"/>
              </a:rPr>
              <a:t>Technology Stack</a:t>
            </a:r>
            <a:endParaRPr lang="en-IN" altLang="en-US" b="1" dirty="0"/>
          </a:p>
        </p:txBody>
      </p:sp>
      <p:sp>
        <p:nvSpPr>
          <p:cNvPr id="19460" name="Content Placeholder 1"/>
          <p:cNvSpPr>
            <a:spLocks noGrp="1"/>
          </p:cNvSpPr>
          <p:nvPr>
            <p:ph idx="1"/>
          </p:nvPr>
        </p:nvSpPr>
        <p:spPr>
          <a:xfrm>
            <a:off x="467360" y="1200090"/>
            <a:ext cx="8229600" cy="5181600"/>
          </a:xfrm>
          <a:ln/>
        </p:spPr>
        <p:txBody>
          <a:bodyPr vert="horz" wrap="square" lIns="91440" tIns="45720" rIns="91440" bIns="45720" anchor="t" anchorCtr="0"/>
          <a:lstStyle/>
          <a:p>
            <a:pPr marL="951865" lvl="2" indent="-229235">
              <a:lnSpc>
                <a:spcPct val="100000"/>
              </a:lnSpc>
              <a:spcBef>
                <a:spcPts val="5"/>
              </a:spcBef>
              <a:buFont typeface="Symbol"/>
              <a:buChar char=""/>
              <a:tabLst>
                <a:tab pos="951865" algn="l"/>
                <a:tab pos="952500" algn="l"/>
              </a:tabLst>
            </a:pPr>
            <a:r>
              <a:rPr lang="en-US" sz="1800" b="1" u="sng" spc="-5" dirty="0">
                <a:uFill>
                  <a:solidFill>
                    <a:srgbClr val="000000"/>
                  </a:solidFill>
                </a:uFill>
                <a:latin typeface="Times New Roman"/>
                <a:cs typeface="Times New Roman"/>
              </a:rPr>
              <a:t>Hardware</a:t>
            </a:r>
            <a:r>
              <a:rPr lang="en-US" sz="1800" b="1" u="sng" spc="-10" dirty="0">
                <a:uFill>
                  <a:solidFill>
                    <a:srgbClr val="000000"/>
                  </a:solidFill>
                </a:uFill>
                <a:latin typeface="Times New Roman"/>
                <a:cs typeface="Times New Roman"/>
              </a:rPr>
              <a:t> </a:t>
            </a:r>
            <a:r>
              <a:rPr lang="en-US" sz="1800" b="1" u="sng" spc="-5" dirty="0">
                <a:uFill>
                  <a:solidFill>
                    <a:srgbClr val="000000"/>
                  </a:solidFill>
                </a:uFill>
                <a:latin typeface="Times New Roman"/>
                <a:cs typeface="Times New Roman"/>
              </a:rPr>
              <a:t>Requirements</a:t>
            </a:r>
            <a:r>
              <a:rPr lang="en-US" sz="1800" b="1" spc="-5" dirty="0">
                <a:latin typeface="Times New Roman"/>
                <a:cs typeface="Times New Roman"/>
              </a:rPr>
              <a:t>:</a:t>
            </a:r>
          </a:p>
          <a:p>
            <a:pPr marL="722630" lvl="2" indent="0">
              <a:lnSpc>
                <a:spcPct val="100000"/>
              </a:lnSpc>
              <a:spcBef>
                <a:spcPts val="5"/>
              </a:spcBef>
              <a:buNone/>
              <a:tabLst>
                <a:tab pos="951865" algn="l"/>
                <a:tab pos="952500" algn="l"/>
              </a:tabLst>
            </a:pPr>
            <a:endParaRPr lang="en-US" sz="1600" b="1" spc="-5" dirty="0">
              <a:latin typeface="Times New Roman"/>
              <a:cs typeface="Times New Roman"/>
            </a:endParaRPr>
          </a:p>
          <a:p>
            <a:pPr marL="1522730" lvl="3" indent="-342900" algn="just">
              <a:spcBef>
                <a:spcPts val="5"/>
              </a:spcBef>
              <a:buFont typeface="+mj-lt"/>
              <a:buAutoNum type="arabicPeriod"/>
              <a:tabLst>
                <a:tab pos="951865" algn="l"/>
                <a:tab pos="952500" algn="l"/>
              </a:tabLst>
            </a:pPr>
            <a:r>
              <a:rPr lang="en-IN" sz="1800" dirty="0">
                <a:effectLst/>
                <a:latin typeface="Times New Roman" panose="02020603050405020304" pitchFamily="18" charset="0"/>
                <a:ea typeface="Times New Roman" panose="02020603050405020304" pitchFamily="18" charset="0"/>
              </a:rPr>
              <a:t>Processor: Intel Core i5 or higher (or equivalent AMD processor)</a:t>
            </a:r>
          </a:p>
          <a:p>
            <a:pPr marL="1522730" lvl="3" indent="-342900" algn="just">
              <a:spcBef>
                <a:spcPts val="5"/>
              </a:spcBef>
              <a:buFont typeface="+mj-lt"/>
              <a:buAutoNum type="arabicPeriod"/>
              <a:tabLst>
                <a:tab pos="951865" algn="l"/>
                <a:tab pos="952500" algn="l"/>
              </a:tabLst>
            </a:pPr>
            <a:r>
              <a:rPr lang="en-IN" sz="1800" dirty="0">
                <a:effectLst/>
                <a:latin typeface="Times New Roman" panose="02020603050405020304" pitchFamily="18" charset="0"/>
                <a:ea typeface="Times New Roman" panose="02020603050405020304" pitchFamily="18" charset="0"/>
              </a:rPr>
              <a:t>RAM: Minimum 8GB RAM (16GB recommended for large datasets)</a:t>
            </a:r>
          </a:p>
          <a:p>
            <a:pPr marL="1522730" lvl="3" indent="-342900" algn="just">
              <a:spcBef>
                <a:spcPts val="5"/>
              </a:spcBef>
              <a:buFont typeface="+mj-lt"/>
              <a:buAutoNum type="arabicPeriod"/>
              <a:tabLst>
                <a:tab pos="951865" algn="l"/>
                <a:tab pos="952500" algn="l"/>
              </a:tabLst>
            </a:pPr>
            <a:r>
              <a:rPr lang="en-IN" sz="1800" dirty="0">
                <a:effectLst/>
                <a:latin typeface="Times New Roman" panose="02020603050405020304" pitchFamily="18" charset="0"/>
                <a:ea typeface="Times New Roman" panose="02020603050405020304" pitchFamily="18" charset="0"/>
              </a:rPr>
              <a:t>Storage: At least 10GB of free disk space for datasets and processing.</a:t>
            </a:r>
          </a:p>
          <a:p>
            <a:pPr marL="1522730" lvl="3" indent="-342900" algn="just">
              <a:spcBef>
                <a:spcPts val="5"/>
              </a:spcBef>
              <a:buFont typeface="+mj-lt"/>
              <a:buAutoNum type="arabicPeriod"/>
              <a:tabLst>
                <a:tab pos="951865" algn="l"/>
                <a:tab pos="952500" algn="l"/>
              </a:tabLst>
            </a:pPr>
            <a:r>
              <a:rPr lang="en-IN" sz="1800" dirty="0">
                <a:effectLst/>
                <a:latin typeface="Times New Roman" panose="02020603050405020304" pitchFamily="18" charset="0"/>
                <a:ea typeface="Times New Roman" panose="02020603050405020304" pitchFamily="18" charset="0"/>
              </a:rPr>
              <a:t>Internet Connection: Required for data access, cloud tools, and running Google Collab.</a:t>
            </a:r>
            <a:endParaRPr lang="en-IN" sz="1600" dirty="0">
              <a:latin typeface="Times New Roman" panose="02020603050405020304" pitchFamily="18" charset="0"/>
              <a:cs typeface="Times New Roman" panose="02020603050405020304" pitchFamily="18" charset="0"/>
            </a:endParaRPr>
          </a:p>
          <a:p>
            <a:pPr marL="951865" lvl="1" indent="-229235">
              <a:lnSpc>
                <a:spcPct val="200000"/>
              </a:lnSpc>
              <a:spcBef>
                <a:spcPts val="1235"/>
              </a:spcBef>
              <a:buFont typeface="Symbol"/>
              <a:buChar char=""/>
              <a:tabLst>
                <a:tab pos="951865" algn="l"/>
                <a:tab pos="952500" algn="l"/>
              </a:tabLst>
            </a:pPr>
            <a:r>
              <a:rPr lang="en-US" sz="1800" b="1" u="sng" spc="-5" dirty="0">
                <a:uFill>
                  <a:solidFill>
                    <a:srgbClr val="000000"/>
                  </a:solidFill>
                </a:uFill>
                <a:latin typeface="Times New Roman"/>
                <a:cs typeface="Times New Roman"/>
              </a:rPr>
              <a:t>Software</a:t>
            </a:r>
            <a:r>
              <a:rPr lang="en-US" sz="1800" b="1" u="sng" spc="-10" dirty="0">
                <a:uFill>
                  <a:solidFill>
                    <a:srgbClr val="000000"/>
                  </a:solidFill>
                </a:uFill>
                <a:latin typeface="Times New Roman"/>
                <a:cs typeface="Times New Roman"/>
              </a:rPr>
              <a:t> </a:t>
            </a:r>
            <a:r>
              <a:rPr lang="en-US" sz="1800" b="1" u="sng" spc="-5" dirty="0">
                <a:uFill>
                  <a:solidFill>
                    <a:srgbClr val="000000"/>
                  </a:solidFill>
                </a:uFill>
                <a:latin typeface="Times New Roman"/>
                <a:cs typeface="Times New Roman"/>
              </a:rPr>
              <a:t>Requirements</a:t>
            </a:r>
            <a:r>
              <a:rPr lang="en-US" sz="1800" b="1" spc="-5" dirty="0">
                <a:latin typeface="Times New Roman"/>
                <a:cs typeface="Times New Roman"/>
              </a:rPr>
              <a:t>:</a:t>
            </a:r>
            <a:r>
              <a:rPr lang="en-US" sz="1800" dirty="0">
                <a:solidFill>
                  <a:srgbClr val="000000"/>
                </a:solidFill>
                <a:latin typeface="Times New Roman" panose="02020603050405020304" pitchFamily="18" charset="0"/>
                <a:ea typeface="Calibri" panose="020F0502020204030204" pitchFamily="34" charset="0"/>
              </a:rPr>
              <a:t> </a:t>
            </a:r>
          </a:p>
          <a:p>
            <a:pPr marL="1603375" algn="just">
              <a:lnSpc>
                <a:spcPct val="107000"/>
              </a:lnSpc>
              <a:spcAft>
                <a:spcPts val="770"/>
              </a:spcAft>
              <a:buFont typeface="+mj-lt"/>
              <a:buAutoNum type="arabicPeriod"/>
            </a:pPr>
            <a:r>
              <a:rPr lang="en-US" sz="1600" dirty="0">
                <a:solidFill>
                  <a:srgbClr val="000000"/>
                </a:solidFill>
                <a:latin typeface="Times New Roman" panose="02020603050405020304" pitchFamily="18" charset="0"/>
                <a:ea typeface="Calibri" panose="020F0502020204030204" pitchFamily="34" charset="0"/>
              </a:rPr>
              <a:t>Operating System: Windows, macOS, or Linux</a:t>
            </a:r>
          </a:p>
          <a:p>
            <a:pPr marL="1603375" algn="just">
              <a:lnSpc>
                <a:spcPct val="107000"/>
              </a:lnSpc>
              <a:spcAft>
                <a:spcPts val="770"/>
              </a:spcAft>
              <a:buFont typeface="+mj-lt"/>
              <a:buAutoNum type="arabicPeriod"/>
            </a:pPr>
            <a:r>
              <a:rPr lang="en-US" sz="1600" dirty="0">
                <a:solidFill>
                  <a:srgbClr val="000000"/>
                </a:solidFill>
                <a:latin typeface="Times New Roman" panose="02020603050405020304" pitchFamily="18" charset="0"/>
                <a:ea typeface="Calibri" panose="020F0502020204030204" pitchFamily="34" charset="0"/>
              </a:rPr>
              <a:t>Programming Language: Python (Version 3.x)</a:t>
            </a:r>
          </a:p>
          <a:p>
            <a:pPr marL="1603375" algn="just">
              <a:lnSpc>
                <a:spcPct val="107000"/>
              </a:lnSpc>
              <a:spcAft>
                <a:spcPts val="770"/>
              </a:spcAft>
              <a:buFont typeface="+mj-lt"/>
              <a:buAutoNum type="arabicPeriod"/>
            </a:pPr>
            <a:r>
              <a:rPr lang="en-US" sz="1600" dirty="0">
                <a:solidFill>
                  <a:srgbClr val="000000"/>
                </a:solidFill>
                <a:latin typeface="Times New Roman" panose="02020603050405020304" pitchFamily="18" charset="0"/>
                <a:ea typeface="Calibri" panose="020F0502020204030204" pitchFamily="34" charset="0"/>
              </a:rPr>
              <a:t>Python </a:t>
            </a:r>
            <a:r>
              <a:rPr lang="en-US" sz="1600" dirty="0" err="1">
                <a:solidFill>
                  <a:srgbClr val="000000"/>
                </a:solidFill>
                <a:latin typeface="Times New Roman" panose="02020603050405020304" pitchFamily="18" charset="0"/>
                <a:ea typeface="Calibri" panose="020F0502020204030204" pitchFamily="34" charset="0"/>
              </a:rPr>
              <a:t>Libraries:Pandas</a:t>
            </a:r>
            <a:r>
              <a:rPr lang="en-US" sz="1600" dirty="0">
                <a:solidFill>
                  <a:srgbClr val="000000"/>
                </a:solidFill>
                <a:latin typeface="Times New Roman" panose="02020603050405020304" pitchFamily="18" charset="0"/>
                <a:ea typeface="Calibri" panose="020F0502020204030204" pitchFamily="34" charset="0"/>
              </a:rPr>
              <a:t> (for data manipulation)</a:t>
            </a:r>
          </a:p>
          <a:p>
            <a:pPr marL="1260475" indent="0" algn="just">
              <a:lnSpc>
                <a:spcPct val="107000"/>
              </a:lnSpc>
              <a:spcAft>
                <a:spcPts val="770"/>
              </a:spcAft>
              <a:buNone/>
            </a:pPr>
            <a:r>
              <a:rPr lang="en-US" sz="1600" dirty="0">
                <a:solidFill>
                  <a:srgbClr val="000000"/>
                </a:solidFill>
                <a:latin typeface="Times New Roman" panose="02020603050405020304" pitchFamily="18" charset="0"/>
                <a:ea typeface="Calibri" panose="020F0502020204030204" pitchFamily="34" charset="0"/>
              </a:rPr>
              <a:t>       NumPy (for numerical computations)</a:t>
            </a:r>
          </a:p>
          <a:p>
            <a:pPr marL="1260475" indent="263525" algn="just">
              <a:lnSpc>
                <a:spcPct val="107000"/>
              </a:lnSpc>
              <a:spcAft>
                <a:spcPts val="770"/>
              </a:spcAft>
              <a:buNone/>
            </a:pPr>
            <a:r>
              <a:rPr lang="en-US" sz="1600" dirty="0">
                <a:solidFill>
                  <a:srgbClr val="000000"/>
                </a:solidFill>
                <a:latin typeface="Times New Roman" panose="02020603050405020304" pitchFamily="18" charset="0"/>
                <a:ea typeface="Calibri" panose="020F0502020204030204" pitchFamily="34" charset="0"/>
              </a:rPr>
              <a:t>  Matplotlib &amp; Seaborn (for data visualization)</a:t>
            </a:r>
          </a:p>
          <a:p>
            <a:pPr marL="147955" indent="0" algn="just">
              <a:lnSpc>
                <a:spcPct val="107000"/>
              </a:lnSpc>
              <a:spcAft>
                <a:spcPts val="770"/>
              </a:spcAft>
              <a:buNone/>
            </a:pPr>
            <a:endParaRPr lang="en-IN" sz="1800" dirty="0">
              <a:solidFill>
                <a:srgbClr val="000000"/>
              </a:solidFill>
              <a:latin typeface="Times New Roman" panose="02020603050405020304" pitchFamily="18" charset="0"/>
              <a:ea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B57FE568-777C-1C16-BB31-1FA0E6EF8EC6}"/>
              </a:ext>
            </a:extLst>
          </p:cNvPr>
          <p:cNvSpPr/>
          <p:nvPr/>
        </p:nvSpPr>
        <p:spPr>
          <a:xfrm>
            <a:off x="8392056" y="6381690"/>
            <a:ext cx="441147" cy="400110"/>
          </a:xfrm>
          <a:prstGeom prst="rect">
            <a:avLst/>
          </a:prstGeom>
          <a:noFill/>
        </p:spPr>
        <p:txBody>
          <a:bodyPr wrap="none" lIns="91440" tIns="45720" rIns="91440" bIns="45720">
            <a:spAutoFit/>
          </a:bodyPr>
          <a:lstStyle/>
          <a:p>
            <a:pPr algn="ctr"/>
            <a:r>
              <a:rPr lang="en-US" sz="2000" b="0" cap="none" spc="0" dirty="0">
                <a:ln w="0"/>
                <a:solidFill>
                  <a:schemeClr val="tx1"/>
                </a:solidFill>
                <a:latin typeface="Times New Roman" panose="02020603050405020304" pitchFamily="18" charset="0"/>
                <a:cs typeface="Times New Roman" panose="02020603050405020304" pitchFamily="18" charset="0"/>
              </a:rPr>
              <a:t>14</a:t>
            </a:r>
          </a:p>
        </p:txBody>
      </p:sp>
    </p:spTree>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3550</TotalTime>
  <Words>1077</Words>
  <Application>Microsoft Office PowerPoint</Application>
  <PresentationFormat>Letter Paper (8.5x11 in)</PresentationFormat>
  <Paragraphs>95</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Symbol</vt:lpstr>
      <vt:lpstr>Times New Roman</vt:lpstr>
      <vt:lpstr>Wingdings</vt:lpstr>
      <vt:lpstr>Theme1</vt:lpstr>
      <vt:lpstr>Airbnb Data Analysis</vt:lpstr>
      <vt:lpstr>Contents</vt:lpstr>
      <vt:lpstr>Abstract</vt:lpstr>
      <vt:lpstr>Introduction</vt:lpstr>
      <vt:lpstr>Introduction</vt:lpstr>
      <vt:lpstr>Introduction</vt:lpstr>
      <vt:lpstr>Problem Statement</vt:lpstr>
      <vt:lpstr>Methodology</vt:lpstr>
      <vt:lpstr>Technology Stack</vt:lpstr>
      <vt:lpstr>Conclusion</vt:lpstr>
      <vt:lpstr>Future Scope</vt:lpstr>
      <vt:lpstr>Thank You !!!</vt:lpstr>
      <vt:lpstr>Q &amp; A</vt:lpstr>
    </vt:vector>
  </TitlesOfParts>
  <Company>Personal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Santosh Chapaneri</dc:creator>
  <cp:lastModifiedBy>Atul Kapse</cp:lastModifiedBy>
  <cp:revision>341</cp:revision>
  <dcterms:created xsi:type="dcterms:W3CDTF">2009-10-13T20:39:54Z</dcterms:created>
  <dcterms:modified xsi:type="dcterms:W3CDTF">2025-03-11T22:03:26Z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FC0CC7DF1BCE4E4B8241BC32BB672CEF</vt:lpwstr>
  </property>
  <property fmtid="{D5CDD505-2E9C-101B-9397-08002B2CF9AE}" pid="3" name="KSOProductBuildVer">
    <vt:lpwstr>1033-11.2.0.10323</vt:lpwstr>
  </property>
</Properties>
</file>