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handoutMasterIdLst>
    <p:handoutMasterId r:id="rId24"/>
  </p:handoutMasterIdLst>
  <p:sldIdLst>
    <p:sldId id="256" r:id="rId2"/>
    <p:sldId id="320" r:id="rId3"/>
    <p:sldId id="401" r:id="rId4"/>
    <p:sldId id="402" r:id="rId5"/>
    <p:sldId id="406" r:id="rId6"/>
    <p:sldId id="412" r:id="rId7"/>
    <p:sldId id="403" r:id="rId8"/>
    <p:sldId id="404" r:id="rId9"/>
    <p:sldId id="405" r:id="rId10"/>
    <p:sldId id="322" r:id="rId11"/>
    <p:sldId id="397" r:id="rId12"/>
    <p:sldId id="399" r:id="rId13"/>
    <p:sldId id="407" r:id="rId14"/>
    <p:sldId id="408" r:id="rId15"/>
    <p:sldId id="411" r:id="rId16"/>
    <p:sldId id="398" r:id="rId17"/>
    <p:sldId id="413" r:id="rId18"/>
    <p:sldId id="409" r:id="rId19"/>
    <p:sldId id="410" r:id="rId20"/>
    <p:sldId id="414" r:id="rId21"/>
    <p:sldId id="41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738" y="101"/>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11/5/2022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11/5/2022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11/5/2022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11/5/2022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11/5/2022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11/5/2022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11/5/2022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11/5/2022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11/5/2022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11/5/2022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11/5/2022</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11/5/2022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11/5/2022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11/5/2022</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13268" y="685800"/>
            <a:ext cx="7772400" cy="1470025"/>
          </a:xfrm>
        </p:spPr>
        <p:txBody>
          <a:bodyPr/>
          <a:lstStyle/>
          <a:p>
            <a:pPr eaLnBrk="1" hangingPunct="1"/>
            <a:endParaRPr lang="en-US" altLang="en-US" sz="4400" dirty="0">
              <a:ea typeface="ＭＳ Ｐゴシック" pitchFamily="34" charset="-128"/>
            </a:endParaRPr>
          </a:p>
        </p:txBody>
      </p:sp>
      <p:pic>
        <p:nvPicPr>
          <p:cNvPr id="5" name="Picture 4" descr="Graphical user interface, website">
            <a:extLst>
              <a:ext uri="{FF2B5EF4-FFF2-40B4-BE49-F238E27FC236}">
                <a16:creationId xmlns:a16="http://schemas.microsoft.com/office/drawing/2014/main" id="{53B86BF9-4084-7E67-6FAC-7444A725A5E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19" name="Rectangle 3"/>
          <p:cNvSpPr>
            <a:spLocks noGrp="1" noChangeArrowheads="1"/>
          </p:cNvSpPr>
          <p:nvPr>
            <p:ph type="subTitle" idx="1"/>
          </p:nvPr>
        </p:nvSpPr>
        <p:spPr>
          <a:xfrm>
            <a:off x="774098" y="354012"/>
            <a:ext cx="7848600" cy="2133600"/>
          </a:xfrm>
        </p:spPr>
        <p:txBody>
          <a:bodyPr/>
          <a:lstStyle/>
          <a:p>
            <a:pPr eaLnBrk="1" hangingPunct="1">
              <a:lnSpc>
                <a:spcPct val="120000"/>
              </a:lnSpc>
            </a:pPr>
            <a:r>
              <a:rPr lang="en-US" altLang="en-US" sz="4400" b="1" dirty="0">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cs typeface="Aharoni" panose="020B0604020202020204" pitchFamily="2" charset="-79"/>
              </a:rPr>
              <a:t>What is </a:t>
            </a:r>
            <a:r>
              <a:rPr lang="en-US" altLang="en-US" b="1" dirty="0">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cs typeface="Aharoni" panose="020B0604020202020204" pitchFamily="2" charset="-79"/>
              </a:rPr>
              <a:t>Data Science?</a:t>
            </a:r>
          </a:p>
          <a:p>
            <a:pPr eaLnBrk="1" hangingPunct="1">
              <a:lnSpc>
                <a:spcPct val="120000"/>
              </a:lnSpc>
            </a:pPr>
            <a:endParaRPr lang="en-US" altLang="en-US" sz="2800" b="1" dirty="0">
              <a:solidFill>
                <a:srgbClr val="FF0000"/>
              </a:solidFill>
              <a:ea typeface="ＭＳ Ｐゴシック" pitchFamily="34" charset="-128"/>
            </a:endParaRPr>
          </a:p>
          <a:p>
            <a:pPr eaLnBrk="1" hangingPunct="1">
              <a:lnSpc>
                <a:spcPct val="120000"/>
              </a:lnSpc>
            </a:pPr>
            <a:endParaRPr lang="en-US" altLang="en-US" sz="2800" b="1" dirty="0">
              <a:solidFill>
                <a:srgbClr val="FF0000"/>
              </a:solidFill>
              <a:ea typeface="ＭＳ Ｐゴシック" pitchFamily="34" charset="-128"/>
            </a:endParaRPr>
          </a:p>
          <a:p>
            <a:pPr eaLnBrk="1" hangingPunct="1">
              <a:lnSpc>
                <a:spcPct val="120000"/>
              </a:lnSpc>
            </a:pPr>
            <a:endParaRPr lang="en-US" altLang="en-US" sz="2800" b="1" dirty="0">
              <a:solidFill>
                <a:srgbClr val="FF0000"/>
              </a:solidFill>
              <a:ea typeface="ＭＳ Ｐゴシック" pitchFamily="34" charset="-128"/>
            </a:endParaRPr>
          </a:p>
          <a:p>
            <a:pPr eaLnBrk="1" hangingPunct="1">
              <a:lnSpc>
                <a:spcPct val="120000"/>
              </a:lnSpc>
            </a:pPr>
            <a:endParaRPr lang="en-US" altLang="en-US" sz="2800" b="1" dirty="0">
              <a:solidFill>
                <a:srgbClr val="FF0000"/>
              </a:solidFill>
              <a:ea typeface="ＭＳ Ｐゴシック" pitchFamily="34" charset="-128"/>
            </a:endParaRPr>
          </a:p>
          <a:p>
            <a:pPr eaLnBrk="1" hangingPunct="1">
              <a:lnSpc>
                <a:spcPct val="120000"/>
              </a:lnSpc>
            </a:pPr>
            <a:endParaRPr lang="en-US" altLang="en-US" sz="2800" b="1" dirty="0">
              <a:solidFill>
                <a:srgbClr val="FF0000"/>
              </a:solidFill>
              <a:ea typeface="ＭＳ Ｐゴシック" pitchFamily="34" charset="-128"/>
            </a:endParaRPr>
          </a:p>
          <a:p>
            <a:pPr eaLnBrk="1" hangingPunct="1">
              <a:lnSpc>
                <a:spcPct val="120000"/>
              </a:lnSpc>
            </a:pPr>
            <a:endParaRPr lang="en-US" altLang="en-US" sz="2800" b="1" dirty="0">
              <a:solidFill>
                <a:srgbClr val="FF0000"/>
              </a:solidFill>
              <a:ea typeface="ＭＳ Ｐゴシック" pitchFamily="34" charset="-128"/>
            </a:endParaRPr>
          </a:p>
          <a:p>
            <a:pPr eaLnBrk="1" hangingPunct="1">
              <a:lnSpc>
                <a:spcPct val="120000"/>
              </a:lnSpc>
            </a:pPr>
            <a:r>
              <a:rPr lang="en-US" altLang="en-US" sz="2800" b="1" dirty="0">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rPr>
              <a:t>Atul Kumar (12102801)</a:t>
            </a:r>
          </a:p>
          <a:p>
            <a:pPr eaLnBrk="1" hangingPunct="1">
              <a:lnSpc>
                <a:spcPct val="120000"/>
              </a:lnSpc>
            </a:pPr>
            <a:r>
              <a:rPr lang="en-US" altLang="en-US" sz="2400" b="1" i="1">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rPr>
              <a:t>Master </a:t>
            </a:r>
            <a:r>
              <a:rPr lang="en-US" altLang="en-US" sz="2400" b="1" i="1" dirty="0">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rPr>
              <a:t>of Computer Application</a:t>
            </a:r>
          </a:p>
          <a:p>
            <a:pPr eaLnBrk="1" hangingPunct="1">
              <a:lnSpc>
                <a:spcPct val="80000"/>
              </a:lnSpc>
            </a:pPr>
            <a:r>
              <a:rPr lang="en-US" altLang="en-US" sz="2400" b="1" i="1" dirty="0">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rPr>
              <a:t>Lovely Professional University,</a:t>
            </a:r>
          </a:p>
          <a:p>
            <a:pPr eaLnBrk="1" hangingPunct="1">
              <a:lnSpc>
                <a:spcPct val="80000"/>
              </a:lnSpc>
            </a:pPr>
            <a:r>
              <a:rPr lang="en-US" altLang="en-US" sz="2400" b="1" i="1" dirty="0">
                <a:solidFill>
                  <a:srgbClr val="FFFF00"/>
                </a:solidFill>
                <a:effectLst>
                  <a:outerShdw blurRad="38100" dist="38100" dir="2700000" algn="tl">
                    <a:srgbClr val="000000">
                      <a:alpha val="43137"/>
                    </a:srgbClr>
                  </a:outerShdw>
                </a:effectLst>
                <a:latin typeface="Algerian" panose="04020705040A02060702" pitchFamily="82" charset="0"/>
                <a:ea typeface="ＭＳ Ｐゴシック" pitchFamily="34" charset="-128"/>
              </a:rPr>
              <a:t> Phagwara, Punjab, India</a:t>
            </a:r>
          </a:p>
          <a:p>
            <a:pPr eaLnBrk="1" hangingPunct="1">
              <a:lnSpc>
                <a:spcPct val="80000"/>
              </a:lnSpc>
            </a:pPr>
            <a:endParaRPr lang="en-US" altLang="en-US" sz="2000" b="1" dirty="0">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b="1" dirty="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a:ea typeface="+mn-ea"/>
              </a:rPr>
              <a:t>An area that manages, manipulates, extracts, and interprets knowledge from tremendous amount of data</a:t>
            </a:r>
          </a:p>
          <a:p>
            <a:pPr>
              <a:defRPr/>
            </a:pPr>
            <a:r>
              <a:rPr lang="en-US" dirty="0">
                <a:ea typeface="+mn-ea"/>
              </a:rPr>
              <a:t>Data science (DS) is a multidisciplinary field of study with goal to address the challenges in big data</a:t>
            </a:r>
          </a:p>
          <a:p>
            <a:pPr>
              <a:defRPr/>
            </a:pPr>
            <a:r>
              <a:rPr lang="en-US" dirty="0">
                <a:ea typeface="+mn-ea"/>
              </a:rPr>
              <a:t>Data science principles apply to all data – big and small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Data Science?</a:t>
            </a:r>
          </a:p>
        </p:txBody>
      </p:sp>
      <p:sp>
        <p:nvSpPr>
          <p:cNvPr id="3" name="Content Placeholder 2"/>
          <p:cNvSpPr>
            <a:spLocks noGrp="1"/>
          </p:cNvSpPr>
          <p:nvPr>
            <p:ph idx="1"/>
          </p:nvPr>
        </p:nvSpPr>
        <p:spPr/>
        <p:txBody>
          <a:bodyPr>
            <a:normAutofit fontScale="92500" lnSpcReduction="10000"/>
          </a:bodyPr>
          <a:lstStyle/>
          <a:p>
            <a:r>
              <a:rPr lang="en-US" sz="2800" dirty="0"/>
              <a:t>Theories and techniques from many fields and disciplines are used to investigate and analyze a large amount of data to help decision makers in many industries such as science, engineering, economics, politics, finance, and education</a:t>
            </a:r>
          </a:p>
          <a:p>
            <a:pPr lvl="1"/>
            <a:r>
              <a:rPr lang="en-US" sz="2400" dirty="0"/>
              <a:t>Computer Science</a:t>
            </a:r>
          </a:p>
          <a:p>
            <a:pPr lvl="2"/>
            <a:r>
              <a:rPr lang="en-US" sz="2000" dirty="0"/>
              <a:t>Pattern recognition, visualization, data warehousing, High performance computing, Databases, AI</a:t>
            </a:r>
          </a:p>
          <a:p>
            <a:pPr lvl="1"/>
            <a:r>
              <a:rPr lang="en-US" sz="2400" dirty="0"/>
              <a:t>Mathematics</a:t>
            </a:r>
          </a:p>
          <a:p>
            <a:pPr lvl="2"/>
            <a:r>
              <a:rPr lang="en-US" sz="2000" dirty="0"/>
              <a:t>Mathematical Modeling</a:t>
            </a:r>
          </a:p>
          <a:p>
            <a:pPr lvl="1"/>
            <a:r>
              <a:rPr lang="en-US" sz="2400" dirty="0"/>
              <a:t>Statistics</a:t>
            </a:r>
          </a:p>
          <a:p>
            <a:pPr lvl="2"/>
            <a:r>
              <a:rPr lang="en-US" sz="2000" dirty="0"/>
              <a:t>Statistical and Stochastic modeling, Probability.</a:t>
            </a:r>
            <a:endParaRPr lang="en-US" dirty="0"/>
          </a:p>
        </p:txBody>
      </p:sp>
    </p:spTree>
    <p:extLst>
      <p:ext uri="{BB962C8B-B14F-4D97-AF65-F5344CB8AC3E}">
        <p14:creationId xmlns:p14="http://schemas.microsoft.com/office/powerpoint/2010/main" val="311024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it sexy?</a:t>
            </a:r>
          </a:p>
        </p:txBody>
      </p:sp>
      <p:sp>
        <p:nvSpPr>
          <p:cNvPr id="3" name="Content Placeholder 2"/>
          <p:cNvSpPr>
            <a:spLocks noGrp="1"/>
          </p:cNvSpPr>
          <p:nvPr>
            <p:ph idx="1"/>
          </p:nvPr>
        </p:nvSpPr>
        <p:spPr>
          <a:xfrm>
            <a:off x="457200" y="1295400"/>
            <a:ext cx="8229600" cy="4525963"/>
          </a:xfrm>
        </p:spPr>
        <p:txBody>
          <a:bodyPr/>
          <a:lstStyle/>
          <a:p>
            <a:r>
              <a:rPr lang="en-US" dirty="0"/>
              <a:t>Gartner’s 2014 Hype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16617"/>
            <a:ext cx="7315200" cy="4572000"/>
          </a:xfrm>
          <a:prstGeom prst="rect">
            <a:avLst/>
          </a:prstGeom>
        </p:spPr>
      </p:pic>
      <p:sp>
        <p:nvSpPr>
          <p:cNvPr id="5" name="Rectangle 4"/>
          <p:cNvSpPr/>
          <p:nvPr/>
        </p:nvSpPr>
        <p:spPr>
          <a:xfrm>
            <a:off x="3733800" y="2836178"/>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9189" y="2780251"/>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97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dirty="0"/>
              <a:t>Data Science</a:t>
            </a:r>
            <a:endParaRPr lang="en-US" altLang="en-US" b="1" dirty="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4500" y="1417638"/>
            <a:ext cx="5715000" cy="5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dirty="0"/>
              <a:t>Data Science</a:t>
            </a:r>
            <a:endParaRPr lang="en-US" altLang="en-US" b="1" dirty="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731" y="1404500"/>
            <a:ext cx="8001000" cy="532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6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Examples</a:t>
            </a:r>
          </a:p>
        </p:txBody>
      </p:sp>
      <p:sp>
        <p:nvSpPr>
          <p:cNvPr id="3" name="Content Placeholder 2"/>
          <p:cNvSpPr>
            <a:spLocks noGrp="1"/>
          </p:cNvSpPr>
          <p:nvPr>
            <p:ph idx="1"/>
          </p:nvPr>
        </p:nvSpPr>
        <p:spPr>
          <a:xfrm>
            <a:off x="457200" y="1295400"/>
            <a:ext cx="8229600" cy="4525963"/>
          </a:xfrm>
        </p:spPr>
        <p:txBody>
          <a:bodyPr/>
          <a:lstStyle/>
          <a:p>
            <a:r>
              <a:rPr lang="en-US" dirty="0"/>
              <a:t>Companies learn your secrets, shopping patterns, and preferences</a:t>
            </a:r>
          </a:p>
          <a:p>
            <a:pPr lvl="1"/>
            <a:r>
              <a:rPr lang="en-US" dirty="0"/>
              <a:t>For example, </a:t>
            </a:r>
            <a:r>
              <a:rPr lang="en-US" b="0" i="0" dirty="0">
                <a:solidFill>
                  <a:srgbClr val="111111"/>
                </a:solidFill>
                <a:effectLst/>
              </a:rPr>
              <a:t>Companies don’t need to ask you if you’re pregnant, they know from the change in your purchases. And sometimes they even know you’re pregnant before you do</a:t>
            </a:r>
            <a:endParaRPr lang="en-US" dirty="0"/>
          </a:p>
          <a:p>
            <a:r>
              <a:rPr lang="en-US" dirty="0"/>
              <a:t>Data Science and election (2008, 2012)</a:t>
            </a:r>
          </a:p>
          <a:p>
            <a:pPr lvl="1"/>
            <a:r>
              <a:rPr lang="en-US" dirty="0"/>
              <a:t>1 million people installed the Obama Facebook app that gave access to info on “friends”</a:t>
            </a:r>
          </a:p>
          <a:p>
            <a:pPr marL="457200" lvl="1" indent="0">
              <a:buNone/>
            </a:pPr>
            <a:endParaRPr lang="en-US" dirty="0"/>
          </a:p>
          <a:p>
            <a:pPr marL="0" indent="0">
              <a:buNone/>
            </a:pPr>
            <a:r>
              <a:rPr lang="en-US" sz="1600" dirty="0">
                <a:latin typeface="Abadi Extra Light" panose="020B0604020202020204" pitchFamily="34" charset="0"/>
              </a:rPr>
              <a:t>Source: New York Times</a:t>
            </a:r>
          </a:p>
        </p:txBody>
      </p:sp>
    </p:spTree>
    <p:extLst>
      <p:ext uri="{BB962C8B-B14F-4D97-AF65-F5344CB8AC3E}">
        <p14:creationId xmlns:p14="http://schemas.microsoft.com/office/powerpoint/2010/main" val="225908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Scientists</a:t>
            </a:r>
          </a:p>
        </p:txBody>
      </p:sp>
      <p:sp>
        <p:nvSpPr>
          <p:cNvPr id="3" name="Content Placeholder 2"/>
          <p:cNvSpPr>
            <a:spLocks noGrp="1"/>
          </p:cNvSpPr>
          <p:nvPr>
            <p:ph idx="1"/>
          </p:nvPr>
        </p:nvSpPr>
        <p:spPr/>
        <p:txBody>
          <a:bodyPr/>
          <a:lstStyle/>
          <a:p>
            <a:pPr>
              <a:defRPr/>
            </a:pPr>
            <a:r>
              <a:rPr lang="en-US" dirty="0"/>
              <a:t>Data Scientist</a:t>
            </a:r>
          </a:p>
          <a:p>
            <a:pPr lvl="1">
              <a:defRPr/>
            </a:pPr>
            <a:r>
              <a:rPr lang="en-US" dirty="0"/>
              <a:t>The Sexiest Job of the 21</a:t>
            </a:r>
            <a:r>
              <a:rPr lang="en-US" baseline="30000" dirty="0"/>
              <a:t>st</a:t>
            </a:r>
            <a:r>
              <a:rPr lang="en-US" dirty="0"/>
              <a:t> Century</a:t>
            </a:r>
          </a:p>
          <a:p>
            <a:r>
              <a:rPr lang="en-US" dirty="0"/>
              <a:t>They find stories, extract knowledge. They are not reporters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val="176450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Scientists</a:t>
            </a:r>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decisions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249449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9200" y="228600"/>
            <a:ext cx="6858000" cy="990600"/>
          </a:xfrm>
        </p:spPr>
        <p:txBody>
          <a:bodyPr/>
          <a:lstStyle/>
          <a:p>
            <a:br>
              <a:rPr lang="en-US" b="1" dirty="0"/>
            </a:br>
            <a:r>
              <a:rPr lang="en-US" b="1" dirty="0"/>
              <a:t>What do Data Scientists do</a:t>
            </a:r>
            <a:r>
              <a:rPr lang="en-US" altLang="en-US" b="1" dirty="0"/>
              <a:t>?</a:t>
            </a:r>
            <a:endParaRPr lang="en-US" altLang="en-US" b="1" dirty="0">
              <a:ea typeface="ＭＳ Ｐゴシック" panose="020B0600070205080204" pitchFamily="34" charset="-128"/>
            </a:endParaRPr>
          </a:p>
        </p:txBody>
      </p:sp>
      <p:sp>
        <p:nvSpPr>
          <p:cNvPr id="3" name="Content Placeholder 2"/>
          <p:cNvSpPr>
            <a:spLocks noGrp="1"/>
          </p:cNvSpPr>
          <p:nvPr>
            <p:ph idx="1"/>
          </p:nvPr>
        </p:nvSpPr>
        <p:spPr>
          <a:xfrm>
            <a:off x="457200" y="1828800"/>
            <a:ext cx="8458200" cy="4038600"/>
          </a:xfrm>
        </p:spPr>
        <p:txBody>
          <a:bodyPr/>
          <a:lstStyle/>
          <a:p>
            <a:pPr algn="just"/>
            <a:r>
              <a:rPr lang="en-US" sz="2800" dirty="0"/>
              <a:t>National Security</a:t>
            </a:r>
          </a:p>
          <a:p>
            <a:pPr algn="just"/>
            <a:r>
              <a:rPr lang="en-US" sz="2800" dirty="0"/>
              <a:t>Cyber Security</a:t>
            </a:r>
          </a:p>
          <a:p>
            <a:pPr algn="just"/>
            <a:r>
              <a:rPr lang="en-US" sz="2800" dirty="0"/>
              <a:t>Business Analytics</a:t>
            </a:r>
          </a:p>
          <a:p>
            <a:pPr algn="just"/>
            <a:r>
              <a:rPr lang="en-US" sz="2800" dirty="0"/>
              <a:t>Engineering </a:t>
            </a:r>
          </a:p>
          <a:p>
            <a:pPr algn="just"/>
            <a:r>
              <a:rPr lang="en-US" sz="2800" dirty="0"/>
              <a:t>Healthcare </a:t>
            </a:r>
          </a:p>
          <a:p>
            <a:pPr algn="just"/>
            <a:r>
              <a:rPr lang="en-US" sz="2800" dirty="0"/>
              <a:t>And more ….</a:t>
            </a:r>
          </a:p>
          <a:p>
            <a:pPr marL="0" indent="0" algn="just">
              <a:buNone/>
            </a:pPr>
            <a:endParaRPr lang="en-US" sz="2800" dirty="0"/>
          </a:p>
          <a:p>
            <a:pPr algn="just"/>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6527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381000"/>
            <a:ext cx="7467600" cy="990600"/>
          </a:xfrm>
        </p:spPr>
        <p:txBody>
          <a:bodyPr/>
          <a:lstStyle/>
          <a:p>
            <a:r>
              <a:rPr lang="en-US" altLang="en-US" b="1" dirty="0"/>
              <a:t>Concentration in Data Science</a:t>
            </a:r>
            <a:endParaRPr lang="en-US" altLang="en-US" b="1" dirty="0">
              <a:ea typeface="ＭＳ Ｐゴシック" panose="020B0600070205080204" pitchFamily="34" charset="-128"/>
            </a:endParaRPr>
          </a:p>
        </p:txBody>
      </p:sp>
      <p:sp>
        <p:nvSpPr>
          <p:cNvPr id="3" name="Content Placeholder 2"/>
          <p:cNvSpPr>
            <a:spLocks noGrp="1"/>
          </p:cNvSpPr>
          <p:nvPr>
            <p:ph idx="1"/>
          </p:nvPr>
        </p:nvSpPr>
        <p:spPr>
          <a:xfrm>
            <a:off x="342900" y="1600200"/>
            <a:ext cx="8458200" cy="4038600"/>
          </a:xfrm>
        </p:spPr>
        <p:txBody>
          <a:bodyPr/>
          <a:lstStyle/>
          <a:p>
            <a:pPr algn="just"/>
            <a:r>
              <a:rPr lang="en-US" sz="2800" dirty="0"/>
              <a:t>Mathematics and Applied Mathematics</a:t>
            </a:r>
          </a:p>
          <a:p>
            <a:pPr algn="just"/>
            <a:r>
              <a:rPr lang="en-US" sz="2800" dirty="0"/>
              <a:t>Applied Statistics/Data Analysis</a:t>
            </a:r>
          </a:p>
          <a:p>
            <a:pPr algn="just"/>
            <a:r>
              <a:rPr lang="en-US" sz="2800" dirty="0"/>
              <a:t>Solid Programming Skills (R, Python, Julia, SQL)</a:t>
            </a:r>
          </a:p>
          <a:p>
            <a:pPr algn="just"/>
            <a:r>
              <a:rPr lang="en-US" sz="2800" dirty="0"/>
              <a:t>Data Mining</a:t>
            </a:r>
          </a:p>
          <a:p>
            <a:pPr algn="just"/>
            <a:r>
              <a:rPr lang="en-US" sz="2800" dirty="0"/>
              <a:t>Data Base Storage and Management</a:t>
            </a:r>
          </a:p>
          <a:p>
            <a:pPr algn="just"/>
            <a:r>
              <a:rPr lang="en-US" sz="2800" dirty="0"/>
              <a:t>Machine Learning and discovery</a:t>
            </a:r>
          </a:p>
          <a:p>
            <a:pPr marL="0" indent="0" algn="just">
              <a:buNone/>
            </a:pPr>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97035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1143000"/>
          </a:xfrm>
        </p:spPr>
        <p:txBody>
          <a:bodyPr wrap="square" anchor="ctr">
            <a:normAutofit/>
          </a:bodyPr>
          <a:lstStyle/>
          <a:p>
            <a:r>
              <a:rPr lang="en-US" altLang="en-US" b="1" dirty="0"/>
              <a:t>Outline</a:t>
            </a:r>
          </a:p>
        </p:txBody>
      </p:sp>
      <p:sp>
        <p:nvSpPr>
          <p:cNvPr id="10243" name="Content Placeholder 2"/>
          <p:cNvSpPr>
            <a:spLocks noGrp="1"/>
          </p:cNvSpPr>
          <p:nvPr>
            <p:ph sz="half" idx="1"/>
          </p:nvPr>
        </p:nvSpPr>
        <p:spPr>
          <a:xfrm>
            <a:off x="457200" y="1600200"/>
            <a:ext cx="7772400" cy="4525963"/>
          </a:xfrm>
        </p:spPr>
        <p:txBody>
          <a:bodyPr wrap="square" anchor="t">
            <a:normAutofit/>
          </a:bodyPr>
          <a:lstStyle/>
          <a:p>
            <a:pPr eaLnBrk="1" hangingPunct="1">
              <a:lnSpc>
                <a:spcPct val="90000"/>
              </a:lnSpc>
              <a:defRPr/>
            </a:pPr>
            <a:r>
              <a:rPr lang="en-US" altLang="en-US" dirty="0"/>
              <a:t>Data, Big Data and Challenges</a:t>
            </a:r>
          </a:p>
          <a:p>
            <a:pPr eaLnBrk="1" hangingPunct="1">
              <a:lnSpc>
                <a:spcPct val="90000"/>
              </a:lnSpc>
              <a:defRPr/>
            </a:pPr>
            <a:r>
              <a:rPr lang="en-US" altLang="en-US" dirty="0"/>
              <a:t>Data Science</a:t>
            </a:r>
          </a:p>
          <a:p>
            <a:pPr lvl="1" eaLnBrk="1" hangingPunct="1">
              <a:lnSpc>
                <a:spcPct val="90000"/>
              </a:lnSpc>
              <a:defRPr/>
            </a:pPr>
            <a:r>
              <a:rPr lang="en-US" altLang="en-US" sz="2800" dirty="0"/>
              <a:t>Introduction</a:t>
            </a:r>
          </a:p>
          <a:p>
            <a:pPr lvl="1" eaLnBrk="1" hangingPunct="1">
              <a:lnSpc>
                <a:spcPct val="90000"/>
              </a:lnSpc>
              <a:defRPr/>
            </a:pPr>
            <a:r>
              <a:rPr lang="en-US" altLang="en-US" sz="2800" dirty="0"/>
              <a:t>Why Data Science</a:t>
            </a:r>
          </a:p>
          <a:p>
            <a:pPr>
              <a:lnSpc>
                <a:spcPct val="90000"/>
              </a:lnSpc>
              <a:defRPr/>
            </a:pPr>
            <a:r>
              <a:rPr lang="en-US" altLang="en-US" dirty="0"/>
              <a:t>Data Scientists</a:t>
            </a:r>
          </a:p>
          <a:p>
            <a:pPr lvl="1">
              <a:lnSpc>
                <a:spcPct val="90000"/>
              </a:lnSpc>
              <a:defRPr/>
            </a:pPr>
            <a:r>
              <a:rPr lang="en-US" altLang="en-US" sz="2800" dirty="0"/>
              <a:t>What do they do?</a:t>
            </a:r>
          </a:p>
          <a:p>
            <a:pPr>
              <a:lnSpc>
                <a:spcPct val="90000"/>
              </a:lnSpc>
              <a:defRPr/>
            </a:pPr>
            <a:r>
              <a:rPr lang="en-US" altLang="en-US" dirty="0"/>
              <a:t>Major/Concentration in Data Science</a:t>
            </a:r>
          </a:p>
          <a:p>
            <a:pPr lvl="1">
              <a:lnSpc>
                <a:spcPct val="90000"/>
              </a:lnSpc>
              <a:defRPr/>
            </a:pPr>
            <a:r>
              <a:rPr lang="en-US" altLang="en-US" sz="2800" dirty="0"/>
              <a:t>What courses to take.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500"/>
                                        <p:tgtEl>
                                          <p:spTgt spid="1024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Effect transition="in" filter="fade">
                                      <p:cBhvr>
                                        <p:cTn id="23" dur="500"/>
                                        <p:tgtEl>
                                          <p:spTgt spid="1024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fade">
                                      <p:cBhvr>
                                        <p:cTn id="31" dur="500"/>
                                        <p:tgtEl>
                                          <p:spTgt spid="1024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14F32-A32A-F7D7-A593-A49DE968C4D4}"/>
              </a:ext>
            </a:extLst>
          </p:cNvPr>
          <p:cNvSpPr txBox="1"/>
          <p:nvPr/>
        </p:nvSpPr>
        <p:spPr>
          <a:xfrm>
            <a:off x="571500" y="830747"/>
            <a:ext cx="8001000" cy="2031325"/>
          </a:xfrm>
          <a:prstGeom prst="rect">
            <a:avLst/>
          </a:prstGeom>
          <a:noFill/>
        </p:spPr>
        <p:txBody>
          <a:bodyPr wrap="square" rtlCol="0">
            <a:spAutoFit/>
          </a:bodyPr>
          <a:lstStyle/>
          <a:p>
            <a:r>
              <a:rPr lang="en-US" sz="1800" b="0" i="0" u="none" strike="noStrike" baseline="0" dirty="0">
                <a:solidFill>
                  <a:srgbClr val="37393B"/>
                </a:solidFill>
                <a:latin typeface="Times New Roman" panose="02020603050405020304" pitchFamily="18" charset="0"/>
              </a:rPr>
              <a:t>Name: What is Data Science?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37393B"/>
                </a:solidFill>
                <a:latin typeface="Times New Roman" panose="02020603050405020304" pitchFamily="18" charset="0"/>
              </a:rPr>
              <a:t>Issuing Organization: Coursera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37393B"/>
                </a:solidFill>
                <a:latin typeface="Times New Roman" panose="02020603050405020304" pitchFamily="18" charset="0"/>
              </a:rPr>
              <a:t>Issue Date: June 2022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37393B"/>
                </a:solidFill>
                <a:latin typeface="Times New Roman" panose="02020603050405020304" pitchFamily="18" charset="0"/>
              </a:rPr>
              <a:t>Expiration Date: </a:t>
            </a:r>
            <a:r>
              <a:rPr lang="en-US" sz="1800" b="0" i="1" u="none" strike="noStrike" baseline="0" dirty="0">
                <a:solidFill>
                  <a:srgbClr val="37393B"/>
                </a:solidFill>
                <a:latin typeface="Times New Roman" panose="02020603050405020304" pitchFamily="18" charset="0"/>
              </a:rPr>
              <a:t>This certification does not expire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37393B"/>
                </a:solidFill>
                <a:latin typeface="Times New Roman" panose="02020603050405020304" pitchFamily="18" charset="0"/>
              </a:rPr>
              <a:t>Credential ID: ZA5PZ2SKMPS6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37393B"/>
                </a:solidFill>
                <a:latin typeface="Times New Roman" panose="02020603050405020304" pitchFamily="18" charset="0"/>
              </a:rPr>
              <a:t>Credential URL: </a:t>
            </a:r>
            <a:r>
              <a:rPr lang="en-US" sz="1800" b="0" i="0" u="none" strike="noStrike" baseline="0" dirty="0">
                <a:solidFill>
                  <a:srgbClr val="0000FF"/>
                </a:solidFill>
                <a:latin typeface="Times New Roman" panose="02020603050405020304" pitchFamily="18" charset="0"/>
              </a:rPr>
              <a:t>https://www.coursera.org/account/accomplishments/certificate/ZA5PZ2SKMPS6 </a:t>
            </a:r>
            <a:endParaRPr lang="en-US" dirty="0"/>
          </a:p>
        </p:txBody>
      </p:sp>
      <p:pic>
        <p:nvPicPr>
          <p:cNvPr id="6" name="Picture 5" descr="Diagram, timeline&#10;&#10;Description automatically generated">
            <a:extLst>
              <a:ext uri="{FF2B5EF4-FFF2-40B4-BE49-F238E27FC236}">
                <a16:creationId xmlns:a16="http://schemas.microsoft.com/office/drawing/2014/main" id="{CF427A50-B85A-362F-D154-5740A09A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936516"/>
            <a:ext cx="5867400" cy="3692820"/>
          </a:xfrm>
          <a:prstGeom prst="rect">
            <a:avLst/>
          </a:prstGeom>
        </p:spPr>
      </p:pic>
      <p:sp>
        <p:nvSpPr>
          <p:cNvPr id="8" name="TextBox 7">
            <a:extLst>
              <a:ext uri="{FF2B5EF4-FFF2-40B4-BE49-F238E27FC236}">
                <a16:creationId xmlns:a16="http://schemas.microsoft.com/office/drawing/2014/main" id="{E994DAD3-E65F-D3FA-AFCB-920F853ACFB4}"/>
              </a:ext>
            </a:extLst>
          </p:cNvPr>
          <p:cNvSpPr txBox="1"/>
          <p:nvPr/>
        </p:nvSpPr>
        <p:spPr>
          <a:xfrm>
            <a:off x="2438400" y="13138"/>
            <a:ext cx="5410200" cy="769441"/>
          </a:xfrm>
          <a:prstGeom prst="rect">
            <a:avLst/>
          </a:prstGeom>
          <a:noFill/>
        </p:spPr>
        <p:txBody>
          <a:bodyPr wrap="square" rtlCol="0">
            <a:spAutoFit/>
          </a:bodyPr>
          <a:lstStyle/>
          <a:p>
            <a:r>
              <a:rPr lang="en-US" sz="4400" b="1" dirty="0">
                <a:latin typeface="+mj-lt"/>
              </a:rPr>
              <a:t>Course</a:t>
            </a:r>
            <a:r>
              <a:rPr lang="en-US" sz="3200" b="1" dirty="0">
                <a:latin typeface="+mn-lt"/>
              </a:rPr>
              <a:t> </a:t>
            </a:r>
            <a:r>
              <a:rPr lang="en-US" sz="4400" b="1" dirty="0">
                <a:latin typeface="+mj-lt"/>
              </a:rPr>
              <a:t>Certificate</a:t>
            </a:r>
            <a:r>
              <a:rPr lang="en-US" sz="3200" b="1" dirty="0">
                <a:latin typeface="+mn-lt"/>
              </a:rPr>
              <a:t> </a:t>
            </a:r>
          </a:p>
        </p:txBody>
      </p:sp>
    </p:spTree>
    <p:extLst>
      <p:ext uri="{BB962C8B-B14F-4D97-AF65-F5344CB8AC3E}">
        <p14:creationId xmlns:p14="http://schemas.microsoft.com/office/powerpoint/2010/main" val="13331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87C1-AA97-2C03-D1CC-91DE5AED2974}"/>
              </a:ext>
            </a:extLst>
          </p:cNvPr>
          <p:cNvSpPr>
            <a:spLocks noGrp="1"/>
          </p:cNvSpPr>
          <p:nvPr>
            <p:ph type="title"/>
          </p:nvPr>
        </p:nvSpPr>
        <p:spPr>
          <a:xfrm>
            <a:off x="3117902" y="2602992"/>
            <a:ext cx="4495800" cy="712290"/>
          </a:xfrm>
          <a:scene3d>
            <a:camera prst="perspectiveLeft"/>
            <a:lightRig rig="threePt" dir="t"/>
          </a:scene3d>
        </p:spPr>
        <p:txBody>
          <a:bodyPr wrap="square" anchor="b">
            <a:noAutofit/>
          </a:bodyPr>
          <a:lstStyle/>
          <a:p>
            <a:r>
              <a:rPr lang="en-US" sz="6000" dirty="0">
                <a:ln w="0"/>
                <a:effectLst>
                  <a:outerShdw blurRad="38100" dist="25400" dir="5400000" algn="ctr" rotWithShape="0">
                    <a:srgbClr val="6E747A">
                      <a:alpha val="43000"/>
                    </a:srgbClr>
                  </a:outerShdw>
                </a:effectLst>
              </a:rPr>
              <a:t>THANK</a:t>
            </a:r>
            <a:r>
              <a:rPr lang="en-US" sz="6000" b="1" dirty="0">
                <a:ln w="6600">
                  <a:solidFill>
                    <a:schemeClr val="accent2"/>
                  </a:solidFill>
                  <a:prstDash val="solid"/>
                </a:ln>
                <a:effectLst>
                  <a:outerShdw dist="38100" dir="2700000" algn="tl" rotWithShape="0">
                    <a:schemeClr val="accent2"/>
                  </a:outerShdw>
                </a:effectLst>
              </a:rPr>
              <a:t> </a:t>
            </a:r>
            <a:r>
              <a:rPr lang="en-US" sz="6000" b="1" dirty="0">
                <a:ln w="22225">
                  <a:solidFill>
                    <a:schemeClr val="accent2"/>
                  </a:solidFill>
                  <a:prstDash val="solid"/>
                </a:ln>
              </a:rPr>
              <a:t>YOU</a:t>
            </a:r>
            <a:endParaRPr lang="en-US" sz="6000" b="1" dirty="0">
              <a:ln w="6600">
                <a:solidFill>
                  <a:schemeClr val="accent2"/>
                </a:solidFill>
                <a:prstDash val="solid"/>
              </a:ln>
              <a:effectLst>
                <a:outerShdw dist="38100" dir="2700000" algn="tl" rotWithShape="0">
                  <a:schemeClr val="accent2"/>
                </a:outerShdw>
              </a:effectLst>
            </a:endParaRPr>
          </a:p>
        </p:txBody>
      </p:sp>
      <p:pic>
        <p:nvPicPr>
          <p:cNvPr id="4" name="Picture 3" descr="A person in a suit&#10;&#10;Description automatically generated with low confidence">
            <a:extLst>
              <a:ext uri="{FF2B5EF4-FFF2-40B4-BE49-F238E27FC236}">
                <a16:creationId xmlns:a16="http://schemas.microsoft.com/office/drawing/2014/main" id="{DF1F885A-4AD4-E73B-A80D-0D77CF57FC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641" b="6641"/>
          <a:stretch/>
        </p:blipFill>
        <p:spPr>
          <a:xfrm>
            <a:off x="381000" y="990600"/>
            <a:ext cx="2702743" cy="4649364"/>
          </a:xfrm>
          <a:prstGeom prst="rect">
            <a:avLst/>
          </a:prstGeom>
          <a:noFill/>
        </p:spPr>
      </p:pic>
    </p:spTree>
    <p:extLst>
      <p:ext uri="{BB962C8B-B14F-4D97-AF65-F5344CB8AC3E}">
        <p14:creationId xmlns:p14="http://schemas.microsoft.com/office/powerpoint/2010/main" val="34100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All Around</a:t>
            </a:r>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a:t>Financial transactions, bank/credit transactions</a:t>
            </a:r>
          </a:p>
          <a:p>
            <a:pPr lvl="1"/>
            <a:r>
              <a:rPr lang="en-US" dirty="0"/>
              <a:t>Online trading and purchasing</a:t>
            </a:r>
          </a:p>
          <a:p>
            <a:pPr lvl="1"/>
            <a:r>
              <a:rPr lang="en-US" dirty="0"/>
              <a:t>Social 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524000"/>
            <a:ext cx="184023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87680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714" y="5011304"/>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4189" y="3682376"/>
            <a:ext cx="2220252" cy="1328928"/>
          </a:xfrm>
          <a:prstGeom prst="rect">
            <a:avLst/>
          </a:prstGeom>
        </p:spPr>
      </p:pic>
    </p:spTree>
    <p:extLst>
      <p:ext uri="{BB962C8B-B14F-4D97-AF65-F5344CB8AC3E}">
        <p14:creationId xmlns:p14="http://schemas.microsoft.com/office/powerpoint/2010/main" val="234896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Much Data Do We have?</a:t>
            </a:r>
          </a:p>
        </p:txBody>
      </p:sp>
      <p:sp>
        <p:nvSpPr>
          <p:cNvPr id="3" name="Content Placeholder 2"/>
          <p:cNvSpPr>
            <a:spLocks noGrp="1"/>
          </p:cNvSpPr>
          <p:nvPr>
            <p:ph idx="1"/>
          </p:nvPr>
        </p:nvSpPr>
        <p:spPr/>
        <p:txBody>
          <a:bodyPr>
            <a:normAutofit fontScale="92500" lnSpcReduction="10000"/>
          </a:bodyPr>
          <a:lstStyle/>
          <a:p>
            <a:r>
              <a:rPr lang="en-US" dirty="0"/>
              <a:t>Google processes 20 PB a day (2008)</a:t>
            </a:r>
          </a:p>
          <a:p>
            <a:r>
              <a:rPr lang="en-US" dirty="0"/>
              <a:t>Facebook has 60 TB of daily logs</a:t>
            </a:r>
          </a:p>
          <a:p>
            <a:r>
              <a:rPr lang="en-US" dirty="0"/>
              <a:t>eBay has 6.5 PB of user data + 50 TB/day (5/2009)</a:t>
            </a:r>
          </a:p>
          <a:p>
            <a:r>
              <a:rPr lang="en-US" dirty="0"/>
              <a:t>1000 genomes project: 200 TB</a:t>
            </a:r>
          </a:p>
          <a:p>
            <a:endParaRPr lang="en-US" dirty="0"/>
          </a:p>
          <a:p>
            <a:endParaRPr lang="en-US" dirty="0"/>
          </a:p>
          <a:p>
            <a:r>
              <a:rPr lang="en-US" sz="2000" dirty="0"/>
              <a:t>Cost of 1 TB of disk: $35</a:t>
            </a:r>
          </a:p>
          <a:p>
            <a:r>
              <a:rPr lang="en-US" sz="2000" dirty="0"/>
              <a:t>Time to read 1 TB disk: 3 </a:t>
            </a:r>
            <a:r>
              <a:rPr lang="en-US" sz="2000" dirty="0" err="1"/>
              <a:t>hrs</a:t>
            </a:r>
            <a:r>
              <a:rPr lang="en-US" sz="2000" dirty="0"/>
              <a:t> </a:t>
            </a:r>
          </a:p>
          <a:p>
            <a:pPr marL="0" indent="0">
              <a:buNone/>
            </a:pPr>
            <a:r>
              <a:rPr lang="en-US" sz="2000" dirty="0"/>
              <a:t>      (100 MB/s)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962400"/>
            <a:ext cx="4449661" cy="2790256"/>
          </a:xfrm>
          <a:prstGeom prst="rect">
            <a:avLst/>
          </a:prstGeom>
        </p:spPr>
      </p:pic>
    </p:spTree>
    <p:extLst>
      <p:ext uri="{BB962C8B-B14F-4D97-AF65-F5344CB8AC3E}">
        <p14:creationId xmlns:p14="http://schemas.microsoft.com/office/powerpoint/2010/main" val="292677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14300"/>
            <a:ext cx="8229600" cy="1143000"/>
          </a:xfrm>
        </p:spPr>
        <p:txBody>
          <a:bodyPr/>
          <a:lstStyle/>
          <a:p>
            <a:r>
              <a:rPr lang="en-US" b="1" dirty="0"/>
              <a:t>Big Data</a:t>
            </a:r>
            <a:endParaRPr lang="en-US" altLang="en-US" b="1" dirty="0">
              <a:ea typeface="ＭＳ Ｐゴシック" panose="020B0600070205080204" pitchFamily="34" charset="-128"/>
            </a:endParaRPr>
          </a:p>
        </p:txBody>
      </p:sp>
      <p:sp>
        <p:nvSpPr>
          <p:cNvPr id="3" name="Content Placeholder 2"/>
          <p:cNvSpPr>
            <a:spLocks noGrp="1"/>
          </p:cNvSpPr>
          <p:nvPr>
            <p:ph idx="1"/>
          </p:nvPr>
        </p:nvSpPr>
        <p:spPr>
          <a:xfrm>
            <a:off x="304800" y="1143000"/>
            <a:ext cx="8382000" cy="5029200"/>
          </a:xfrm>
        </p:spPr>
        <p:txBody>
          <a:bodyPr/>
          <a:lstStyle/>
          <a:p>
            <a:pPr marL="342900" lvl="1" indent="-342900" eaLnBrk="1" hangingPunct="1">
              <a:buSzPct val="75000"/>
              <a:buBlip>
                <a:blip r:embed="rId2"/>
              </a:buBlip>
              <a:defRPr/>
            </a:pPr>
            <a:r>
              <a:rPr lang="en-US" altLang="en-US" dirty="0">
                <a:solidFill>
                  <a:schemeClr val="tx1"/>
                </a:solidFill>
              </a:rPr>
              <a:t>Big Data </a:t>
            </a:r>
            <a:r>
              <a:rPr lang="en-US" dirty="0">
                <a:solidFill>
                  <a:schemeClr val="tx1"/>
                </a:solidFill>
              </a:rPr>
              <a:t>is any data that is expensive to manage and hard to extract value from </a:t>
            </a:r>
          </a:p>
          <a:p>
            <a:pPr lvl="1" eaLnBrk="1" hangingPunct="1">
              <a:defRPr/>
            </a:pPr>
            <a:r>
              <a:rPr lang="en-US" altLang="en-US" dirty="0"/>
              <a:t>Volume</a:t>
            </a:r>
          </a:p>
          <a:p>
            <a:pPr lvl="2" eaLnBrk="1" hangingPunct="1">
              <a:defRPr/>
            </a:pPr>
            <a:r>
              <a:rPr lang="en-US" altLang="en-US" dirty="0"/>
              <a:t>The size of the data</a:t>
            </a:r>
          </a:p>
          <a:p>
            <a:pPr lvl="1" eaLnBrk="1" hangingPunct="1">
              <a:defRPr/>
            </a:pPr>
            <a:r>
              <a:rPr lang="en-US" altLang="en-US" dirty="0"/>
              <a:t>Velocity</a:t>
            </a:r>
          </a:p>
          <a:p>
            <a:pPr lvl="2" eaLnBrk="1" hangingPunct="1">
              <a:defRPr/>
            </a:pPr>
            <a:r>
              <a:rPr lang="en-US" dirty="0"/>
              <a:t>The latency of data processing relative to the growing demand for interactivity</a:t>
            </a:r>
          </a:p>
          <a:p>
            <a:pPr lvl="1" eaLnBrk="1" hangingPunct="1">
              <a:defRPr/>
            </a:pPr>
            <a:r>
              <a:rPr lang="en-US" altLang="en-US" dirty="0"/>
              <a:t>Variety and Complexity</a:t>
            </a:r>
          </a:p>
          <a:p>
            <a:pPr lvl="2" eaLnBrk="1" hangingPunct="1">
              <a:defRPr/>
            </a:pPr>
            <a:r>
              <a:rPr lang="en-US" dirty="0"/>
              <a:t>the diversity of sources, formats, quality, structures.</a:t>
            </a:r>
          </a:p>
          <a:p>
            <a:pPr marL="914400" lvl="2" indent="0" eaLnBrk="1" hangingPunct="1">
              <a:buNone/>
              <a:defRPr/>
            </a:pPr>
            <a:endParaRPr lang="en-US" altLang="en-US" dirty="0"/>
          </a:p>
        </p:txBody>
      </p:sp>
    </p:spTree>
    <p:extLst>
      <p:ext uri="{BB962C8B-B14F-4D97-AF65-F5344CB8AC3E}">
        <p14:creationId xmlns:p14="http://schemas.microsoft.com/office/powerpoint/2010/main" val="325401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041"/>
            <a:ext cx="8229600" cy="1143000"/>
          </a:xfrm>
        </p:spPr>
        <p:txBody>
          <a:bodyPr/>
          <a:lstStyle/>
          <a:p>
            <a:r>
              <a:rPr lang="en-US" b="1" dirty="0"/>
              <a:t>Big Data</a:t>
            </a:r>
          </a:p>
        </p:txBody>
      </p:sp>
      <p:pic>
        <p:nvPicPr>
          <p:cNvPr id="4" name="Picture 3"/>
          <p:cNvPicPr>
            <a:picLocks noChangeAspect="1"/>
          </p:cNvPicPr>
          <p:nvPr/>
        </p:nvPicPr>
        <p:blipFill>
          <a:blip r:embed="rId2"/>
          <a:stretch>
            <a:fillRect/>
          </a:stretch>
        </p:blipFill>
        <p:spPr>
          <a:xfrm>
            <a:off x="862775" y="1185041"/>
            <a:ext cx="7418449" cy="5410200"/>
          </a:xfrm>
          <a:prstGeom prst="rect">
            <a:avLst/>
          </a:prstGeom>
        </p:spPr>
      </p:pic>
    </p:spTree>
    <p:extLst>
      <p:ext uri="{BB962C8B-B14F-4D97-AF65-F5344CB8AC3E}">
        <p14:creationId xmlns:p14="http://schemas.microsoft.com/office/powerpoint/2010/main" val="266907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Data We Have</a:t>
            </a:r>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a:t>Streaming Data </a:t>
            </a:r>
          </a:p>
          <a:p>
            <a:r>
              <a:rPr lang="en-US" dirty="0"/>
              <a:t>You can afford to scan the data once</a:t>
            </a:r>
          </a:p>
          <a:p>
            <a:endParaRPr lang="en-US" dirty="0"/>
          </a:p>
        </p:txBody>
      </p:sp>
    </p:spTree>
    <p:extLst>
      <p:ext uri="{BB962C8B-B14F-4D97-AF65-F5344CB8AC3E}">
        <p14:creationId xmlns:p14="http://schemas.microsoft.com/office/powerpoint/2010/main" val="159491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Do With These Data?</a:t>
            </a:r>
          </a:p>
        </p:txBody>
      </p:sp>
      <p:sp>
        <p:nvSpPr>
          <p:cNvPr id="3" name="Content Placeholder 2"/>
          <p:cNvSpPr>
            <a:spLocks noGrp="1"/>
          </p:cNvSpPr>
          <p:nvPr>
            <p:ph idx="1"/>
          </p:nvPr>
        </p:nvSpPr>
        <p:spPr/>
        <p:txBody>
          <a:bodyPr/>
          <a:lstStyle/>
          <a:p>
            <a:r>
              <a:rPr lang="en-US" dirty="0"/>
              <a:t>Aggregation and Statistics </a:t>
            </a:r>
          </a:p>
          <a:p>
            <a:pPr lvl="1"/>
            <a:r>
              <a:rPr lang="en-US" dirty="0"/>
              <a:t>Data warehousing 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p>
          <a:p>
            <a:endParaRPr lang="en-US" dirty="0"/>
          </a:p>
        </p:txBody>
      </p:sp>
    </p:spTree>
    <p:extLst>
      <p:ext uri="{BB962C8B-B14F-4D97-AF65-F5344CB8AC3E}">
        <p14:creationId xmlns:p14="http://schemas.microsoft.com/office/powerpoint/2010/main" val="209656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and Data Science</a:t>
            </a:r>
          </a:p>
        </p:txBody>
      </p:sp>
      <p:sp>
        <p:nvSpPr>
          <p:cNvPr id="3" name="Content Placeholder 2"/>
          <p:cNvSpPr>
            <a:spLocks noGrp="1"/>
          </p:cNvSpPr>
          <p:nvPr>
            <p:ph idx="1"/>
          </p:nvPr>
        </p:nvSpPr>
        <p:spPr/>
        <p:txBody>
          <a:bodyPr>
            <a:normAutofit/>
          </a:bodyPr>
          <a:lstStyle/>
          <a:p>
            <a:r>
              <a:rPr lang="en-US" sz="2600" dirty="0"/>
              <a:t>“… the sexy job in the next 10 years will be statisticians,” </a:t>
            </a:r>
            <a:r>
              <a:rPr lang="en-US" sz="1400" dirty="0"/>
              <a:t>Hal Varian, Google Chief Economist</a:t>
            </a:r>
          </a:p>
          <a:p>
            <a:r>
              <a:rPr lang="en-US" sz="2600" dirty="0"/>
              <a:t>The U.S. will need 140,000-190,000 predictive analysts and 1.5 million managers/analysts by 2018. </a:t>
            </a:r>
            <a:r>
              <a:rPr lang="en-US" sz="1400" dirty="0"/>
              <a:t>McKinsey Global Institute’s June 2011</a:t>
            </a:r>
          </a:p>
          <a:p>
            <a:r>
              <a:rPr lang="en-US" sz="2600" dirty="0"/>
              <a:t>New Data Science institutes being created or repurposed – NYU, Columbia, Washington, UCB,...</a:t>
            </a:r>
          </a:p>
          <a:p>
            <a:r>
              <a:rPr lang="en-US" sz="2600" dirty="0"/>
              <a:t>New degree programs, courses, boot-camps:</a:t>
            </a:r>
          </a:p>
          <a:p>
            <a:pPr lvl="1"/>
            <a:r>
              <a:rPr lang="en-US" sz="2200" dirty="0"/>
              <a:t>e.g., at Berkeley: Stats, I-School, CS, Astronomy…</a:t>
            </a:r>
          </a:p>
          <a:p>
            <a:pPr lvl="1"/>
            <a:r>
              <a:rPr lang="en-US" sz="2200" dirty="0"/>
              <a:t>One proposal (elsewhere) for an MS in “Big Data Science”</a:t>
            </a:r>
          </a:p>
        </p:txBody>
      </p:sp>
    </p:spTree>
    <p:extLst>
      <p:ext uri="{BB962C8B-B14F-4D97-AF65-F5344CB8AC3E}">
        <p14:creationId xmlns:p14="http://schemas.microsoft.com/office/powerpoint/2010/main" val="390223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772</Words>
  <Application>Microsoft Office PowerPoint</Application>
  <PresentationFormat>On-screen Show (4:3)</PresentationFormat>
  <Paragraphs>125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 Extra Light</vt:lpstr>
      <vt:lpstr>Algerian</vt:lpstr>
      <vt:lpstr>Arial</vt:lpstr>
      <vt:lpstr>Calibri</vt:lpstr>
      <vt:lpstr>Times New Roman</vt:lpstr>
      <vt:lpstr>Custom Design</vt:lpstr>
      <vt:lpstr>PowerPoint Presentation</vt:lpstr>
      <vt:lpstr>Outline</vt:lpstr>
      <vt:lpstr>Data All Around</vt:lpstr>
      <vt:lpstr>How Much Data Do We have?</vt:lpstr>
      <vt:lpstr>Big Data</vt:lpstr>
      <vt:lpstr>Big Data</vt:lpstr>
      <vt:lpstr>Types of Data We Have</vt:lpstr>
      <vt:lpstr>What To Do With These Data?</vt:lpstr>
      <vt:lpstr>Big Data and Data Science</vt:lpstr>
      <vt:lpstr>What is Data Science?</vt:lpstr>
      <vt:lpstr>What is Data Science?</vt:lpstr>
      <vt:lpstr>Why is it sexy?</vt:lpstr>
      <vt:lpstr>Data Science</vt:lpstr>
      <vt:lpstr>Data Science</vt:lpstr>
      <vt:lpstr>Real Life Examples</vt:lpstr>
      <vt:lpstr>Data Scientists</vt:lpstr>
      <vt:lpstr>Data Scientists</vt:lpstr>
      <vt:lpstr> What do Data Scientists do?</vt:lpstr>
      <vt:lpstr>Concentration in Data Science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Atul Kumar</dc:creator>
  <cp:lastModifiedBy>Atul Kumar</cp:lastModifiedBy>
  <cp:revision>43</cp:revision>
  <dcterms:created xsi:type="dcterms:W3CDTF">2015-03-22T23:49:48Z</dcterms:created>
  <dcterms:modified xsi:type="dcterms:W3CDTF">2022-11-05T07:48:35Z</dcterms:modified>
</cp:coreProperties>
</file>