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 id="281" r:id="rId24"/>
    <p:sldId id="277" r:id="rId25"/>
    <p:sldId id="278" r:id="rId26"/>
    <p:sldId id="279" r:id="rId27"/>
    <p:sldId id="282" r:id="rId28"/>
    <p:sldId id="283" r:id="rId29"/>
    <p:sldId id="284" r:id="rId30"/>
    <p:sldId id="285" r:id="rId31"/>
    <p:sldId id="295" r:id="rId32"/>
    <p:sldId id="286" r:id="rId33"/>
    <p:sldId id="287" r:id="rId34"/>
    <p:sldId id="288" r:id="rId35"/>
    <p:sldId id="289" r:id="rId36"/>
    <p:sldId id="294" r:id="rId37"/>
    <p:sldId id="290" r:id="rId38"/>
    <p:sldId id="291" r:id="rId39"/>
    <p:sldId id="292" r:id="rId40"/>
    <p:sldId id="293" r:id="rId4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66" d="100"/>
          <a:sy n="66" d="100"/>
        </p:scale>
        <p:origin x="4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7EEECA2-8C10-4CDD-8580-0EAB27F6084A}" type="datetimeFigureOut">
              <a:rPr lang="en-US"/>
              <a:pPr>
                <a:defRPr/>
              </a:pPr>
              <a:t>8/28/2022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09B540-350C-4666-B86B-759138B21F27}" type="slidenum">
              <a:rPr lang="en-US"/>
              <a:pPr>
                <a:defRPr/>
              </a:pPr>
              <a:t>‹#›</a:t>
            </a:fld>
            <a:endParaRPr lang="en-US"/>
          </a:p>
        </p:txBody>
      </p:sp>
    </p:spTree>
    <p:extLst>
      <p:ext uri="{BB962C8B-B14F-4D97-AF65-F5344CB8AC3E}">
        <p14:creationId xmlns:p14="http://schemas.microsoft.com/office/powerpoint/2010/main" val="2429846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5EB60C6-E82C-4716-9859-7B5D3C660416}" type="datetimeFigureOut">
              <a:rPr lang="en-US"/>
              <a:pPr>
                <a:defRPr/>
              </a:pPr>
              <a:t>8/28/2022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D451E7-A538-4628-9E9D-85B0EB69DA5B}" type="slidenum">
              <a:rPr lang="en-US"/>
              <a:pPr>
                <a:defRPr/>
              </a:pPr>
              <a:t>‹#›</a:t>
            </a:fld>
            <a:endParaRPr lang="en-US"/>
          </a:p>
        </p:txBody>
      </p:sp>
    </p:spTree>
    <p:extLst>
      <p:ext uri="{BB962C8B-B14F-4D97-AF65-F5344CB8AC3E}">
        <p14:creationId xmlns:p14="http://schemas.microsoft.com/office/powerpoint/2010/main" val="4208597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F3AFD4A-9A1C-4ED6-BA1B-2216AADA7B1A}" type="datetimeFigureOut">
              <a:rPr lang="en-US"/>
              <a:pPr>
                <a:defRPr/>
              </a:pPr>
              <a:t>8/28/2022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0983EBC-A9C0-4DEE-9AC8-FC0CF66076CB}" type="slidenum">
              <a:rPr lang="en-US"/>
              <a:pPr>
                <a:defRPr/>
              </a:pPr>
              <a:t>‹#›</a:t>
            </a:fld>
            <a:endParaRPr lang="en-US"/>
          </a:p>
        </p:txBody>
      </p:sp>
    </p:spTree>
    <p:extLst>
      <p:ext uri="{BB962C8B-B14F-4D97-AF65-F5344CB8AC3E}">
        <p14:creationId xmlns:p14="http://schemas.microsoft.com/office/powerpoint/2010/main" val="714540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B91AD4-15F4-4BF3-BF89-2CE68BA17F8A}" type="datetimeFigureOut">
              <a:rPr lang="en-US"/>
              <a:pPr>
                <a:defRPr/>
              </a:pPr>
              <a:t>8/28/2022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8F5F2E-95BD-4B4C-85B9-25CA21C4C224}" type="slidenum">
              <a:rPr lang="en-US"/>
              <a:pPr>
                <a:defRPr/>
              </a:pPr>
              <a:t>‹#›</a:t>
            </a:fld>
            <a:endParaRPr lang="en-US"/>
          </a:p>
        </p:txBody>
      </p:sp>
    </p:spTree>
    <p:extLst>
      <p:ext uri="{BB962C8B-B14F-4D97-AF65-F5344CB8AC3E}">
        <p14:creationId xmlns:p14="http://schemas.microsoft.com/office/powerpoint/2010/main" val="205608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D5F2ABE-ECCC-48EB-9E32-6523A550C46B}" type="datetimeFigureOut">
              <a:rPr lang="en-US"/>
              <a:pPr>
                <a:defRPr/>
              </a:pPr>
              <a:t>8/28/2022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AF3890-5A3F-444D-9044-0615070D3B41}" type="slidenum">
              <a:rPr lang="en-US"/>
              <a:pPr>
                <a:defRPr/>
              </a:pPr>
              <a:t>‹#›</a:t>
            </a:fld>
            <a:endParaRPr lang="en-US"/>
          </a:p>
        </p:txBody>
      </p:sp>
    </p:spTree>
    <p:extLst>
      <p:ext uri="{BB962C8B-B14F-4D97-AF65-F5344CB8AC3E}">
        <p14:creationId xmlns:p14="http://schemas.microsoft.com/office/powerpoint/2010/main" val="3768714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FB07C18-92D2-4545-B4C7-0138F191F0AD}" type="datetimeFigureOut">
              <a:rPr lang="en-US"/>
              <a:pPr>
                <a:defRPr/>
              </a:pPr>
              <a:t>8/28/2022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567EA2B-B381-45C3-A2F0-CDEF782A8A71}" type="slidenum">
              <a:rPr lang="en-US"/>
              <a:pPr>
                <a:defRPr/>
              </a:pPr>
              <a:t>‹#›</a:t>
            </a:fld>
            <a:endParaRPr lang="en-US"/>
          </a:p>
        </p:txBody>
      </p:sp>
    </p:spTree>
    <p:extLst>
      <p:ext uri="{BB962C8B-B14F-4D97-AF65-F5344CB8AC3E}">
        <p14:creationId xmlns:p14="http://schemas.microsoft.com/office/powerpoint/2010/main" val="3449480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456E124-FFBA-4376-B42B-60B771EAA7EB}" type="datetimeFigureOut">
              <a:rPr lang="en-US"/>
              <a:pPr>
                <a:defRPr/>
              </a:pPr>
              <a:t>8/28/2022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5F37CD6-A36D-4C6C-8C21-9F9E9A66A5C5}" type="slidenum">
              <a:rPr lang="en-US"/>
              <a:pPr>
                <a:defRPr/>
              </a:pPr>
              <a:t>‹#›</a:t>
            </a:fld>
            <a:endParaRPr lang="en-US"/>
          </a:p>
        </p:txBody>
      </p:sp>
    </p:spTree>
    <p:extLst>
      <p:ext uri="{BB962C8B-B14F-4D97-AF65-F5344CB8AC3E}">
        <p14:creationId xmlns:p14="http://schemas.microsoft.com/office/powerpoint/2010/main" val="3453266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90F2A8F-48EF-49D3-BEBB-AF68E2A7A986}" type="datetimeFigureOut">
              <a:rPr lang="en-US"/>
              <a:pPr>
                <a:defRPr/>
              </a:pPr>
              <a:t>8/28/2022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5B9CB8E-7FC9-44F1-97FE-25D1C8E33C17}" type="slidenum">
              <a:rPr lang="en-US"/>
              <a:pPr>
                <a:defRPr/>
              </a:pPr>
              <a:t>‹#›</a:t>
            </a:fld>
            <a:endParaRPr lang="en-US"/>
          </a:p>
        </p:txBody>
      </p:sp>
    </p:spTree>
    <p:extLst>
      <p:ext uri="{BB962C8B-B14F-4D97-AF65-F5344CB8AC3E}">
        <p14:creationId xmlns:p14="http://schemas.microsoft.com/office/powerpoint/2010/main" val="407434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8FC139-FF8D-48DD-8468-0E8BE6F69129}" type="datetimeFigureOut">
              <a:rPr lang="en-US"/>
              <a:pPr>
                <a:defRPr/>
              </a:pPr>
              <a:t>8/28/2022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8ADFFE1-6DC6-46D0-88F8-323C4568C174}" type="slidenum">
              <a:rPr lang="en-US"/>
              <a:pPr>
                <a:defRPr/>
              </a:pPr>
              <a:t>‹#›</a:t>
            </a:fld>
            <a:endParaRPr lang="en-US"/>
          </a:p>
        </p:txBody>
      </p:sp>
    </p:spTree>
    <p:extLst>
      <p:ext uri="{BB962C8B-B14F-4D97-AF65-F5344CB8AC3E}">
        <p14:creationId xmlns:p14="http://schemas.microsoft.com/office/powerpoint/2010/main" val="912152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F8A053-7DE8-44FE-A60E-3B5F6008D24C}" type="datetimeFigureOut">
              <a:rPr lang="en-US"/>
              <a:pPr>
                <a:defRPr/>
              </a:pPr>
              <a:t>8/28/2022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0463B10-E719-45CB-8402-A0F965BCCE25}" type="slidenum">
              <a:rPr lang="en-US"/>
              <a:pPr>
                <a:defRPr/>
              </a:pPr>
              <a:t>‹#›</a:t>
            </a:fld>
            <a:endParaRPr lang="en-US"/>
          </a:p>
        </p:txBody>
      </p:sp>
    </p:spTree>
    <p:extLst>
      <p:ext uri="{BB962C8B-B14F-4D97-AF65-F5344CB8AC3E}">
        <p14:creationId xmlns:p14="http://schemas.microsoft.com/office/powerpoint/2010/main" val="257401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7A3A282-918C-4101-9DFD-31F41FB598A7}" type="datetimeFigureOut">
              <a:rPr lang="en-US"/>
              <a:pPr>
                <a:defRPr/>
              </a:pPr>
              <a:t>8/28/2022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AA9E725-D76C-47D7-9689-CB79425B5ADA}" type="slidenum">
              <a:rPr lang="en-US"/>
              <a:pPr>
                <a:defRPr/>
              </a:pPr>
              <a:t>‹#›</a:t>
            </a:fld>
            <a:endParaRPr lang="en-US"/>
          </a:p>
        </p:txBody>
      </p:sp>
    </p:spTree>
    <p:extLst>
      <p:ext uri="{BB962C8B-B14F-4D97-AF65-F5344CB8AC3E}">
        <p14:creationId xmlns:p14="http://schemas.microsoft.com/office/powerpoint/2010/main" val="250004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FC5E10F7-0A0E-41D9-9C01-B27BE17C93E8}" type="datetimeFigureOut">
              <a:rPr lang="en-US"/>
              <a:pPr>
                <a:defRPr/>
              </a:pPr>
              <a:t>8/28/2022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52D17B33-2DAA-4EBE-8994-5246E97F859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w3schools.com/tags/att_embed_src.asp" TargetMode="External"/><Relationship Id="rId2" Type="http://schemas.openxmlformats.org/officeDocument/2006/relationships/hyperlink" Target="http://www.w3schools.com/tags/att_embed_height.asp" TargetMode="External"/><Relationship Id="rId1" Type="http://schemas.openxmlformats.org/officeDocument/2006/relationships/slideLayout" Target="../slideLayouts/slideLayout2.xml"/><Relationship Id="rId5" Type="http://schemas.openxmlformats.org/officeDocument/2006/relationships/hyperlink" Target="http://www.w3schools.com/tags/att_embed_width.asp" TargetMode="External"/><Relationship Id="rId4" Type="http://schemas.openxmlformats.org/officeDocument/2006/relationships/hyperlink" Target="http://www.w3schools.com/tags/att_embed_type.as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w3.org/TR/html-markup/h6.html#h6" TargetMode="External"/><Relationship Id="rId2" Type="http://schemas.openxmlformats.org/officeDocument/2006/relationships/hyperlink" Target="http://www.w3.org/TR/html-markup/h1.html#h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US"/>
              <a:t>New Tags in HTML5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solidFill>
                  <a:srgbClr val="FF0000"/>
                </a:solidFill>
              </a:rPr>
              <a:t>HTML &lt;details&gt; Tag</a:t>
            </a:r>
            <a:br>
              <a:rPr lang="en-US"/>
            </a:br>
            <a:endParaRPr lang="en-US"/>
          </a:p>
        </p:txBody>
      </p:sp>
      <p:sp>
        <p:nvSpPr>
          <p:cNvPr id="11267" name="Content Placeholder 2"/>
          <p:cNvSpPr>
            <a:spLocks noGrp="1"/>
          </p:cNvSpPr>
          <p:nvPr>
            <p:ph idx="1"/>
          </p:nvPr>
        </p:nvSpPr>
        <p:spPr/>
        <p:txBody>
          <a:bodyPr/>
          <a:lstStyle/>
          <a:p>
            <a:r>
              <a:rPr lang="en-US"/>
              <a:t>The &lt;details&gt; tag specifies additional details that the user can view or hide on demand.</a:t>
            </a:r>
          </a:p>
          <a:p>
            <a:r>
              <a:rPr lang="en-US"/>
              <a:t>The &lt;details&gt; tag can be used to create an interactive widget that the user can open and close. Any sort of content can be put inside the &lt;details&gt; tag.</a:t>
            </a:r>
          </a:p>
          <a:p>
            <a:r>
              <a:rPr lang="en-US"/>
              <a:t>The content of a &lt;details&gt; element should not be visible unless the open attribute is set.</a:t>
            </a:r>
          </a:p>
          <a:p>
            <a:endParaRPr lang="en-US" sz="2400"/>
          </a:p>
          <a:p>
            <a:r>
              <a:rPr lang="en-US" sz="2400" i="1"/>
              <a:t>The details tag is currently only supported in Opera, Chrome, and in Safari 6.</a:t>
            </a: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977900" y="728663"/>
            <a:ext cx="10515600" cy="4351337"/>
          </a:xfrm>
        </p:spPr>
        <p:txBody>
          <a:bodyPr/>
          <a:lstStyle/>
          <a:p>
            <a:pPr marL="0" indent="0">
              <a:buFont typeface="Arial" panose="020B0604020202020204" pitchFamily="34" charset="0"/>
              <a:buNone/>
            </a:pPr>
            <a:r>
              <a:rPr lang="en-US" sz="1800"/>
              <a:t>&lt;!DOCTYPE html&gt;</a:t>
            </a:r>
          </a:p>
          <a:p>
            <a:pPr marL="0" indent="0">
              <a:buFont typeface="Arial" panose="020B0604020202020204" pitchFamily="34" charset="0"/>
              <a:buNone/>
            </a:pPr>
            <a:r>
              <a:rPr lang="en-US" sz="1800"/>
              <a:t>&lt;html&gt;</a:t>
            </a:r>
          </a:p>
          <a:p>
            <a:pPr marL="0" indent="0">
              <a:buFont typeface="Arial" panose="020B0604020202020204" pitchFamily="34" charset="0"/>
              <a:buNone/>
            </a:pPr>
            <a:r>
              <a:rPr lang="en-US" sz="1800"/>
              <a:t>&lt;body&gt;</a:t>
            </a:r>
          </a:p>
          <a:p>
            <a:pPr marL="0" indent="0">
              <a:buFont typeface="Arial" panose="020B0604020202020204" pitchFamily="34" charset="0"/>
              <a:buNone/>
            </a:pPr>
            <a:endParaRPr lang="en-US" sz="1800"/>
          </a:p>
          <a:p>
            <a:pPr marL="0" indent="0">
              <a:buFont typeface="Arial" panose="020B0604020202020204" pitchFamily="34" charset="0"/>
              <a:buNone/>
            </a:pPr>
            <a:r>
              <a:rPr lang="en-US" sz="1800"/>
              <a:t>&lt;details&gt;</a:t>
            </a:r>
          </a:p>
          <a:p>
            <a:pPr marL="0" indent="0">
              <a:buFont typeface="Arial" panose="020B0604020202020204" pitchFamily="34" charset="0"/>
              <a:buNone/>
            </a:pPr>
            <a:r>
              <a:rPr lang="en-US" sz="1800"/>
              <a:t>  &lt;summary&gt;Copyright 1999-2014.&lt;/summary&gt;</a:t>
            </a:r>
          </a:p>
          <a:p>
            <a:pPr marL="0" indent="0">
              <a:buFont typeface="Arial" panose="020B0604020202020204" pitchFamily="34" charset="0"/>
              <a:buNone/>
            </a:pPr>
            <a:r>
              <a:rPr lang="en-US" sz="1800"/>
              <a:t>  &lt;p&gt; - by Refsnes Data. All Rights Reserved.&lt;/p&gt;</a:t>
            </a:r>
          </a:p>
          <a:p>
            <a:pPr marL="0" indent="0">
              <a:buFont typeface="Arial" panose="020B0604020202020204" pitchFamily="34" charset="0"/>
              <a:buNone/>
            </a:pPr>
            <a:r>
              <a:rPr lang="en-US" sz="1800"/>
              <a:t>  &lt;p&gt;All content and graphics on this web site are the property of the company Refsnes Data.&lt;/p&gt;</a:t>
            </a:r>
          </a:p>
          <a:p>
            <a:pPr marL="0" indent="0">
              <a:buFont typeface="Arial" panose="020B0604020202020204" pitchFamily="34" charset="0"/>
              <a:buNone/>
            </a:pPr>
            <a:r>
              <a:rPr lang="en-US" sz="1800"/>
              <a:t>&lt;/details&gt;</a:t>
            </a:r>
          </a:p>
          <a:p>
            <a:pPr marL="0" indent="0">
              <a:buFont typeface="Arial" panose="020B0604020202020204" pitchFamily="34" charset="0"/>
              <a:buNone/>
            </a:pPr>
            <a:endParaRPr lang="en-US" sz="1800"/>
          </a:p>
          <a:p>
            <a:pPr marL="0" indent="0">
              <a:buFont typeface="Arial" panose="020B0604020202020204" pitchFamily="34" charset="0"/>
              <a:buNone/>
            </a:pPr>
            <a:r>
              <a:rPr lang="en-US" sz="1800"/>
              <a:t>&lt;p&gt;&lt;b&gt;Note:&lt;/b&gt; The details tag is currently only supported in Opera, Chrome, and in Safari 6.&lt;/p&gt;</a:t>
            </a:r>
          </a:p>
          <a:p>
            <a:pPr marL="0" indent="0">
              <a:buFont typeface="Arial" panose="020B0604020202020204" pitchFamily="34" charset="0"/>
              <a:buNone/>
            </a:pPr>
            <a:endParaRPr lang="en-US" sz="1800"/>
          </a:p>
          <a:p>
            <a:pPr marL="0" indent="0">
              <a:buFont typeface="Arial" panose="020B0604020202020204" pitchFamily="34" charset="0"/>
              <a:buNone/>
            </a:pPr>
            <a:r>
              <a:rPr lang="en-US" sz="1800"/>
              <a:t>&lt;/body&gt;</a:t>
            </a:r>
          </a:p>
          <a:p>
            <a:pPr marL="0" indent="0">
              <a:buFont typeface="Arial" panose="020B0604020202020204" pitchFamily="34" charset="0"/>
              <a:buNone/>
            </a:pPr>
            <a:r>
              <a:rPr lang="en-US" sz="1800"/>
              <a:t>&lt;/html&gt;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solidFill>
                  <a:srgbClr val="FF0000"/>
                </a:solidFill>
              </a:rPr>
              <a:t>HTML &lt;datalist&gt; Tag</a:t>
            </a:r>
            <a:br>
              <a:rPr lang="en-US">
                <a:solidFill>
                  <a:srgbClr val="FF0000"/>
                </a:solidFill>
              </a:rPr>
            </a:br>
            <a:endParaRPr lang="en-US">
              <a:solidFill>
                <a:srgbClr val="FF0000"/>
              </a:solidFill>
            </a:endParaRPr>
          </a:p>
        </p:txBody>
      </p:sp>
      <p:sp>
        <p:nvSpPr>
          <p:cNvPr id="13315" name="Content Placeholder 2"/>
          <p:cNvSpPr>
            <a:spLocks noGrp="1"/>
          </p:cNvSpPr>
          <p:nvPr>
            <p:ph idx="1"/>
          </p:nvPr>
        </p:nvSpPr>
        <p:spPr/>
        <p:txBody>
          <a:bodyPr/>
          <a:lstStyle/>
          <a:p>
            <a:r>
              <a:rPr lang="en-US"/>
              <a:t>The &lt;datalist&gt; tag specifies a list of pre-defined options for an &lt;input&gt; element.</a:t>
            </a:r>
          </a:p>
          <a:p>
            <a:r>
              <a:rPr lang="en-US"/>
              <a:t>The &lt;datalist&gt; tag is used to provide an "autocomplete" feature on &lt;input&gt; elements. Users will see a drop-down list of pre-defined options as they input data.</a:t>
            </a:r>
          </a:p>
          <a:p>
            <a:r>
              <a:rPr lang="en-US"/>
              <a:t>Use the &lt;input&gt; element's list attribute to bind it together with a &lt;datalist&gt; element.</a:t>
            </a: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838200" y="147638"/>
            <a:ext cx="10515600" cy="4351337"/>
          </a:xfrm>
        </p:spPr>
        <p:txBody>
          <a:bodyPr/>
          <a:lstStyle/>
          <a:p>
            <a:pPr marL="0" indent="0">
              <a:buFont typeface="Arial" panose="020B0604020202020204" pitchFamily="34" charset="0"/>
              <a:buNone/>
            </a:pPr>
            <a:r>
              <a:rPr lang="en-US" sz="1400"/>
              <a:t>&lt;!DOCTYPE html&gt;</a:t>
            </a:r>
          </a:p>
          <a:p>
            <a:pPr marL="0" indent="0">
              <a:buFont typeface="Arial" panose="020B0604020202020204" pitchFamily="34" charset="0"/>
              <a:buNone/>
            </a:pPr>
            <a:r>
              <a:rPr lang="en-US" sz="1400"/>
              <a:t>&lt;html&gt;</a:t>
            </a:r>
          </a:p>
          <a:p>
            <a:pPr marL="0" indent="0">
              <a:buFont typeface="Arial" panose="020B0604020202020204" pitchFamily="34" charset="0"/>
              <a:buNone/>
            </a:pPr>
            <a:r>
              <a:rPr lang="en-US" sz="1400"/>
              <a:t>&lt;body&gt;</a:t>
            </a:r>
          </a:p>
          <a:p>
            <a:pPr marL="0" indent="0">
              <a:buFont typeface="Arial" panose="020B0604020202020204" pitchFamily="34" charset="0"/>
              <a:buNone/>
            </a:pPr>
            <a:endParaRPr lang="en-US" sz="1400"/>
          </a:p>
          <a:p>
            <a:pPr marL="0" indent="0">
              <a:buFont typeface="Arial" panose="020B0604020202020204" pitchFamily="34" charset="0"/>
              <a:buNone/>
            </a:pPr>
            <a:r>
              <a:rPr lang="en-US" sz="1400"/>
              <a:t>&lt;form action="demo_form.asp" method="get"&gt;</a:t>
            </a:r>
          </a:p>
          <a:p>
            <a:pPr marL="0" indent="0">
              <a:buFont typeface="Arial" panose="020B0604020202020204" pitchFamily="34" charset="0"/>
              <a:buNone/>
            </a:pPr>
            <a:r>
              <a:rPr lang="en-US" sz="1400"/>
              <a:t>  &lt;input list="abc" name="browser"&gt;</a:t>
            </a:r>
          </a:p>
          <a:p>
            <a:pPr marL="0" indent="0">
              <a:buFont typeface="Arial" panose="020B0604020202020204" pitchFamily="34" charset="0"/>
              <a:buNone/>
            </a:pPr>
            <a:r>
              <a:rPr lang="en-US" sz="1400"/>
              <a:t>  &lt;datalist id="abc"&gt;</a:t>
            </a:r>
          </a:p>
          <a:p>
            <a:pPr marL="0" indent="0">
              <a:buFont typeface="Arial" panose="020B0604020202020204" pitchFamily="34" charset="0"/>
              <a:buNone/>
            </a:pPr>
            <a:r>
              <a:rPr lang="en-US" sz="1400"/>
              <a:t>    &lt;option value="Internet Explorer"&gt;</a:t>
            </a:r>
          </a:p>
          <a:p>
            <a:pPr marL="0" indent="0">
              <a:buFont typeface="Arial" panose="020B0604020202020204" pitchFamily="34" charset="0"/>
              <a:buNone/>
            </a:pPr>
            <a:r>
              <a:rPr lang="en-US" sz="1400"/>
              <a:t>    &lt;option value="Firefox"&gt;</a:t>
            </a:r>
          </a:p>
          <a:p>
            <a:pPr marL="0" indent="0">
              <a:buFont typeface="Arial" panose="020B0604020202020204" pitchFamily="34" charset="0"/>
              <a:buNone/>
            </a:pPr>
            <a:r>
              <a:rPr lang="en-US" sz="1400"/>
              <a:t>    &lt;option value="Chrome"&gt;</a:t>
            </a:r>
          </a:p>
          <a:p>
            <a:pPr marL="0" indent="0">
              <a:buFont typeface="Arial" panose="020B0604020202020204" pitchFamily="34" charset="0"/>
              <a:buNone/>
            </a:pPr>
            <a:r>
              <a:rPr lang="en-US" sz="1400"/>
              <a:t>    &lt;option value="Opera"&gt;</a:t>
            </a:r>
          </a:p>
          <a:p>
            <a:pPr marL="0" indent="0">
              <a:buFont typeface="Arial" panose="020B0604020202020204" pitchFamily="34" charset="0"/>
              <a:buNone/>
            </a:pPr>
            <a:r>
              <a:rPr lang="en-US" sz="1400"/>
              <a:t>    &lt;option value="Safari"&gt;</a:t>
            </a:r>
          </a:p>
          <a:p>
            <a:pPr marL="0" indent="0">
              <a:buFont typeface="Arial" panose="020B0604020202020204" pitchFamily="34" charset="0"/>
              <a:buNone/>
            </a:pPr>
            <a:r>
              <a:rPr lang="en-US" sz="1400"/>
              <a:t>  &lt;/datalist&gt;</a:t>
            </a:r>
          </a:p>
          <a:p>
            <a:pPr marL="0" indent="0">
              <a:buFont typeface="Arial" panose="020B0604020202020204" pitchFamily="34" charset="0"/>
              <a:buNone/>
            </a:pPr>
            <a:r>
              <a:rPr lang="en-US" sz="1400"/>
              <a:t>  &lt;input type="submit"&gt;</a:t>
            </a:r>
          </a:p>
          <a:p>
            <a:pPr marL="0" indent="0">
              <a:buFont typeface="Arial" panose="020B0604020202020204" pitchFamily="34" charset="0"/>
              <a:buNone/>
            </a:pPr>
            <a:r>
              <a:rPr lang="en-US" sz="1400"/>
              <a:t>&lt;/form&gt;</a:t>
            </a:r>
          </a:p>
          <a:p>
            <a:pPr marL="0" indent="0">
              <a:buFont typeface="Arial" panose="020B0604020202020204" pitchFamily="34" charset="0"/>
              <a:buNone/>
            </a:pPr>
            <a:endParaRPr lang="en-US" sz="1400"/>
          </a:p>
          <a:p>
            <a:pPr marL="0" indent="0">
              <a:buFont typeface="Arial" panose="020B0604020202020204" pitchFamily="34" charset="0"/>
              <a:buNone/>
            </a:pPr>
            <a:r>
              <a:rPr lang="en-US" sz="1400"/>
              <a:t>&lt;p&gt;&lt;strong&gt;Note:&lt;/strong&gt; The datalist tag is not supported in Internet Explorer 9 and earlier versions, or in Safari.&lt;/p&gt;</a:t>
            </a:r>
          </a:p>
          <a:p>
            <a:pPr marL="0" indent="0">
              <a:buFont typeface="Arial" panose="020B0604020202020204" pitchFamily="34" charset="0"/>
              <a:buNone/>
            </a:pPr>
            <a:endParaRPr lang="en-US" sz="1400"/>
          </a:p>
          <a:p>
            <a:pPr marL="0" indent="0">
              <a:buFont typeface="Arial" panose="020B0604020202020204" pitchFamily="34" charset="0"/>
              <a:buNone/>
            </a:pPr>
            <a:r>
              <a:rPr lang="en-US" sz="1400"/>
              <a:t>&lt;/body&gt;</a:t>
            </a:r>
          </a:p>
          <a:p>
            <a:pPr marL="0" indent="0">
              <a:buFont typeface="Arial" panose="020B0604020202020204" pitchFamily="34" charset="0"/>
              <a:buNone/>
            </a:pPr>
            <a:r>
              <a:rPr lang="en-US" sz="1400"/>
              <a:t>&lt;/html&gt;</a:t>
            </a:r>
          </a:p>
          <a:p>
            <a:pPr marL="0" indent="0">
              <a:buFont typeface="Arial" panose="020B0604020202020204" pitchFamily="34" charset="0"/>
              <a:buNone/>
            </a:pPr>
            <a:endParaRPr 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solidFill>
                  <a:srgbClr val="FF0000"/>
                </a:solidFill>
              </a:rPr>
              <a:t>HTML &lt;embed&gt; Tag</a:t>
            </a:r>
            <a:br>
              <a:rPr lang="en-US" dirty="0">
                <a:solidFill>
                  <a:srgbClr val="FF0000"/>
                </a:solidFill>
              </a:rPr>
            </a:br>
            <a:endParaRPr lang="en-US" dirty="0">
              <a:solidFill>
                <a:srgbClr val="FF0000"/>
              </a:solidFill>
            </a:endParaRPr>
          </a:p>
        </p:txBody>
      </p:sp>
      <p:sp>
        <p:nvSpPr>
          <p:cNvPr id="15363" name="Content Placeholder 2"/>
          <p:cNvSpPr>
            <a:spLocks noGrp="1"/>
          </p:cNvSpPr>
          <p:nvPr>
            <p:ph idx="1"/>
          </p:nvPr>
        </p:nvSpPr>
        <p:spPr/>
        <p:txBody>
          <a:bodyPr/>
          <a:lstStyle/>
          <a:p>
            <a:r>
              <a:rPr lang="en-US"/>
              <a:t>The &lt;embed&gt; tag defines a container for an external application or interactive content (a plug-in).</a:t>
            </a:r>
          </a:p>
          <a:p>
            <a:endParaRPr lang="en-US"/>
          </a:p>
        </p:txBody>
      </p:sp>
      <p:graphicFrame>
        <p:nvGraphicFramePr>
          <p:cNvPr id="4" name="Table 3"/>
          <p:cNvGraphicFramePr>
            <a:graphicFrameLocks noGrp="1"/>
          </p:cNvGraphicFramePr>
          <p:nvPr/>
        </p:nvGraphicFramePr>
        <p:xfrm>
          <a:off x="1628775" y="2935288"/>
          <a:ext cx="8934450" cy="2133600"/>
        </p:xfrm>
        <a:graphic>
          <a:graphicData uri="http://schemas.openxmlformats.org/drawingml/2006/table">
            <a:tbl>
              <a:tblPr/>
              <a:tblGrid>
                <a:gridCol w="1781175">
                  <a:extLst>
                    <a:ext uri="{9D8B030D-6E8A-4147-A177-3AD203B41FA5}">
                      <a16:colId xmlns:a16="http://schemas.microsoft.com/office/drawing/2014/main" val="20000"/>
                    </a:ext>
                  </a:extLst>
                </a:gridCol>
                <a:gridCol w="1781175">
                  <a:extLst>
                    <a:ext uri="{9D8B030D-6E8A-4147-A177-3AD203B41FA5}">
                      <a16:colId xmlns:a16="http://schemas.microsoft.com/office/drawing/2014/main" val="20001"/>
                    </a:ext>
                  </a:extLst>
                </a:gridCol>
                <a:gridCol w="5372100">
                  <a:extLst>
                    <a:ext uri="{9D8B030D-6E8A-4147-A177-3AD203B41FA5}">
                      <a16:colId xmlns:a16="http://schemas.microsoft.com/office/drawing/2014/main" val="20002"/>
                    </a:ext>
                  </a:extLst>
                </a:gridCol>
              </a:tblGrid>
              <a:tr h="0">
                <a:tc>
                  <a:txBody>
                    <a:bodyPr/>
                    <a:lstStyle/>
                    <a:p>
                      <a:pPr algn="l" fontAlgn="t"/>
                      <a:r>
                        <a:rPr lang="en-US">
                          <a:effectLst/>
                        </a:rPr>
                        <a:t>Attribute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US" u="sng">
                          <a:solidFill>
                            <a:srgbClr val="333333"/>
                          </a:solidFill>
                          <a:effectLst/>
                          <a:hlinkClick r:id="rId2"/>
                        </a:rPr>
                        <a:t>height</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i="1">
                          <a:effectLst/>
                        </a:rPr>
                        <a:t>pixels</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a:effectLst/>
                        </a:rPr>
                        <a:t>Specifies the height of the embedded content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0">
                <a:tc>
                  <a:txBody>
                    <a:bodyPr/>
                    <a:lstStyle/>
                    <a:p>
                      <a:pPr fontAlgn="t"/>
                      <a:r>
                        <a:rPr lang="en-US" u="sng">
                          <a:solidFill>
                            <a:srgbClr val="333333"/>
                          </a:solidFill>
                          <a:effectLst/>
                          <a:hlinkClick r:id="rId3"/>
                        </a:rPr>
                        <a:t>src</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i="1">
                          <a:effectLst/>
                        </a:rPr>
                        <a:t>URL</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Specifies the address of the external file to embed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US" u="sng">
                          <a:solidFill>
                            <a:srgbClr val="333333"/>
                          </a:solidFill>
                          <a:effectLst/>
                          <a:hlinkClick r:id="rId4"/>
                        </a:rPr>
                        <a:t>type</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i="1">
                          <a:effectLst/>
                        </a:rPr>
                        <a:t>media_type</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a:effectLst/>
                        </a:rPr>
                        <a:t>Specifies the media type of the embedded content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0">
                <a:tc>
                  <a:txBody>
                    <a:bodyPr/>
                    <a:lstStyle/>
                    <a:p>
                      <a:pPr fontAlgn="t"/>
                      <a:r>
                        <a:rPr lang="en-US" u="sng">
                          <a:solidFill>
                            <a:srgbClr val="333333"/>
                          </a:solidFill>
                          <a:effectLst/>
                          <a:hlinkClick r:id="rId5"/>
                        </a:rPr>
                        <a:t>width</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i="1">
                          <a:effectLst/>
                        </a:rPr>
                        <a:t>pixels</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Specifies the width of the embedded content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lstStyle/>
          <a:p>
            <a:r>
              <a:rPr lang="en-US" dirty="0"/>
              <a:t>&lt;!DOCTYPE html&gt;</a:t>
            </a:r>
          </a:p>
          <a:p>
            <a:r>
              <a:rPr lang="en-US" dirty="0"/>
              <a:t>&lt;html&gt;</a:t>
            </a:r>
          </a:p>
          <a:p>
            <a:r>
              <a:rPr lang="en-US" dirty="0"/>
              <a:t>&lt;body&gt;</a:t>
            </a:r>
          </a:p>
          <a:p>
            <a:endParaRPr lang="en-US" dirty="0"/>
          </a:p>
          <a:p>
            <a:r>
              <a:rPr lang="en-US" dirty="0"/>
              <a:t>&lt;embed </a:t>
            </a:r>
            <a:r>
              <a:rPr lang="en-US" dirty="0" err="1"/>
              <a:t>src</a:t>
            </a:r>
            <a:r>
              <a:rPr lang="en-US" dirty="0"/>
              <a:t>="helloworld.swf"&gt;</a:t>
            </a:r>
          </a:p>
          <a:p>
            <a:endParaRPr lang="en-US" dirty="0"/>
          </a:p>
          <a:p>
            <a:r>
              <a:rPr lang="en-US" dirty="0"/>
              <a:t>&lt;/body&gt;</a:t>
            </a:r>
          </a:p>
          <a:p>
            <a:r>
              <a:rPr lang="en-US" dirty="0"/>
              <a:t>&lt;/html&gt;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38200" y="376142"/>
            <a:ext cx="10515600" cy="1325563"/>
          </a:xfrm>
        </p:spPr>
        <p:txBody>
          <a:bodyPr/>
          <a:lstStyle/>
          <a:p>
            <a:r>
              <a:rPr lang="en-US" dirty="0">
                <a:solidFill>
                  <a:srgbClr val="FF0000"/>
                </a:solidFill>
              </a:rPr>
              <a:t>HTML &lt;figure&gt; Tag</a:t>
            </a:r>
            <a:br>
              <a:rPr lang="en-US" dirty="0">
                <a:solidFill>
                  <a:srgbClr val="FF0000"/>
                </a:solidFill>
              </a:rPr>
            </a:br>
            <a:endParaRPr lang="en-US" dirty="0">
              <a:solidFill>
                <a:srgbClr val="FF0000"/>
              </a:solidFill>
            </a:endParaRPr>
          </a:p>
        </p:txBody>
      </p:sp>
      <p:sp>
        <p:nvSpPr>
          <p:cNvPr id="17411" name="Content Placeholder 2"/>
          <p:cNvSpPr>
            <a:spLocks noGrp="1"/>
          </p:cNvSpPr>
          <p:nvPr>
            <p:ph idx="1"/>
          </p:nvPr>
        </p:nvSpPr>
        <p:spPr/>
        <p:txBody>
          <a:bodyPr/>
          <a:lstStyle/>
          <a:p>
            <a:r>
              <a:rPr lang="en-US"/>
              <a:t>The &lt;figure&gt; tag specifies self-contained content, like illustrations, diagrams, photos, code listings, etc.</a:t>
            </a:r>
          </a:p>
          <a:p>
            <a:r>
              <a:rPr lang="en-US"/>
              <a:t>While the content of the &lt;figure&gt; element is related to the main flow, its position is independent of the main flow, and if removed it should not affect the flow of the document.</a:t>
            </a:r>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62500" lnSpcReduction="20000"/>
          </a:bodyPr>
          <a:lstStyle/>
          <a:p>
            <a:pPr fontAlgn="auto">
              <a:spcAft>
                <a:spcPts val="0"/>
              </a:spcAft>
              <a:defRPr/>
            </a:pPr>
            <a:r>
              <a:rPr lang="en-US" dirty="0"/>
              <a:t>&lt;!DOCTYPE html&gt;</a:t>
            </a:r>
          </a:p>
          <a:p>
            <a:pPr fontAlgn="auto">
              <a:spcAft>
                <a:spcPts val="0"/>
              </a:spcAft>
              <a:defRPr/>
            </a:pPr>
            <a:r>
              <a:rPr lang="en-US" dirty="0"/>
              <a:t>&lt;html&gt;</a:t>
            </a:r>
          </a:p>
          <a:p>
            <a:pPr fontAlgn="auto">
              <a:spcAft>
                <a:spcPts val="0"/>
              </a:spcAft>
              <a:defRPr/>
            </a:pPr>
            <a:r>
              <a:rPr lang="en-US" dirty="0"/>
              <a:t>&lt;body&gt;</a:t>
            </a:r>
          </a:p>
          <a:p>
            <a:pPr fontAlgn="auto">
              <a:spcAft>
                <a:spcPts val="0"/>
              </a:spcAft>
              <a:defRPr/>
            </a:pPr>
            <a:endParaRPr lang="en-US" dirty="0"/>
          </a:p>
          <a:p>
            <a:pPr fontAlgn="auto">
              <a:spcAft>
                <a:spcPts val="0"/>
              </a:spcAft>
              <a:defRPr/>
            </a:pPr>
            <a:r>
              <a:rPr lang="en-US" dirty="0"/>
              <a:t>&lt;p&gt;The Pulpit Rock is a massive cliff 604 </a:t>
            </a:r>
            <a:r>
              <a:rPr lang="en-US" dirty="0" err="1"/>
              <a:t>metres</a:t>
            </a:r>
            <a:r>
              <a:rPr lang="en-US" dirty="0"/>
              <a:t> (1982 feet) above </a:t>
            </a:r>
            <a:r>
              <a:rPr lang="en-US" dirty="0" err="1"/>
              <a:t>Lysefjorden</a:t>
            </a:r>
            <a:r>
              <a:rPr lang="en-US" dirty="0"/>
              <a:t>, opposite the </a:t>
            </a:r>
            <a:r>
              <a:rPr lang="en-US" dirty="0" err="1"/>
              <a:t>Kjerag</a:t>
            </a:r>
            <a:r>
              <a:rPr lang="en-US" dirty="0"/>
              <a:t> plateau, in </a:t>
            </a:r>
            <a:r>
              <a:rPr lang="en-US" dirty="0" err="1"/>
              <a:t>Forsand</a:t>
            </a:r>
            <a:r>
              <a:rPr lang="en-US" dirty="0"/>
              <a:t>, </a:t>
            </a:r>
            <a:r>
              <a:rPr lang="en-US" dirty="0" err="1"/>
              <a:t>Ryfylke</a:t>
            </a:r>
            <a:r>
              <a:rPr lang="en-US" dirty="0"/>
              <a:t>, Norway. The top of the cliff is approximately 25 by 25 </a:t>
            </a:r>
            <a:r>
              <a:rPr lang="en-US" dirty="0" err="1"/>
              <a:t>metres</a:t>
            </a:r>
            <a:r>
              <a:rPr lang="en-US" dirty="0"/>
              <a:t> (82 by 82 feet) square and almost flat, and is a famous tourist attraction in Norway.&lt;/p&gt;</a:t>
            </a:r>
          </a:p>
          <a:p>
            <a:pPr fontAlgn="auto">
              <a:spcAft>
                <a:spcPts val="0"/>
              </a:spcAft>
              <a:defRPr/>
            </a:pPr>
            <a:endParaRPr lang="en-US" dirty="0"/>
          </a:p>
          <a:p>
            <a:pPr fontAlgn="auto">
              <a:spcAft>
                <a:spcPts val="0"/>
              </a:spcAft>
              <a:defRPr/>
            </a:pPr>
            <a:r>
              <a:rPr lang="en-US" dirty="0"/>
              <a:t>&lt;figure&gt;</a:t>
            </a:r>
          </a:p>
          <a:p>
            <a:pPr fontAlgn="auto">
              <a:spcAft>
                <a:spcPts val="0"/>
              </a:spcAft>
              <a:defRPr/>
            </a:pPr>
            <a:r>
              <a:rPr lang="en-US" dirty="0"/>
              <a:t>  &lt;</a:t>
            </a:r>
            <a:r>
              <a:rPr lang="en-US" dirty="0" err="1"/>
              <a:t>img</a:t>
            </a:r>
            <a:r>
              <a:rPr lang="en-US" dirty="0"/>
              <a:t> </a:t>
            </a:r>
            <a:r>
              <a:rPr lang="en-US" dirty="0" err="1"/>
              <a:t>src</a:t>
            </a:r>
            <a:r>
              <a:rPr lang="en-US" dirty="0"/>
              <a:t>="img_pulpit.jpg" alt="The Pulpit Rock" width="304" height="228"&gt;</a:t>
            </a:r>
          </a:p>
          <a:p>
            <a:pPr fontAlgn="auto">
              <a:spcAft>
                <a:spcPts val="0"/>
              </a:spcAft>
              <a:defRPr/>
            </a:pPr>
            <a:r>
              <a:rPr lang="en-US" dirty="0"/>
              <a:t>&lt;/figure&gt;</a:t>
            </a:r>
          </a:p>
          <a:p>
            <a:pPr fontAlgn="auto">
              <a:spcAft>
                <a:spcPts val="0"/>
              </a:spcAft>
              <a:defRPr/>
            </a:pPr>
            <a:endParaRPr lang="en-US" dirty="0"/>
          </a:p>
          <a:p>
            <a:pPr fontAlgn="auto">
              <a:spcAft>
                <a:spcPts val="0"/>
              </a:spcAft>
              <a:defRPr/>
            </a:pPr>
            <a:r>
              <a:rPr lang="en-US" dirty="0"/>
              <a:t>&lt;/body&gt;</a:t>
            </a:r>
          </a:p>
          <a:p>
            <a:pPr fontAlgn="auto">
              <a:spcAft>
                <a:spcPts val="0"/>
              </a:spcAft>
              <a:defRPr/>
            </a:pPr>
            <a:r>
              <a:rPr lang="en-US" dirty="0"/>
              <a:t>&lt;/html&gt;</a:t>
            </a:r>
          </a:p>
          <a:p>
            <a:pPr fontAlgn="auto">
              <a:spcAft>
                <a:spcPts val="0"/>
              </a:spcAft>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solidFill>
                  <a:srgbClr val="FF0000"/>
                </a:solidFill>
              </a:rPr>
              <a:t>HTML &lt;header&gt; Tag</a:t>
            </a:r>
          </a:p>
        </p:txBody>
      </p:sp>
      <p:sp>
        <p:nvSpPr>
          <p:cNvPr id="19459" name="Content Placeholder 2"/>
          <p:cNvSpPr>
            <a:spLocks noGrp="1"/>
          </p:cNvSpPr>
          <p:nvPr>
            <p:ph idx="1"/>
          </p:nvPr>
        </p:nvSpPr>
        <p:spPr/>
        <p:txBody>
          <a:bodyPr/>
          <a:lstStyle/>
          <a:p>
            <a:r>
              <a:rPr lang="en-US"/>
              <a:t>The &lt;header&gt; element represents a container for introductory content or a set of navigational links.</a:t>
            </a:r>
          </a:p>
          <a:p>
            <a:r>
              <a:rPr lang="en-US"/>
              <a:t>A &lt;header&gt; element typically contains:</a:t>
            </a:r>
          </a:p>
          <a:p>
            <a:r>
              <a:rPr lang="en-US"/>
              <a:t>one or more heading elements (&lt;h1&gt; - &lt;h6&gt;)</a:t>
            </a:r>
          </a:p>
          <a:p>
            <a:r>
              <a:rPr lang="en-US"/>
              <a:t>logo or icon</a:t>
            </a:r>
          </a:p>
          <a:p>
            <a:r>
              <a:rPr lang="en-US"/>
              <a:t>authorship information</a:t>
            </a:r>
          </a:p>
          <a:p>
            <a:r>
              <a:rPr lang="en-US"/>
              <a:t>You can have several &lt;header&gt; elements in one document.</a:t>
            </a:r>
          </a:p>
          <a:p>
            <a:r>
              <a:rPr lang="en-US" b="1"/>
              <a:t>Note:</a:t>
            </a:r>
            <a:r>
              <a:rPr lang="en-US"/>
              <a:t> A &lt;header&gt; tag cannot be placed within a &lt;footer&gt;, &lt;address&gt; or another &lt;header&gt; element.</a:t>
            </a: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55000" lnSpcReduction="20000"/>
          </a:bodyPr>
          <a:lstStyle/>
          <a:p>
            <a:pPr fontAlgn="auto">
              <a:spcAft>
                <a:spcPts val="0"/>
              </a:spcAft>
              <a:defRPr/>
            </a:pPr>
            <a:r>
              <a:rPr lang="en-US" dirty="0"/>
              <a:t>&lt;!DOCTYPE html&gt;</a:t>
            </a:r>
          </a:p>
          <a:p>
            <a:pPr fontAlgn="auto">
              <a:spcAft>
                <a:spcPts val="0"/>
              </a:spcAft>
              <a:defRPr/>
            </a:pPr>
            <a:r>
              <a:rPr lang="en-US" dirty="0"/>
              <a:t>&lt;html&gt;</a:t>
            </a:r>
          </a:p>
          <a:p>
            <a:pPr fontAlgn="auto">
              <a:spcAft>
                <a:spcPts val="0"/>
              </a:spcAft>
              <a:defRPr/>
            </a:pPr>
            <a:r>
              <a:rPr lang="en-US" dirty="0"/>
              <a:t>&lt;body&gt;</a:t>
            </a:r>
          </a:p>
          <a:p>
            <a:pPr fontAlgn="auto">
              <a:spcAft>
                <a:spcPts val="0"/>
              </a:spcAft>
              <a:defRPr/>
            </a:pPr>
            <a:endParaRPr lang="en-US" dirty="0"/>
          </a:p>
          <a:p>
            <a:pPr fontAlgn="auto">
              <a:spcAft>
                <a:spcPts val="0"/>
              </a:spcAft>
              <a:defRPr/>
            </a:pPr>
            <a:r>
              <a:rPr lang="en-US" dirty="0"/>
              <a:t>&lt;article&gt;</a:t>
            </a:r>
          </a:p>
          <a:p>
            <a:pPr fontAlgn="auto">
              <a:spcAft>
                <a:spcPts val="0"/>
              </a:spcAft>
              <a:defRPr/>
            </a:pPr>
            <a:r>
              <a:rPr lang="en-US" dirty="0"/>
              <a:t>  &lt;header&gt;</a:t>
            </a:r>
          </a:p>
          <a:p>
            <a:pPr fontAlgn="auto">
              <a:spcAft>
                <a:spcPts val="0"/>
              </a:spcAft>
              <a:defRPr/>
            </a:pPr>
            <a:r>
              <a:rPr lang="en-US" dirty="0"/>
              <a:t>    &lt;h1&gt;Most important heading here&lt;/h1&gt;</a:t>
            </a:r>
          </a:p>
          <a:p>
            <a:pPr fontAlgn="auto">
              <a:spcAft>
                <a:spcPts val="0"/>
              </a:spcAft>
              <a:defRPr/>
            </a:pPr>
            <a:r>
              <a:rPr lang="en-US" dirty="0"/>
              <a:t>    &lt;h3&gt;Less important heading here&lt;/h3&gt;</a:t>
            </a:r>
          </a:p>
          <a:p>
            <a:pPr fontAlgn="auto">
              <a:spcAft>
                <a:spcPts val="0"/>
              </a:spcAft>
              <a:defRPr/>
            </a:pPr>
            <a:r>
              <a:rPr lang="en-US" dirty="0"/>
              <a:t>    &lt;p&gt;Some additional information here.&lt;/p&gt;</a:t>
            </a:r>
          </a:p>
          <a:p>
            <a:pPr fontAlgn="auto">
              <a:spcAft>
                <a:spcPts val="0"/>
              </a:spcAft>
              <a:defRPr/>
            </a:pPr>
            <a:r>
              <a:rPr lang="en-US" dirty="0"/>
              <a:t>  &lt;/header&gt;</a:t>
            </a:r>
          </a:p>
          <a:p>
            <a:pPr fontAlgn="auto">
              <a:spcAft>
                <a:spcPts val="0"/>
              </a:spcAft>
              <a:defRPr/>
            </a:pPr>
            <a:r>
              <a:rPr lang="en-US" dirty="0"/>
              <a:t>  &lt;p&gt;</a:t>
            </a:r>
            <a:r>
              <a:rPr lang="en-US" dirty="0" err="1"/>
              <a:t>Lorem</a:t>
            </a:r>
            <a:r>
              <a:rPr lang="en-US" dirty="0"/>
              <a:t> </a:t>
            </a:r>
            <a:r>
              <a:rPr lang="en-US" dirty="0" err="1"/>
              <a:t>Ipsum</a:t>
            </a:r>
            <a:r>
              <a:rPr lang="en-US" dirty="0"/>
              <a:t> dolor set </a:t>
            </a:r>
            <a:r>
              <a:rPr lang="en-US" dirty="0" err="1"/>
              <a:t>amet</a:t>
            </a:r>
            <a:r>
              <a:rPr lang="en-US" dirty="0"/>
              <a:t>....&lt;/p&gt;</a:t>
            </a:r>
          </a:p>
          <a:p>
            <a:pPr fontAlgn="auto">
              <a:spcAft>
                <a:spcPts val="0"/>
              </a:spcAft>
              <a:defRPr/>
            </a:pPr>
            <a:r>
              <a:rPr lang="en-US" dirty="0"/>
              <a:t>&lt;/article&gt;</a:t>
            </a:r>
          </a:p>
          <a:p>
            <a:pPr fontAlgn="auto">
              <a:spcAft>
                <a:spcPts val="0"/>
              </a:spcAft>
              <a:defRPr/>
            </a:pPr>
            <a:endParaRPr lang="en-US" dirty="0"/>
          </a:p>
          <a:p>
            <a:pPr fontAlgn="auto">
              <a:spcAft>
                <a:spcPts val="0"/>
              </a:spcAft>
              <a:defRPr/>
            </a:pPr>
            <a:r>
              <a:rPr lang="en-US" dirty="0"/>
              <a:t>&lt;/body&gt;</a:t>
            </a:r>
          </a:p>
          <a:p>
            <a:pPr fontAlgn="auto">
              <a:spcAft>
                <a:spcPts val="0"/>
              </a:spcAft>
              <a:defRPr/>
            </a:pPr>
            <a:r>
              <a:rPr lang="en-US" dirty="0"/>
              <a:t>&lt;/html&gt;</a:t>
            </a:r>
          </a:p>
          <a:p>
            <a:pPr fontAlgn="auto">
              <a:spcAft>
                <a:spcPts val="0"/>
              </a:spcAft>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solidFill>
                  <a:srgbClr val="FF0000"/>
                </a:solidFill>
              </a:rPr>
              <a:t>HTML &lt;article&gt; tag</a:t>
            </a:r>
          </a:p>
        </p:txBody>
      </p:sp>
      <p:sp>
        <p:nvSpPr>
          <p:cNvPr id="3" name="Content Placeholder 2"/>
          <p:cNvSpPr>
            <a:spLocks noGrp="1"/>
          </p:cNvSpPr>
          <p:nvPr>
            <p:ph idx="1"/>
          </p:nvPr>
        </p:nvSpPr>
        <p:spPr/>
        <p:txBody>
          <a:bodyPr rtlCol="0">
            <a:normAutofit fontScale="92500" lnSpcReduction="20000"/>
          </a:bodyPr>
          <a:lstStyle/>
          <a:p>
            <a:pPr marL="0" indent="0" fontAlgn="auto">
              <a:spcAft>
                <a:spcPts val="0"/>
              </a:spcAft>
              <a:buFont typeface="Arial" panose="020B0604020202020204" pitchFamily="34" charset="0"/>
              <a:buNone/>
              <a:defRPr/>
            </a:pPr>
            <a:r>
              <a:rPr lang="en-US" dirty="0"/>
              <a:t>Definition and Usage</a:t>
            </a:r>
          </a:p>
          <a:p>
            <a:pPr fontAlgn="auto">
              <a:spcAft>
                <a:spcPts val="0"/>
              </a:spcAft>
              <a:defRPr/>
            </a:pPr>
            <a:r>
              <a:rPr lang="en-US" dirty="0"/>
              <a:t>The &lt;article&gt; tag specifies independent, self-contained content.</a:t>
            </a:r>
          </a:p>
          <a:p>
            <a:pPr fontAlgn="auto">
              <a:spcAft>
                <a:spcPts val="0"/>
              </a:spcAft>
              <a:defRPr/>
            </a:pPr>
            <a:r>
              <a:rPr lang="en-US" dirty="0"/>
              <a:t>An article should make sense on its own and it should be possible to distribute it independently from the rest of the site.</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dirty="0"/>
              <a:t>Potential sources for the &lt;article&gt; element:</a:t>
            </a:r>
          </a:p>
          <a:p>
            <a:pPr fontAlgn="auto">
              <a:spcAft>
                <a:spcPts val="0"/>
              </a:spcAft>
              <a:defRPr/>
            </a:pPr>
            <a:r>
              <a:rPr lang="en-US" dirty="0"/>
              <a:t>Forum post</a:t>
            </a:r>
          </a:p>
          <a:p>
            <a:pPr fontAlgn="auto">
              <a:spcAft>
                <a:spcPts val="0"/>
              </a:spcAft>
              <a:defRPr/>
            </a:pPr>
            <a:r>
              <a:rPr lang="en-US" dirty="0"/>
              <a:t>Blog post</a:t>
            </a:r>
          </a:p>
          <a:p>
            <a:pPr fontAlgn="auto">
              <a:spcAft>
                <a:spcPts val="0"/>
              </a:spcAft>
              <a:defRPr/>
            </a:pPr>
            <a:r>
              <a:rPr lang="en-US" dirty="0"/>
              <a:t>News story</a:t>
            </a:r>
          </a:p>
          <a:p>
            <a:pPr fontAlgn="auto">
              <a:spcAft>
                <a:spcPts val="0"/>
              </a:spcAft>
              <a:defRPr/>
            </a:pPr>
            <a:r>
              <a:rPr lang="en-US" dirty="0"/>
              <a:t>Comment</a:t>
            </a:r>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solidFill>
                  <a:srgbClr val="FF0000"/>
                </a:solidFill>
              </a:rPr>
              <a:t>HTML &lt;footer&gt; Tag</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rtlCol="0">
            <a:normAutofit fontScale="85000" lnSpcReduction="20000"/>
          </a:bodyPr>
          <a:lstStyle/>
          <a:p>
            <a:pPr fontAlgn="auto">
              <a:spcAft>
                <a:spcPts val="0"/>
              </a:spcAft>
              <a:defRPr/>
            </a:pPr>
            <a:r>
              <a:rPr lang="en-US" dirty="0"/>
              <a:t>The &lt;footer&gt; tag defines a footer for a document or section.</a:t>
            </a:r>
          </a:p>
          <a:p>
            <a:pPr fontAlgn="auto">
              <a:spcAft>
                <a:spcPts val="0"/>
              </a:spcAft>
              <a:defRPr/>
            </a:pPr>
            <a:r>
              <a:rPr lang="en-US" dirty="0"/>
              <a:t>A &lt;footer&gt; element should contain information about its containing element.</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dirty="0"/>
              <a:t>A &lt;footer&gt; element typically contains:</a:t>
            </a:r>
          </a:p>
          <a:p>
            <a:pPr fontAlgn="auto">
              <a:spcAft>
                <a:spcPts val="0"/>
              </a:spcAft>
              <a:defRPr/>
            </a:pPr>
            <a:r>
              <a:rPr lang="en-US" dirty="0"/>
              <a:t> authorship information</a:t>
            </a:r>
          </a:p>
          <a:p>
            <a:pPr fontAlgn="auto">
              <a:spcAft>
                <a:spcPts val="0"/>
              </a:spcAft>
              <a:defRPr/>
            </a:pPr>
            <a:r>
              <a:rPr lang="en-US" dirty="0"/>
              <a:t>copyright information</a:t>
            </a:r>
          </a:p>
          <a:p>
            <a:pPr fontAlgn="auto">
              <a:spcAft>
                <a:spcPts val="0"/>
              </a:spcAft>
              <a:defRPr/>
            </a:pPr>
            <a:r>
              <a:rPr lang="en-US" dirty="0"/>
              <a:t>contact information</a:t>
            </a:r>
          </a:p>
          <a:p>
            <a:pPr fontAlgn="auto">
              <a:spcAft>
                <a:spcPts val="0"/>
              </a:spcAft>
              <a:defRPr/>
            </a:pPr>
            <a:r>
              <a:rPr lang="en-US" dirty="0"/>
              <a:t>sitemap</a:t>
            </a:r>
          </a:p>
          <a:p>
            <a:pPr fontAlgn="auto">
              <a:spcAft>
                <a:spcPts val="0"/>
              </a:spcAft>
              <a:defRPr/>
            </a:pPr>
            <a:r>
              <a:rPr lang="en-US" dirty="0"/>
              <a:t>back to top links</a:t>
            </a:r>
          </a:p>
          <a:p>
            <a:pPr fontAlgn="auto">
              <a:spcAft>
                <a:spcPts val="0"/>
              </a:spcAft>
              <a:defRPr/>
            </a:pPr>
            <a:r>
              <a:rPr lang="en-US" dirty="0"/>
              <a:t>related documents</a:t>
            </a:r>
          </a:p>
          <a:p>
            <a:pPr fontAlgn="auto">
              <a:spcAft>
                <a:spcPts val="0"/>
              </a:spcAft>
              <a:defRPr/>
            </a:pPr>
            <a:r>
              <a:rPr lang="en-US" dirty="0"/>
              <a:t>You can have several &lt;footer&gt; elements in one document.</a:t>
            </a:r>
          </a:p>
          <a:p>
            <a:pPr fontAlgn="auto">
              <a:spcAft>
                <a:spcPts val="0"/>
              </a:spcAft>
              <a:defRP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396875" y="319088"/>
            <a:ext cx="10515600" cy="4351337"/>
          </a:xfrm>
        </p:spPr>
        <p:txBody>
          <a:bodyPr/>
          <a:lstStyle/>
          <a:p>
            <a:pPr marL="0" indent="0">
              <a:buFont typeface="Arial" panose="020B0604020202020204" pitchFamily="34" charset="0"/>
              <a:buNone/>
            </a:pPr>
            <a:r>
              <a:rPr lang="en-US"/>
              <a:t>&lt;!DOCTYPE html&gt;</a:t>
            </a:r>
          </a:p>
          <a:p>
            <a:pPr marL="0" indent="0">
              <a:buFont typeface="Arial" panose="020B0604020202020204" pitchFamily="34" charset="0"/>
              <a:buNone/>
            </a:pPr>
            <a:r>
              <a:rPr lang="en-US"/>
              <a:t>&lt;html&gt;</a:t>
            </a:r>
          </a:p>
          <a:p>
            <a:pPr marL="0" indent="0">
              <a:buFont typeface="Arial" panose="020B0604020202020204" pitchFamily="34" charset="0"/>
              <a:buNone/>
            </a:pPr>
            <a:r>
              <a:rPr lang="en-US"/>
              <a:t>&lt;body&gt;</a:t>
            </a:r>
          </a:p>
          <a:p>
            <a:pPr marL="0" indent="0">
              <a:buFont typeface="Arial" panose="020B0604020202020204" pitchFamily="34" charset="0"/>
              <a:buNone/>
            </a:pPr>
            <a:endParaRPr lang="en-US"/>
          </a:p>
          <a:p>
            <a:pPr marL="0" indent="0">
              <a:buFont typeface="Arial" panose="020B0604020202020204" pitchFamily="34" charset="0"/>
              <a:buNone/>
            </a:pPr>
            <a:r>
              <a:rPr lang="en-US"/>
              <a:t>&lt;footer&gt;</a:t>
            </a:r>
          </a:p>
          <a:p>
            <a:pPr marL="0" indent="0">
              <a:buFont typeface="Arial" panose="020B0604020202020204" pitchFamily="34" charset="0"/>
              <a:buNone/>
            </a:pPr>
            <a:r>
              <a:rPr lang="en-US"/>
              <a:t>  &lt;p&gt;Posted by: Hege Refsnes&lt;/p&gt;</a:t>
            </a:r>
          </a:p>
          <a:p>
            <a:pPr marL="0" indent="0">
              <a:buFont typeface="Arial" panose="020B0604020202020204" pitchFamily="34" charset="0"/>
              <a:buNone/>
            </a:pPr>
            <a:r>
              <a:rPr lang="en-US"/>
              <a:t>  &lt;p&gt;Contact information: &lt;a href="mailto:someone@example.com"&gt;someone@example.com&lt;/a&gt;.&lt;/p&gt;</a:t>
            </a:r>
          </a:p>
          <a:p>
            <a:pPr marL="0" indent="0">
              <a:buFont typeface="Arial" panose="020B0604020202020204" pitchFamily="34" charset="0"/>
              <a:buNone/>
            </a:pPr>
            <a:r>
              <a:rPr lang="en-US"/>
              <a:t>&lt;/footer&gt;</a:t>
            </a:r>
          </a:p>
          <a:p>
            <a:pPr marL="0" indent="0">
              <a:buFont typeface="Arial" panose="020B0604020202020204" pitchFamily="34" charset="0"/>
              <a:buNone/>
            </a:pPr>
            <a:endParaRPr lang="en-US"/>
          </a:p>
          <a:p>
            <a:pPr marL="0" indent="0">
              <a:buFont typeface="Arial" panose="020B0604020202020204" pitchFamily="34" charset="0"/>
              <a:buNone/>
            </a:pPr>
            <a:r>
              <a:rPr lang="en-US"/>
              <a:t>&lt;/body&gt;</a:t>
            </a:r>
          </a:p>
          <a:p>
            <a:pPr marL="0" indent="0">
              <a:buFont typeface="Arial" panose="020B0604020202020204" pitchFamily="34" charset="0"/>
              <a:buNone/>
            </a:pPr>
            <a:r>
              <a:rPr lang="en-US"/>
              <a:t>&lt;/html&gt;</a:t>
            </a:r>
          </a:p>
          <a:p>
            <a:pPr marL="0" indent="0">
              <a:buFont typeface="Arial" panose="020B0604020202020204" pitchFamily="34" charset="0"/>
              <a:buNone/>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b="1">
                <a:solidFill>
                  <a:srgbClr val="FF0000"/>
                </a:solidFill>
              </a:rPr>
              <a:t> &lt;hgroup&gt;</a:t>
            </a:r>
            <a:r>
              <a:rPr lang="en-US"/>
              <a:t> tag– heading group</a:t>
            </a:r>
            <a:br>
              <a:rPr lang="en-US"/>
            </a:br>
            <a:endParaRPr lang="en-US"/>
          </a:p>
        </p:txBody>
      </p:sp>
      <p:sp>
        <p:nvSpPr>
          <p:cNvPr id="23555" name="Content Placeholder 2"/>
          <p:cNvSpPr>
            <a:spLocks noGrp="1"/>
          </p:cNvSpPr>
          <p:nvPr>
            <p:ph idx="1"/>
          </p:nvPr>
        </p:nvSpPr>
        <p:spPr/>
        <p:txBody>
          <a:bodyPr/>
          <a:lstStyle/>
          <a:p>
            <a:r>
              <a:rPr lang="en-US"/>
              <a:t>The hgroup element is typically used to group a set of one or more </a:t>
            </a:r>
            <a:r>
              <a:rPr lang="en-US">
                <a:hlinkClick r:id="rId2"/>
              </a:rPr>
              <a:t>h1</a:t>
            </a:r>
            <a:r>
              <a:rPr lang="en-US"/>
              <a:t>-</a:t>
            </a:r>
            <a:r>
              <a:rPr lang="en-US">
                <a:hlinkClick r:id="rId3"/>
              </a:rPr>
              <a:t>h6</a:t>
            </a:r>
            <a:r>
              <a:rPr lang="en-US"/>
              <a:t> elements — to group, </a:t>
            </a:r>
          </a:p>
          <a:p>
            <a:r>
              <a:rPr lang="en-US"/>
              <a:t>for example, a section title and an accompanying subtitle.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
          <p:cNvSpPr>
            <a:spLocks noGrp="1" noChangeArrowheads="1"/>
          </p:cNvSpPr>
          <p:nvPr>
            <p:ph idx="1"/>
          </p:nvPr>
        </p:nvSpPr>
        <p:spPr>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238050" rIns="0" bIns="238050" anchor="ctr">
            <a:spAutoFit/>
          </a:bodyPr>
          <a:lstStyle/>
          <a:p>
            <a:pPr marL="0" indent="0" eaLnBrk="0" hangingPunct="0">
              <a:lnSpc>
                <a:spcPct val="100000"/>
              </a:lnSpc>
              <a:spcBef>
                <a:spcPct val="0"/>
              </a:spcBef>
              <a:buFontTx/>
              <a:buNone/>
            </a:pPr>
            <a:r>
              <a:rPr lang="en-US">
                <a:solidFill>
                  <a:srgbClr val="000088"/>
                </a:solidFill>
                <a:latin typeface="inherit"/>
              </a:rPr>
              <a:t>&lt;article&gt;</a:t>
            </a:r>
            <a:br>
              <a:rPr lang="en-US">
                <a:solidFill>
                  <a:srgbClr val="000000"/>
                </a:solidFill>
                <a:latin typeface="inherit"/>
              </a:rPr>
            </a:br>
            <a:r>
              <a:rPr lang="en-US">
                <a:solidFill>
                  <a:srgbClr val="000000"/>
                </a:solidFill>
                <a:latin typeface="inherit"/>
              </a:rPr>
              <a:t>  </a:t>
            </a:r>
            <a:r>
              <a:rPr lang="en-US">
                <a:solidFill>
                  <a:srgbClr val="000088"/>
                </a:solidFill>
                <a:latin typeface="inherit"/>
              </a:rPr>
              <a:t>&lt;hgroup&gt;</a:t>
            </a:r>
            <a:br>
              <a:rPr lang="en-US">
                <a:solidFill>
                  <a:srgbClr val="000000"/>
                </a:solidFill>
                <a:latin typeface="inherit"/>
              </a:rPr>
            </a:br>
            <a:r>
              <a:rPr lang="en-US">
                <a:solidFill>
                  <a:srgbClr val="000000"/>
                </a:solidFill>
                <a:latin typeface="inherit"/>
              </a:rPr>
              <a:t>    </a:t>
            </a:r>
            <a:r>
              <a:rPr lang="en-US">
                <a:solidFill>
                  <a:srgbClr val="000088"/>
                </a:solidFill>
                <a:latin typeface="inherit"/>
              </a:rPr>
              <a:t>&lt;h1&gt;</a:t>
            </a:r>
            <a:r>
              <a:rPr lang="en-US">
                <a:solidFill>
                  <a:srgbClr val="000000"/>
                </a:solidFill>
                <a:latin typeface="inherit"/>
              </a:rPr>
              <a:t>Title goes here</a:t>
            </a:r>
            <a:r>
              <a:rPr lang="en-US">
                <a:solidFill>
                  <a:srgbClr val="000088"/>
                </a:solidFill>
                <a:latin typeface="inherit"/>
              </a:rPr>
              <a:t>&lt;/h1&gt;</a:t>
            </a:r>
            <a:br>
              <a:rPr lang="en-US">
                <a:solidFill>
                  <a:srgbClr val="000000"/>
                </a:solidFill>
                <a:latin typeface="inherit"/>
              </a:rPr>
            </a:br>
            <a:r>
              <a:rPr lang="en-US">
                <a:solidFill>
                  <a:srgbClr val="000000"/>
                </a:solidFill>
                <a:latin typeface="inherit"/>
              </a:rPr>
              <a:t>    </a:t>
            </a:r>
            <a:r>
              <a:rPr lang="en-US">
                <a:solidFill>
                  <a:srgbClr val="000088"/>
                </a:solidFill>
                <a:latin typeface="inherit"/>
              </a:rPr>
              <a:t>&lt;h2&gt;</a:t>
            </a:r>
            <a:r>
              <a:rPr lang="en-US">
                <a:solidFill>
                  <a:srgbClr val="000000"/>
                </a:solidFill>
                <a:latin typeface="inherit"/>
              </a:rPr>
              <a:t>Subtitle of article</a:t>
            </a:r>
            <a:r>
              <a:rPr lang="en-US">
                <a:solidFill>
                  <a:srgbClr val="000088"/>
                </a:solidFill>
                <a:latin typeface="inherit"/>
              </a:rPr>
              <a:t>&lt;/h2&gt;</a:t>
            </a:r>
            <a:br>
              <a:rPr lang="en-US">
                <a:solidFill>
                  <a:srgbClr val="000000"/>
                </a:solidFill>
                <a:latin typeface="inherit"/>
              </a:rPr>
            </a:br>
            <a:r>
              <a:rPr lang="en-US">
                <a:solidFill>
                  <a:srgbClr val="000000"/>
                </a:solidFill>
                <a:latin typeface="inherit"/>
              </a:rPr>
              <a:t>  </a:t>
            </a:r>
            <a:r>
              <a:rPr lang="en-US">
                <a:solidFill>
                  <a:srgbClr val="000088"/>
                </a:solidFill>
                <a:latin typeface="inherit"/>
              </a:rPr>
              <a:t>&lt;/hgroup&gt;</a:t>
            </a:r>
            <a:br>
              <a:rPr lang="en-US">
                <a:solidFill>
                  <a:srgbClr val="000000"/>
                </a:solidFill>
                <a:latin typeface="inherit"/>
              </a:rPr>
            </a:br>
            <a:r>
              <a:rPr lang="en-US">
                <a:solidFill>
                  <a:srgbClr val="000000"/>
                </a:solidFill>
                <a:latin typeface="inherit"/>
              </a:rPr>
              <a:t>  </a:t>
            </a:r>
            <a:r>
              <a:rPr lang="en-US">
                <a:solidFill>
                  <a:srgbClr val="000088"/>
                </a:solidFill>
                <a:latin typeface="inherit"/>
              </a:rPr>
              <a:t>&lt;p&gt;</a:t>
            </a:r>
            <a:r>
              <a:rPr lang="en-US">
                <a:solidFill>
                  <a:srgbClr val="000000"/>
                </a:solidFill>
                <a:latin typeface="inherit"/>
              </a:rPr>
              <a:t>Lorem Ipsum dolor set amet</a:t>
            </a:r>
            <a:r>
              <a:rPr lang="en-US">
                <a:solidFill>
                  <a:srgbClr val="000088"/>
                </a:solidFill>
                <a:latin typeface="inherit"/>
              </a:rPr>
              <a:t>&lt;/p&gt;</a:t>
            </a:r>
            <a:br>
              <a:rPr lang="en-US">
                <a:solidFill>
                  <a:srgbClr val="000000"/>
                </a:solidFill>
                <a:latin typeface="inherit"/>
              </a:rPr>
            </a:br>
            <a:r>
              <a:rPr lang="en-US">
                <a:solidFill>
                  <a:srgbClr val="000088"/>
                </a:solidFill>
                <a:latin typeface="inherit"/>
              </a:rPr>
              <a:t>&lt;/article&gt;</a:t>
            </a:r>
            <a:r>
              <a:rPr lang="en-US" sz="1000"/>
              <a:t> </a:t>
            </a:r>
            <a:endParaRPr lang="en-US" sz="180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solidFill>
                  <a:srgbClr val="FF0000"/>
                </a:solidFill>
              </a:rPr>
              <a:t>HTML &lt;</a:t>
            </a:r>
            <a:r>
              <a:rPr lang="en-US" dirty="0" err="1">
                <a:solidFill>
                  <a:srgbClr val="FF0000"/>
                </a:solidFill>
              </a:rPr>
              <a:t>keygen</a:t>
            </a:r>
            <a:r>
              <a:rPr lang="en-US" dirty="0">
                <a:solidFill>
                  <a:srgbClr val="FF0000"/>
                </a:solidFill>
              </a:rPr>
              <a:t>&gt; Tag</a:t>
            </a:r>
            <a:br>
              <a:rPr lang="en-US" dirty="0">
                <a:solidFill>
                  <a:srgbClr val="FF0000"/>
                </a:solidFill>
              </a:rPr>
            </a:br>
            <a:endParaRPr lang="en-US" dirty="0">
              <a:solidFill>
                <a:srgbClr val="FF0000"/>
              </a:solidFill>
            </a:endParaRPr>
          </a:p>
        </p:txBody>
      </p:sp>
      <p:sp>
        <p:nvSpPr>
          <p:cNvPr id="25603" name="Content Placeholder 2"/>
          <p:cNvSpPr>
            <a:spLocks noGrp="1"/>
          </p:cNvSpPr>
          <p:nvPr>
            <p:ph idx="1"/>
          </p:nvPr>
        </p:nvSpPr>
        <p:spPr/>
        <p:txBody>
          <a:bodyPr/>
          <a:lstStyle/>
          <a:p>
            <a:r>
              <a:rPr lang="en-US"/>
              <a:t>The &lt;keygen&gt; tag specifies a key-pair generator field used for forms.</a:t>
            </a:r>
          </a:p>
          <a:p>
            <a:r>
              <a:rPr lang="en-US"/>
              <a:t>When the form is submitted, the private key is stored locally, and the public key is sent to the server.</a:t>
            </a:r>
          </a:p>
          <a:p>
            <a:endParaRPr lang="en-US"/>
          </a:p>
          <a:p>
            <a:r>
              <a:rPr lang="en-US" b="1" i="1"/>
              <a:t>Note:</a:t>
            </a:r>
            <a:r>
              <a:rPr lang="en-US" i="1"/>
              <a:t> The keygen tag is not supported in Internet Explorer.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385763" y="395288"/>
            <a:ext cx="10515600" cy="4351337"/>
          </a:xfrm>
        </p:spPr>
        <p:txBody>
          <a:bodyPr/>
          <a:lstStyle/>
          <a:p>
            <a:pPr marL="0" indent="0">
              <a:buFont typeface="Arial" panose="020B0604020202020204" pitchFamily="34" charset="0"/>
              <a:buNone/>
            </a:pPr>
            <a:r>
              <a:rPr lang="en-US" sz="1800"/>
              <a:t>&lt;!DOCTYPE html&gt;</a:t>
            </a:r>
          </a:p>
          <a:p>
            <a:pPr marL="0" indent="0">
              <a:buFont typeface="Arial" panose="020B0604020202020204" pitchFamily="34" charset="0"/>
              <a:buNone/>
            </a:pPr>
            <a:r>
              <a:rPr lang="en-US" sz="1800"/>
              <a:t>&lt;html&gt;</a:t>
            </a:r>
          </a:p>
          <a:p>
            <a:pPr marL="0" indent="0">
              <a:buFont typeface="Arial" panose="020B0604020202020204" pitchFamily="34" charset="0"/>
              <a:buNone/>
            </a:pPr>
            <a:r>
              <a:rPr lang="en-US" sz="1800"/>
              <a:t>&lt;body&gt;</a:t>
            </a:r>
          </a:p>
          <a:p>
            <a:pPr marL="0" indent="0">
              <a:buFont typeface="Arial" panose="020B0604020202020204" pitchFamily="34" charset="0"/>
              <a:buNone/>
            </a:pPr>
            <a:endParaRPr lang="en-US" sz="1800"/>
          </a:p>
          <a:p>
            <a:pPr marL="0" indent="0">
              <a:buFont typeface="Arial" panose="020B0604020202020204" pitchFamily="34" charset="0"/>
              <a:buNone/>
            </a:pPr>
            <a:r>
              <a:rPr lang="en-US" sz="1800"/>
              <a:t>&lt;form action="demo_keygen.asp" method="get"&gt;</a:t>
            </a:r>
          </a:p>
          <a:p>
            <a:pPr marL="0" indent="0">
              <a:buFont typeface="Arial" panose="020B0604020202020204" pitchFamily="34" charset="0"/>
              <a:buNone/>
            </a:pPr>
            <a:r>
              <a:rPr lang="en-US" sz="1800"/>
              <a:t>  Username: &lt;input type="text" name="usr_name"&gt;</a:t>
            </a:r>
          </a:p>
          <a:p>
            <a:pPr marL="0" indent="0">
              <a:buFont typeface="Arial" panose="020B0604020202020204" pitchFamily="34" charset="0"/>
              <a:buNone/>
            </a:pPr>
            <a:r>
              <a:rPr lang="en-US" sz="1800"/>
              <a:t>  Encryption: &lt;keygen name="security"&gt;</a:t>
            </a:r>
          </a:p>
          <a:p>
            <a:pPr marL="0" indent="0">
              <a:buFont typeface="Arial" panose="020B0604020202020204" pitchFamily="34" charset="0"/>
              <a:buNone/>
            </a:pPr>
            <a:r>
              <a:rPr lang="en-US" sz="1800"/>
              <a:t>  &lt;input type="submit"&gt;</a:t>
            </a:r>
          </a:p>
          <a:p>
            <a:pPr marL="0" indent="0">
              <a:buFont typeface="Arial" panose="020B0604020202020204" pitchFamily="34" charset="0"/>
              <a:buNone/>
            </a:pPr>
            <a:r>
              <a:rPr lang="en-US" sz="1800"/>
              <a:t>&lt;/form&gt;</a:t>
            </a:r>
          </a:p>
          <a:p>
            <a:pPr marL="0" indent="0">
              <a:buFont typeface="Arial" panose="020B0604020202020204" pitchFamily="34" charset="0"/>
              <a:buNone/>
            </a:pPr>
            <a:endParaRPr lang="en-US" sz="1800"/>
          </a:p>
          <a:p>
            <a:pPr marL="0" indent="0">
              <a:buFont typeface="Arial" panose="020B0604020202020204" pitchFamily="34" charset="0"/>
              <a:buNone/>
            </a:pPr>
            <a:r>
              <a:rPr lang="en-US" sz="1800"/>
              <a:t>&lt;p&gt;&lt;strong&gt;Note:&lt;/strong&gt; The keygen tag is not supported in Internet Explorer.&lt;/p&gt;</a:t>
            </a:r>
          </a:p>
          <a:p>
            <a:pPr marL="0" indent="0">
              <a:buFont typeface="Arial" panose="020B0604020202020204" pitchFamily="34" charset="0"/>
              <a:buNone/>
            </a:pPr>
            <a:endParaRPr lang="en-US" sz="1800"/>
          </a:p>
          <a:p>
            <a:pPr marL="0" indent="0">
              <a:buFont typeface="Arial" panose="020B0604020202020204" pitchFamily="34" charset="0"/>
              <a:buNone/>
            </a:pPr>
            <a:r>
              <a:rPr lang="en-US" sz="1800"/>
              <a:t>&lt;/body&gt;</a:t>
            </a:r>
          </a:p>
          <a:p>
            <a:pPr marL="0" indent="0">
              <a:buFont typeface="Arial" panose="020B0604020202020204" pitchFamily="34" charset="0"/>
              <a:buNone/>
            </a:pPr>
            <a:r>
              <a:rPr lang="en-US" sz="1800"/>
              <a:t>&lt;/html&gt;</a:t>
            </a:r>
          </a:p>
          <a:p>
            <a:pPr marL="0" indent="0">
              <a:buFont typeface="Arial" panose="020B0604020202020204" pitchFamily="34" charset="0"/>
              <a:buNone/>
            </a:pPr>
            <a:endParaRPr lang="en-US"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solidFill>
                  <a:srgbClr val="FF0000"/>
                </a:solidFill>
              </a:rPr>
              <a:t>HTML &lt;dialog&gt; Tag</a:t>
            </a:r>
            <a:br>
              <a:rPr lang="en-US" dirty="0">
                <a:solidFill>
                  <a:srgbClr val="FF0000"/>
                </a:solidFill>
              </a:rPr>
            </a:br>
            <a:endParaRPr lang="en-US" dirty="0">
              <a:solidFill>
                <a:srgbClr val="FF0000"/>
              </a:solidFill>
            </a:endParaRPr>
          </a:p>
        </p:txBody>
      </p:sp>
      <p:sp>
        <p:nvSpPr>
          <p:cNvPr id="27651" name="Content Placeholder 2"/>
          <p:cNvSpPr>
            <a:spLocks noGrp="1"/>
          </p:cNvSpPr>
          <p:nvPr>
            <p:ph idx="1"/>
          </p:nvPr>
        </p:nvSpPr>
        <p:spPr/>
        <p:txBody>
          <a:bodyPr/>
          <a:lstStyle/>
          <a:p>
            <a:r>
              <a:rPr lang="en-US" dirty="0"/>
              <a:t>The &lt;dialog&gt; tag defines a dialog box or window.</a:t>
            </a:r>
          </a:p>
          <a:p>
            <a:r>
              <a:rPr lang="en-US" dirty="0"/>
              <a:t>The &lt;dialog&gt; element makes it easy to create popup dialogs and modals on a web page.</a:t>
            </a:r>
          </a:p>
          <a:p>
            <a:br>
              <a:rPr lang="en-US" dirty="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4911" y="58847"/>
            <a:ext cx="9937214" cy="6463308"/>
          </a:xfrm>
          <a:prstGeom prst="rect">
            <a:avLst/>
          </a:prstGeom>
        </p:spPr>
        <p:txBody>
          <a:bodyPr wrap="square">
            <a:spAutoFit/>
          </a:bodyPr>
          <a:lstStyle/>
          <a:p>
            <a:r>
              <a:rPr lang="en-US" dirty="0"/>
              <a:t>&lt;!DOCTYPE html&gt;</a:t>
            </a:r>
          </a:p>
          <a:p>
            <a:r>
              <a:rPr lang="en-US" dirty="0"/>
              <a:t>&lt;html&gt;</a:t>
            </a:r>
          </a:p>
          <a:p>
            <a:endParaRPr lang="en-US" dirty="0"/>
          </a:p>
          <a:p>
            <a:r>
              <a:rPr lang="en-US" dirty="0"/>
              <a:t>&lt;body&gt;</a:t>
            </a:r>
          </a:p>
          <a:p>
            <a:endParaRPr lang="en-US" dirty="0"/>
          </a:p>
          <a:p>
            <a:r>
              <a:rPr lang="en-US" dirty="0"/>
              <a:t>&lt;p&gt;&lt;b&gt;Note:&lt;/b&gt; The dialog tag is currently only supported in Chrome version 37+, Safari 6+ and Opera 24+.&lt;/p&gt;</a:t>
            </a:r>
          </a:p>
          <a:p>
            <a:endParaRPr lang="en-US" dirty="0"/>
          </a:p>
          <a:p>
            <a:r>
              <a:rPr lang="en-US" dirty="0"/>
              <a:t>&lt;table&gt;</a:t>
            </a:r>
          </a:p>
          <a:p>
            <a:r>
              <a:rPr lang="en-US" dirty="0"/>
              <a:t>  &lt;</a:t>
            </a:r>
            <a:r>
              <a:rPr lang="en-US" dirty="0" err="1"/>
              <a:t>tr</a:t>
            </a:r>
            <a:r>
              <a:rPr lang="en-US" dirty="0"/>
              <a:t>&gt;</a:t>
            </a:r>
          </a:p>
          <a:p>
            <a:r>
              <a:rPr lang="en-US" dirty="0"/>
              <a:t>    &lt;</a:t>
            </a:r>
            <a:r>
              <a:rPr lang="en-US" dirty="0" err="1"/>
              <a:t>th</a:t>
            </a:r>
            <a:r>
              <a:rPr lang="en-US" dirty="0"/>
              <a:t>&gt;January </a:t>
            </a:r>
            <a:r>
              <a:rPr lang="en-US" b="1" dirty="0"/>
              <a:t>&lt;dialog open&gt;</a:t>
            </a:r>
            <a:r>
              <a:rPr lang="en-US" dirty="0"/>
              <a:t>This is an open dialog window</a:t>
            </a:r>
            <a:r>
              <a:rPr lang="en-US" b="1" dirty="0"/>
              <a:t>&lt;/dialog&gt;&lt;/</a:t>
            </a:r>
            <a:r>
              <a:rPr lang="en-US" dirty="0" err="1"/>
              <a:t>th</a:t>
            </a:r>
            <a:r>
              <a:rPr lang="en-US" dirty="0"/>
              <a:t>&gt;</a:t>
            </a:r>
          </a:p>
          <a:p>
            <a:r>
              <a:rPr lang="en-US" dirty="0"/>
              <a:t>    &lt;</a:t>
            </a:r>
            <a:r>
              <a:rPr lang="en-US" dirty="0" err="1"/>
              <a:t>th</a:t>
            </a:r>
            <a:r>
              <a:rPr lang="en-US" dirty="0"/>
              <a:t>&gt;February&lt;/</a:t>
            </a:r>
            <a:r>
              <a:rPr lang="en-US" dirty="0" err="1"/>
              <a:t>th</a:t>
            </a:r>
            <a:r>
              <a:rPr lang="en-US" dirty="0"/>
              <a:t>&gt;</a:t>
            </a:r>
          </a:p>
          <a:p>
            <a:r>
              <a:rPr lang="en-US" dirty="0"/>
              <a:t>    &lt;</a:t>
            </a:r>
            <a:r>
              <a:rPr lang="en-US" dirty="0" err="1"/>
              <a:t>th</a:t>
            </a:r>
            <a:r>
              <a:rPr lang="en-US" dirty="0"/>
              <a:t>&gt;March&lt;/</a:t>
            </a:r>
            <a:r>
              <a:rPr lang="en-US" dirty="0" err="1"/>
              <a:t>th</a:t>
            </a:r>
            <a:r>
              <a:rPr lang="en-US" dirty="0"/>
              <a:t>&gt;</a:t>
            </a:r>
          </a:p>
          <a:p>
            <a:r>
              <a:rPr lang="en-US" dirty="0"/>
              <a:t>  &lt;/</a:t>
            </a:r>
            <a:r>
              <a:rPr lang="en-US" dirty="0" err="1"/>
              <a:t>tr</a:t>
            </a:r>
            <a:r>
              <a:rPr lang="en-US" dirty="0"/>
              <a:t>&gt;</a:t>
            </a:r>
          </a:p>
          <a:p>
            <a:r>
              <a:rPr lang="en-US" dirty="0"/>
              <a:t>  &lt;</a:t>
            </a:r>
            <a:r>
              <a:rPr lang="en-US" dirty="0" err="1"/>
              <a:t>tr</a:t>
            </a:r>
            <a:r>
              <a:rPr lang="en-US" dirty="0"/>
              <a:t>&gt;</a:t>
            </a:r>
          </a:p>
          <a:p>
            <a:r>
              <a:rPr lang="en-US" dirty="0"/>
              <a:t>    &lt;td&gt;31&lt;/td&gt;</a:t>
            </a:r>
          </a:p>
          <a:p>
            <a:r>
              <a:rPr lang="en-US" dirty="0"/>
              <a:t>    &lt;td&gt;28&lt;/td&gt;</a:t>
            </a:r>
          </a:p>
          <a:p>
            <a:r>
              <a:rPr lang="en-US" dirty="0"/>
              <a:t>    &lt;td&gt;31&lt;/td&gt;</a:t>
            </a:r>
          </a:p>
          <a:p>
            <a:r>
              <a:rPr lang="en-US" dirty="0"/>
              <a:t>  &lt;/</a:t>
            </a:r>
            <a:r>
              <a:rPr lang="en-US" dirty="0" err="1"/>
              <a:t>tr</a:t>
            </a:r>
            <a:r>
              <a:rPr lang="en-US" dirty="0"/>
              <a:t>&gt;</a:t>
            </a:r>
          </a:p>
          <a:p>
            <a:r>
              <a:rPr lang="en-US" dirty="0"/>
              <a:t>&lt;/table&gt;</a:t>
            </a:r>
          </a:p>
          <a:p>
            <a:endParaRPr lang="en-US" dirty="0"/>
          </a:p>
          <a:p>
            <a:r>
              <a:rPr lang="en-US" dirty="0"/>
              <a:t>&lt;/body&gt;</a:t>
            </a:r>
          </a:p>
          <a:p>
            <a:r>
              <a:rPr lang="en-US" dirty="0"/>
              <a:t>&lt;/html&gt;</a:t>
            </a:r>
          </a:p>
        </p:txBody>
      </p:sp>
    </p:spTree>
    <p:extLst>
      <p:ext uri="{BB962C8B-B14F-4D97-AF65-F5344CB8AC3E}">
        <p14:creationId xmlns:p14="http://schemas.microsoft.com/office/powerpoint/2010/main" val="1565707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0000"/>
                </a:solidFill>
              </a:rPr>
              <a:t>HTML &lt;mark&gt; Tag</a:t>
            </a:r>
            <a:br>
              <a:rPr lang="en-US" dirty="0">
                <a:solidFill>
                  <a:srgbClr val="FF0000"/>
                </a:solidFill>
              </a:rPr>
            </a:br>
            <a:endParaRPr lang="en-US" dirty="0">
              <a:solidFill>
                <a:srgbClr val="FF0000"/>
              </a:solidFill>
            </a:endParaRPr>
          </a:p>
        </p:txBody>
      </p:sp>
      <p:sp>
        <p:nvSpPr>
          <p:cNvPr id="6" name="Content Placeholder 5"/>
          <p:cNvSpPr>
            <a:spLocks noGrp="1"/>
          </p:cNvSpPr>
          <p:nvPr>
            <p:ph idx="1"/>
          </p:nvPr>
        </p:nvSpPr>
        <p:spPr>
          <a:xfrm>
            <a:off x="617862" y="1913760"/>
            <a:ext cx="10515600" cy="4351338"/>
          </a:xfrm>
        </p:spPr>
        <p:txBody>
          <a:bodyPr/>
          <a:lstStyle/>
          <a:p>
            <a:r>
              <a:rPr lang="en-US" dirty="0"/>
              <a:t>The &lt;mark&gt; tag defines marked text.</a:t>
            </a:r>
          </a:p>
          <a:p>
            <a:r>
              <a:rPr lang="en-US" dirty="0"/>
              <a:t>Use the &lt;mark&gt; tag if you want to highlight parts of your text.</a:t>
            </a:r>
          </a:p>
          <a:p>
            <a:endParaRPr lang="en-US" dirty="0"/>
          </a:p>
          <a:p>
            <a:pPr marL="0" indent="0">
              <a:buNone/>
            </a:pPr>
            <a:endParaRPr lang="en-US" dirty="0"/>
          </a:p>
          <a:p>
            <a:pPr marL="0" indent="0">
              <a:buNone/>
            </a:pPr>
            <a:endParaRPr lang="en-US" dirty="0"/>
          </a:p>
          <a:p>
            <a:pPr marL="0" indent="0">
              <a:buNone/>
            </a:pPr>
            <a:r>
              <a:rPr lang="en-US" dirty="0"/>
              <a:t>Do not forget to buy &lt;mark&gt;fruits&lt;/mark&gt; today</a:t>
            </a:r>
          </a:p>
          <a:p>
            <a:endParaRPr lang="en-US" dirty="0"/>
          </a:p>
        </p:txBody>
      </p:sp>
    </p:spTree>
    <p:extLst>
      <p:ext uri="{BB962C8B-B14F-4D97-AF65-F5344CB8AC3E}">
        <p14:creationId xmlns:p14="http://schemas.microsoft.com/office/powerpoint/2010/main" val="2123480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HTML &lt;meter&gt; Tag</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US" dirty="0"/>
              <a:t>The &lt;meter&gt; tag defines a scalar measurement within a known range, or a fractional value. This is also known as a gauge.</a:t>
            </a:r>
          </a:p>
          <a:p>
            <a:r>
              <a:rPr lang="en-US" dirty="0"/>
              <a:t>Examples: Disk usage, the relevance of a query result, etc.</a:t>
            </a:r>
          </a:p>
          <a:p>
            <a:endParaRPr lang="en-US" dirty="0"/>
          </a:p>
        </p:txBody>
      </p:sp>
    </p:spTree>
    <p:extLst>
      <p:ext uri="{BB962C8B-B14F-4D97-AF65-F5344CB8AC3E}">
        <p14:creationId xmlns:p14="http://schemas.microsoft.com/office/powerpoint/2010/main" val="3695611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77500" lnSpcReduction="20000"/>
          </a:bodyPr>
          <a:lstStyle/>
          <a:p>
            <a:pPr fontAlgn="auto">
              <a:spcAft>
                <a:spcPts val="0"/>
              </a:spcAft>
              <a:defRPr/>
            </a:pPr>
            <a:r>
              <a:rPr lang="en-US" dirty="0"/>
              <a:t>&lt;!DOCTYPE html&gt;</a:t>
            </a:r>
          </a:p>
          <a:p>
            <a:pPr fontAlgn="auto">
              <a:spcAft>
                <a:spcPts val="0"/>
              </a:spcAft>
              <a:defRPr/>
            </a:pPr>
            <a:r>
              <a:rPr lang="en-US" dirty="0"/>
              <a:t>&lt;html&gt;</a:t>
            </a:r>
          </a:p>
          <a:p>
            <a:pPr fontAlgn="auto">
              <a:spcAft>
                <a:spcPts val="0"/>
              </a:spcAft>
              <a:defRPr/>
            </a:pPr>
            <a:r>
              <a:rPr lang="en-US" dirty="0"/>
              <a:t>&lt;body&gt;</a:t>
            </a:r>
          </a:p>
          <a:p>
            <a:pPr fontAlgn="auto">
              <a:spcAft>
                <a:spcPts val="0"/>
              </a:spcAft>
              <a:defRPr/>
            </a:pPr>
            <a:endParaRPr lang="en-US" dirty="0"/>
          </a:p>
          <a:p>
            <a:pPr fontAlgn="auto">
              <a:spcAft>
                <a:spcPts val="0"/>
              </a:spcAft>
              <a:defRPr/>
            </a:pPr>
            <a:r>
              <a:rPr lang="en-US" dirty="0"/>
              <a:t>&lt;article&gt;</a:t>
            </a:r>
          </a:p>
          <a:p>
            <a:pPr fontAlgn="auto">
              <a:spcAft>
                <a:spcPts val="0"/>
              </a:spcAft>
              <a:defRPr/>
            </a:pPr>
            <a:r>
              <a:rPr lang="en-US" dirty="0"/>
              <a:t>  &lt;h1&gt;Google Chrome&lt;/h1&gt;</a:t>
            </a:r>
          </a:p>
          <a:p>
            <a:pPr fontAlgn="auto">
              <a:spcAft>
                <a:spcPts val="0"/>
              </a:spcAft>
              <a:defRPr/>
            </a:pPr>
            <a:r>
              <a:rPr lang="en-US" dirty="0"/>
              <a:t>  &lt;p&gt;Google Chrome is a free, open-source web browser developed by Google, released in 2008.&lt;/p&gt;</a:t>
            </a:r>
          </a:p>
          <a:p>
            <a:pPr fontAlgn="auto">
              <a:spcAft>
                <a:spcPts val="0"/>
              </a:spcAft>
              <a:defRPr/>
            </a:pPr>
            <a:r>
              <a:rPr lang="en-US" dirty="0"/>
              <a:t>&lt;/article&gt;</a:t>
            </a:r>
          </a:p>
          <a:p>
            <a:pPr fontAlgn="auto">
              <a:spcAft>
                <a:spcPts val="0"/>
              </a:spcAft>
              <a:defRPr/>
            </a:pPr>
            <a:endParaRPr lang="en-US" dirty="0"/>
          </a:p>
          <a:p>
            <a:pPr fontAlgn="auto">
              <a:spcAft>
                <a:spcPts val="0"/>
              </a:spcAft>
              <a:defRPr/>
            </a:pPr>
            <a:r>
              <a:rPr lang="en-US" dirty="0"/>
              <a:t>&lt;/body&gt;</a:t>
            </a:r>
          </a:p>
          <a:p>
            <a:pPr fontAlgn="auto">
              <a:spcAft>
                <a:spcPts val="0"/>
              </a:spcAft>
              <a:defRPr/>
            </a:pPr>
            <a:r>
              <a:rPr lang="en-US" dirty="0"/>
              <a:t>&lt;/html&gt;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805"/>
            <a:ext cx="10515600" cy="1325563"/>
          </a:xfrm>
        </p:spPr>
        <p:txBody>
          <a:bodyPr/>
          <a:lstStyle/>
          <a:p>
            <a:r>
              <a:rPr lang="en-US" dirty="0"/>
              <a:t> </a:t>
            </a:r>
          </a:p>
        </p:txBody>
      </p:sp>
      <p:sp>
        <p:nvSpPr>
          <p:cNvPr id="3" name="Content Placeholder 2"/>
          <p:cNvSpPr>
            <a:spLocks noGrp="1"/>
          </p:cNvSpPr>
          <p:nvPr>
            <p:ph idx="1"/>
          </p:nvPr>
        </p:nvSpPr>
        <p:spPr>
          <a:xfrm>
            <a:off x="838200" y="382415"/>
            <a:ext cx="10515600" cy="4351338"/>
          </a:xfrm>
        </p:spPr>
        <p:txBody>
          <a:bodyPr/>
          <a:lstStyle/>
          <a:p>
            <a:r>
              <a:rPr lang="en-US" dirty="0"/>
              <a:t>&lt;!DOCTYPE html&gt;</a:t>
            </a:r>
          </a:p>
          <a:p>
            <a:r>
              <a:rPr lang="en-US" dirty="0"/>
              <a:t>&lt;html&gt;</a:t>
            </a:r>
          </a:p>
          <a:p>
            <a:r>
              <a:rPr lang="en-US" dirty="0"/>
              <a:t>&lt;body&gt;</a:t>
            </a:r>
          </a:p>
          <a:p>
            <a:endParaRPr lang="en-US" dirty="0"/>
          </a:p>
          <a:p>
            <a:r>
              <a:rPr lang="en-US" dirty="0"/>
              <a:t>&lt;p&gt;Display a gauge:&lt;/p&gt;</a:t>
            </a:r>
          </a:p>
          <a:p>
            <a:r>
              <a:rPr lang="en-US" dirty="0"/>
              <a:t>&lt;meter value="2" min="0" max="10"&gt;2 out of 10&lt;/meter&gt;&lt;</a:t>
            </a:r>
            <a:r>
              <a:rPr lang="en-US" dirty="0" err="1"/>
              <a:t>br</a:t>
            </a:r>
            <a:r>
              <a:rPr lang="en-US" dirty="0"/>
              <a:t>&gt;</a:t>
            </a:r>
          </a:p>
          <a:p>
            <a:r>
              <a:rPr lang="en-US" dirty="0"/>
              <a:t>&lt;meter value="0.6"&gt;60%&lt;/meter&gt;</a:t>
            </a:r>
          </a:p>
          <a:p>
            <a:endParaRPr lang="en-US" dirty="0"/>
          </a:p>
          <a:p>
            <a:r>
              <a:rPr lang="en-US" dirty="0"/>
              <a:t>&lt;p&gt;&lt;strong&gt;Note:&lt;/strong&gt; The meter tag is not supported in Internet Explorer or Safari 5 (and earlier versions).&lt;/p&gt;</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val="3939805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r="17930" b="59164"/>
          <a:stretch/>
        </p:blipFill>
        <p:spPr>
          <a:xfrm>
            <a:off x="599840" y="1027906"/>
            <a:ext cx="10992319" cy="3418404"/>
          </a:xfrm>
          <a:prstGeom prst="rect">
            <a:avLst/>
          </a:prstGeom>
        </p:spPr>
      </p:pic>
    </p:spTree>
    <p:extLst>
      <p:ext uri="{BB962C8B-B14F-4D97-AF65-F5344CB8AC3E}">
        <p14:creationId xmlns:p14="http://schemas.microsoft.com/office/powerpoint/2010/main" val="1706412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&lt;</a:t>
            </a:r>
            <a:r>
              <a:rPr lang="en-US" dirty="0" err="1"/>
              <a:t>nav</a:t>
            </a:r>
            <a:r>
              <a:rPr lang="en-US" dirty="0"/>
              <a:t>&gt; Tag</a:t>
            </a:r>
            <a:br>
              <a:rPr lang="en-US" dirty="0"/>
            </a:br>
            <a:endParaRPr lang="en-US" dirty="0"/>
          </a:p>
        </p:txBody>
      </p:sp>
      <p:sp>
        <p:nvSpPr>
          <p:cNvPr id="3" name="Content Placeholder 2"/>
          <p:cNvSpPr>
            <a:spLocks noGrp="1"/>
          </p:cNvSpPr>
          <p:nvPr>
            <p:ph idx="1"/>
          </p:nvPr>
        </p:nvSpPr>
        <p:spPr/>
        <p:txBody>
          <a:bodyPr/>
          <a:lstStyle/>
          <a:p>
            <a:r>
              <a:rPr lang="en-US" dirty="0"/>
              <a:t>The &lt;</a:t>
            </a:r>
            <a:r>
              <a:rPr lang="en-US" dirty="0" err="1"/>
              <a:t>nav</a:t>
            </a:r>
            <a:r>
              <a:rPr lang="en-US" dirty="0"/>
              <a:t>&gt; tag defines a set of navigation links.</a:t>
            </a:r>
          </a:p>
          <a:p>
            <a:r>
              <a:rPr lang="en-US" dirty="0"/>
              <a:t>Notice that NOT all links of a document should be inside a &lt;</a:t>
            </a:r>
            <a:r>
              <a:rPr lang="en-US" dirty="0" err="1"/>
              <a:t>nav</a:t>
            </a:r>
            <a:r>
              <a:rPr lang="en-US" dirty="0"/>
              <a:t>&gt; element. The &lt;</a:t>
            </a:r>
            <a:r>
              <a:rPr lang="en-US" dirty="0" err="1"/>
              <a:t>nav</a:t>
            </a:r>
            <a:r>
              <a:rPr lang="en-US" dirty="0"/>
              <a:t>&gt; element is intended only for major block of </a:t>
            </a:r>
            <a:r>
              <a:rPr lang="en-US" b="1" dirty="0"/>
              <a:t>navigation links</a:t>
            </a:r>
            <a:r>
              <a:rPr lang="en-US" dirty="0"/>
              <a:t>.</a:t>
            </a:r>
          </a:p>
          <a:p>
            <a:endParaRPr lang="en-US" dirty="0"/>
          </a:p>
        </p:txBody>
      </p:sp>
    </p:spTree>
    <p:extLst>
      <p:ext uri="{BB962C8B-B14F-4D97-AF65-F5344CB8AC3E}">
        <p14:creationId xmlns:p14="http://schemas.microsoft.com/office/powerpoint/2010/main" val="324134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525" y="525634"/>
            <a:ext cx="10515600" cy="6135047"/>
          </a:xfrm>
        </p:spPr>
        <p:txBody>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&lt;nav&gt;</a:t>
            </a:r>
          </a:p>
          <a:p>
            <a:pPr marL="0" indent="0">
              <a:buNone/>
            </a:pPr>
            <a:r>
              <a:rPr lang="en-US" dirty="0"/>
              <a:t>&lt;a </a:t>
            </a:r>
            <a:r>
              <a:rPr lang="en-US" dirty="0" err="1"/>
              <a:t>href</a:t>
            </a:r>
            <a:r>
              <a:rPr lang="en-US" dirty="0"/>
              <a:t>="/html/"&gt;HTML&lt;/a&gt; |</a:t>
            </a:r>
          </a:p>
          <a:p>
            <a:pPr marL="0" indent="0">
              <a:buNone/>
            </a:pPr>
            <a:r>
              <a:rPr lang="en-US" dirty="0"/>
              <a:t>&lt;a </a:t>
            </a:r>
            <a:r>
              <a:rPr lang="en-US" dirty="0" err="1"/>
              <a:t>href</a:t>
            </a:r>
            <a:r>
              <a:rPr lang="en-US" dirty="0"/>
              <a:t>="/</a:t>
            </a:r>
            <a:r>
              <a:rPr lang="en-US" dirty="0" err="1"/>
              <a:t>css</a:t>
            </a:r>
            <a:r>
              <a:rPr lang="en-US" dirty="0"/>
              <a:t>/"&gt;CSS&lt;/a&gt; |</a:t>
            </a:r>
          </a:p>
          <a:p>
            <a:pPr marL="0" indent="0">
              <a:buNone/>
            </a:pPr>
            <a:r>
              <a:rPr lang="en-US" dirty="0"/>
              <a:t>&lt;a </a:t>
            </a:r>
            <a:r>
              <a:rPr lang="en-US" dirty="0" err="1"/>
              <a:t>href</a:t>
            </a:r>
            <a:r>
              <a:rPr lang="en-US" dirty="0"/>
              <a:t>="/</a:t>
            </a:r>
            <a:r>
              <a:rPr lang="en-US" dirty="0" err="1"/>
              <a:t>js</a:t>
            </a:r>
            <a:r>
              <a:rPr lang="en-US" dirty="0"/>
              <a:t>/"&gt;JavaScript&lt;/a&gt; |</a:t>
            </a:r>
          </a:p>
          <a:p>
            <a:pPr marL="0" indent="0">
              <a:buNone/>
            </a:pPr>
            <a:r>
              <a:rPr lang="en-US" dirty="0"/>
              <a:t>&lt;a </a:t>
            </a:r>
            <a:r>
              <a:rPr lang="en-US" dirty="0" err="1"/>
              <a:t>href</a:t>
            </a:r>
            <a:r>
              <a:rPr lang="en-US" dirty="0"/>
              <a:t>="/</a:t>
            </a:r>
            <a:r>
              <a:rPr lang="en-US" dirty="0" err="1"/>
              <a:t>jquery</a:t>
            </a:r>
            <a:r>
              <a:rPr lang="en-US" dirty="0"/>
              <a:t>/"&gt;</a:t>
            </a:r>
            <a:r>
              <a:rPr lang="en-US" dirty="0" err="1"/>
              <a:t>jQuery</a:t>
            </a:r>
            <a:r>
              <a:rPr lang="en-US" dirty="0"/>
              <a:t>&lt;/a&gt;</a:t>
            </a:r>
          </a:p>
          <a:p>
            <a:pPr marL="0" indent="0">
              <a:buNone/>
            </a:pPr>
            <a:r>
              <a:rPr lang="en-US" dirty="0"/>
              <a:t>&lt;/</a:t>
            </a:r>
            <a:r>
              <a:rPr lang="en-US" dirty="0" err="1"/>
              <a:t>nav</a:t>
            </a:r>
            <a:r>
              <a:rPr lang="en-US" dirty="0"/>
              <a:t>&gt;</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2497148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275" y="971052"/>
            <a:ext cx="10515600" cy="1325563"/>
          </a:xfrm>
        </p:spPr>
        <p:txBody>
          <a:bodyPr/>
          <a:lstStyle/>
          <a:p>
            <a:r>
              <a:rPr lang="en-US" dirty="0">
                <a:solidFill>
                  <a:srgbClr val="FF0000"/>
                </a:solidFill>
              </a:rPr>
              <a:t>HTML &lt;progress&gt; Tag</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The &lt;progress&gt; tag represents the progress of a task.</a:t>
            </a:r>
          </a:p>
        </p:txBody>
      </p:sp>
    </p:spTree>
    <p:extLst>
      <p:ext uri="{BB962C8B-B14F-4D97-AF65-F5344CB8AC3E}">
        <p14:creationId xmlns:p14="http://schemas.microsoft.com/office/powerpoint/2010/main" val="433343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9392"/>
            <a:ext cx="10515600" cy="6480165"/>
          </a:xfrm>
        </p:spPr>
        <p:txBody>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Downloading progress:</a:t>
            </a:r>
          </a:p>
          <a:p>
            <a:pPr marL="0" indent="0">
              <a:buNone/>
            </a:pPr>
            <a:r>
              <a:rPr lang="en-US" dirty="0"/>
              <a:t>&lt;progress value="22" max="100"&gt;</a:t>
            </a:r>
          </a:p>
          <a:p>
            <a:pPr marL="0" indent="0">
              <a:buNone/>
            </a:pPr>
            <a:r>
              <a:rPr lang="en-US" dirty="0"/>
              <a:t>&lt;/progress&gt;</a:t>
            </a:r>
          </a:p>
          <a:p>
            <a:pPr marL="0" indent="0">
              <a:buNone/>
            </a:pPr>
            <a:endParaRPr lang="en-US" dirty="0"/>
          </a:p>
          <a:p>
            <a:pPr marL="0" indent="0">
              <a:buNone/>
            </a:pPr>
            <a:r>
              <a:rPr lang="en-US" dirty="0"/>
              <a:t>&lt;p&gt;&lt;strong&gt;Note:&lt;/strong&gt; The progress tag is not supported in Internet Explorer 9 and earlier versions.&lt;/p&gt;</a:t>
            </a:r>
          </a:p>
          <a:p>
            <a:pPr marL="0" indent="0">
              <a:buNone/>
            </a:pPr>
            <a:endParaRPr lang="en-US" dirty="0"/>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1246941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02" r="29481" b="64228"/>
          <a:stretch/>
        </p:blipFill>
        <p:spPr>
          <a:xfrm>
            <a:off x="616944" y="1373933"/>
            <a:ext cx="10107300" cy="3209083"/>
          </a:xfrm>
          <a:prstGeom prst="rect">
            <a:avLst/>
          </a:prstGeom>
        </p:spPr>
      </p:pic>
    </p:spTree>
    <p:extLst>
      <p:ext uri="{BB962C8B-B14F-4D97-AF65-F5344CB8AC3E}">
        <p14:creationId xmlns:p14="http://schemas.microsoft.com/office/powerpoint/2010/main" val="3868858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Form Elements</a:t>
            </a:r>
            <a:br>
              <a:rPr lang="en-US"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0171933"/>
              </p:ext>
            </p:extLst>
          </p:nvPr>
        </p:nvGraphicFramePr>
        <p:xfrm>
          <a:off x="649995" y="1690686"/>
          <a:ext cx="9913230" cy="3164048"/>
        </p:xfrm>
        <a:graphic>
          <a:graphicData uri="http://schemas.openxmlformats.org/drawingml/2006/table">
            <a:tbl>
              <a:tblPr/>
              <a:tblGrid>
                <a:gridCol w="1479587">
                  <a:extLst>
                    <a:ext uri="{9D8B030D-6E8A-4147-A177-3AD203B41FA5}">
                      <a16:colId xmlns:a16="http://schemas.microsoft.com/office/drawing/2014/main" val="20000"/>
                    </a:ext>
                  </a:extLst>
                </a:gridCol>
                <a:gridCol w="8433643">
                  <a:extLst>
                    <a:ext uri="{9D8B030D-6E8A-4147-A177-3AD203B41FA5}">
                      <a16:colId xmlns:a16="http://schemas.microsoft.com/office/drawing/2014/main" val="20001"/>
                    </a:ext>
                  </a:extLst>
                </a:gridCol>
              </a:tblGrid>
              <a:tr h="791012">
                <a:tc>
                  <a:txBody>
                    <a:bodyPr/>
                    <a:lstStyle/>
                    <a:p>
                      <a:pPr algn="l" fontAlgn="t"/>
                      <a:r>
                        <a:rPr lang="en-US" dirty="0">
                          <a:effectLst/>
                        </a:rPr>
                        <a:t>Tag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91012">
                <a:tc>
                  <a:txBody>
                    <a:bodyPr/>
                    <a:lstStyle/>
                    <a:p>
                      <a:pPr fontAlgn="t"/>
                      <a:r>
                        <a:rPr lang="en-US">
                          <a:effectLst/>
                        </a:rPr>
                        <a:t>&lt;datalist&gt;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a:effectLst/>
                        </a:rPr>
                        <a:t>Defines pre-defined options for input controls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791012">
                <a:tc>
                  <a:txBody>
                    <a:bodyPr/>
                    <a:lstStyle/>
                    <a:p>
                      <a:pPr fontAlgn="t"/>
                      <a:r>
                        <a:rPr lang="en-US">
                          <a:effectLst/>
                        </a:rPr>
                        <a:t>&lt;keygen&gt;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Defines a key-pair generator field (for forms)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91012">
                <a:tc>
                  <a:txBody>
                    <a:bodyPr/>
                    <a:lstStyle/>
                    <a:p>
                      <a:pPr fontAlgn="t"/>
                      <a:r>
                        <a:rPr lang="en-US">
                          <a:effectLst/>
                        </a:rPr>
                        <a:t>&lt;output&gt;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dirty="0">
                          <a:effectLst/>
                        </a:rPr>
                        <a:t>Defines the result of a calculation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22159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Media Elements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4534174"/>
              </p:ext>
            </p:extLst>
          </p:nvPr>
        </p:nvGraphicFramePr>
        <p:xfrm>
          <a:off x="838200" y="1960971"/>
          <a:ext cx="8934450" cy="2560320"/>
        </p:xfrm>
        <a:graphic>
          <a:graphicData uri="http://schemas.openxmlformats.org/drawingml/2006/table">
            <a:tbl>
              <a:tblPr/>
              <a:tblGrid>
                <a:gridCol w="1333500">
                  <a:extLst>
                    <a:ext uri="{9D8B030D-6E8A-4147-A177-3AD203B41FA5}">
                      <a16:colId xmlns:a16="http://schemas.microsoft.com/office/drawing/2014/main" val="20000"/>
                    </a:ext>
                  </a:extLst>
                </a:gridCol>
                <a:gridCol w="7600950">
                  <a:extLst>
                    <a:ext uri="{9D8B030D-6E8A-4147-A177-3AD203B41FA5}">
                      <a16:colId xmlns:a16="http://schemas.microsoft.com/office/drawing/2014/main" val="20001"/>
                    </a:ext>
                  </a:extLst>
                </a:gridCol>
              </a:tblGrid>
              <a:tr h="0">
                <a:tc>
                  <a:txBody>
                    <a:bodyPr/>
                    <a:lstStyle/>
                    <a:p>
                      <a:pPr algn="l" fontAlgn="t"/>
                      <a:r>
                        <a:rPr lang="en-US">
                          <a:effectLst/>
                        </a:rPr>
                        <a:t>Tag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US">
                          <a:effectLst/>
                        </a:rPr>
                        <a:t>&lt;audio&gt;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a:effectLst/>
                        </a:rPr>
                        <a:t>Defines sound or music content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0">
                <a:tc>
                  <a:txBody>
                    <a:bodyPr/>
                    <a:lstStyle/>
                    <a:p>
                      <a:pPr fontAlgn="t"/>
                      <a:r>
                        <a:rPr lang="en-US">
                          <a:effectLst/>
                        </a:rPr>
                        <a:t>&lt;embed&gt;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Defines containers for external applications (like plug-ins)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US">
                          <a:effectLst/>
                        </a:rPr>
                        <a:t>&lt;source&gt;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a:effectLst/>
                        </a:rPr>
                        <a:t>Defines sources for &lt;video&gt; and &lt;audio&gt;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0">
                <a:tc>
                  <a:txBody>
                    <a:bodyPr/>
                    <a:lstStyle/>
                    <a:p>
                      <a:pPr fontAlgn="t"/>
                      <a:r>
                        <a:rPr lang="en-US">
                          <a:effectLst/>
                        </a:rPr>
                        <a:t>&lt;track&gt;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a:effectLst/>
                        </a:rPr>
                        <a:t>Defines tracks for &lt;video&gt; and &lt;audio&gt;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fontAlgn="t"/>
                      <a:r>
                        <a:rPr lang="en-US">
                          <a:effectLst/>
                        </a:rPr>
                        <a:t>&lt;video&gt;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dirty="0">
                          <a:effectLst/>
                        </a:rPr>
                        <a:t>Defines video or movie content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97412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HTML &lt;video&gt; Element</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controls</a:t>
            </a:r>
            <a:r>
              <a:rPr lang="en-US" dirty="0"/>
              <a:t> attribute adds video controls, like play, pause, and volume.</a:t>
            </a:r>
          </a:p>
          <a:p>
            <a:r>
              <a:rPr lang="en-US" dirty="0"/>
              <a:t>It is a good idea to always include </a:t>
            </a:r>
            <a:r>
              <a:rPr lang="en-US" b="1" dirty="0"/>
              <a:t>width</a:t>
            </a:r>
            <a:r>
              <a:rPr lang="en-US" dirty="0"/>
              <a:t> and </a:t>
            </a:r>
            <a:r>
              <a:rPr lang="en-US" b="1" dirty="0"/>
              <a:t>height</a:t>
            </a:r>
            <a:r>
              <a:rPr lang="en-US" dirty="0"/>
              <a:t> attributes.</a:t>
            </a:r>
          </a:p>
          <a:p>
            <a:r>
              <a:rPr lang="en-US" dirty="0"/>
              <a:t>If height and width are not set, the browser does not know the size of the video. The effect will be that the page will change (or flicker) while the video loads.</a:t>
            </a:r>
          </a:p>
          <a:p>
            <a:r>
              <a:rPr lang="en-US" dirty="0"/>
              <a:t>Text between the &lt;video&gt; and &lt;/video&gt; tags will only display in browsers that do not support the &lt;video&gt; element.</a:t>
            </a:r>
          </a:p>
          <a:p>
            <a:r>
              <a:rPr lang="en-US" dirty="0"/>
              <a:t>Multiple </a:t>
            </a:r>
            <a:r>
              <a:rPr lang="en-US" b="1" dirty="0"/>
              <a:t>&lt;source&gt;</a:t>
            </a:r>
            <a:r>
              <a:rPr lang="en-US" dirty="0"/>
              <a:t> elements can link to different video files. The browser will use the first recognized format.</a:t>
            </a:r>
          </a:p>
          <a:p>
            <a:endParaRPr lang="en-US" dirty="0"/>
          </a:p>
        </p:txBody>
      </p:sp>
    </p:spTree>
    <p:extLst>
      <p:ext uri="{BB962C8B-B14F-4D97-AF65-F5344CB8AC3E}">
        <p14:creationId xmlns:p14="http://schemas.microsoft.com/office/powerpoint/2010/main" val="99927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solidFill>
                  <a:srgbClr val="FF0000"/>
                </a:solidFill>
              </a:rPr>
              <a:t>HTML &lt;aside&gt; Tag</a:t>
            </a:r>
            <a:br>
              <a:rPr lang="en-US">
                <a:solidFill>
                  <a:srgbClr val="FF0000"/>
                </a:solidFill>
              </a:rPr>
            </a:br>
            <a:endParaRPr lang="en-US">
              <a:solidFill>
                <a:srgbClr val="FF0000"/>
              </a:solidFill>
            </a:endParaRPr>
          </a:p>
        </p:txBody>
      </p:sp>
      <p:sp>
        <p:nvSpPr>
          <p:cNvPr id="5123" name="Content Placeholder 2"/>
          <p:cNvSpPr>
            <a:spLocks noGrp="1"/>
          </p:cNvSpPr>
          <p:nvPr>
            <p:ph idx="1"/>
          </p:nvPr>
        </p:nvSpPr>
        <p:spPr/>
        <p:txBody>
          <a:bodyPr/>
          <a:lstStyle/>
          <a:p>
            <a:r>
              <a:rPr lang="en-US"/>
              <a:t>The &lt;aside&gt; tag defines some content aside from the content it is placed in.</a:t>
            </a:r>
          </a:p>
          <a:p>
            <a:r>
              <a:rPr lang="en-US"/>
              <a:t>The aside content should be related to the surrounding content.</a:t>
            </a:r>
          </a:p>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150" y="547668"/>
            <a:ext cx="10515600" cy="4351338"/>
          </a:xfrm>
        </p:spPr>
        <p:txBody>
          <a:bodyPr/>
          <a:lstStyle/>
          <a:p>
            <a:r>
              <a:rPr lang="en-US" dirty="0"/>
              <a:t>&lt;!DOCTYPE html&gt;</a:t>
            </a:r>
          </a:p>
          <a:p>
            <a:r>
              <a:rPr lang="en-US" dirty="0"/>
              <a:t>&lt;html&gt;</a:t>
            </a:r>
          </a:p>
          <a:p>
            <a:r>
              <a:rPr lang="en-US" dirty="0"/>
              <a:t>&lt;body&gt;</a:t>
            </a:r>
          </a:p>
          <a:p>
            <a:endParaRPr lang="en-US" dirty="0"/>
          </a:p>
          <a:p>
            <a:r>
              <a:rPr lang="en-US" dirty="0"/>
              <a:t>&lt;video width="320" height="240" controls&gt;</a:t>
            </a:r>
          </a:p>
          <a:p>
            <a:r>
              <a:rPr lang="en-US" dirty="0"/>
              <a:t>  &lt;source </a:t>
            </a:r>
            <a:r>
              <a:rPr lang="en-US" dirty="0" err="1"/>
              <a:t>src</a:t>
            </a:r>
            <a:r>
              <a:rPr lang="en-US" dirty="0"/>
              <a:t>="movie.mp4" type="video/mp4"&gt;</a:t>
            </a:r>
          </a:p>
          <a:p>
            <a:r>
              <a:rPr lang="en-US" dirty="0"/>
              <a:t>  &lt;source </a:t>
            </a:r>
            <a:r>
              <a:rPr lang="en-US" dirty="0" err="1"/>
              <a:t>src</a:t>
            </a:r>
            <a:r>
              <a:rPr lang="en-US" dirty="0"/>
              <a:t>="movie.ogg" type="video/</a:t>
            </a:r>
            <a:r>
              <a:rPr lang="en-US" dirty="0" err="1"/>
              <a:t>ogg</a:t>
            </a:r>
            <a:r>
              <a:rPr lang="en-US" dirty="0"/>
              <a:t>"&gt;</a:t>
            </a:r>
          </a:p>
          <a:p>
            <a:r>
              <a:rPr lang="en-US" dirty="0"/>
              <a:t>  Your browser does not support the video tag.</a:t>
            </a:r>
          </a:p>
          <a:p>
            <a:r>
              <a:rPr lang="en-US" dirty="0"/>
              <a:t>&lt;/video&gt;</a:t>
            </a:r>
          </a:p>
          <a:p>
            <a:endParaRPr lang="en-US" dirty="0"/>
          </a:p>
          <a:p>
            <a:r>
              <a:rPr lang="en-US" dirty="0"/>
              <a:t>&lt;/body&gt;</a:t>
            </a:r>
          </a:p>
          <a:p>
            <a:r>
              <a:rPr lang="en-US" dirty="0"/>
              <a:t>&lt;/html&gt;</a:t>
            </a:r>
          </a:p>
        </p:txBody>
      </p:sp>
    </p:spTree>
    <p:extLst>
      <p:ext uri="{BB962C8B-B14F-4D97-AF65-F5344CB8AC3E}">
        <p14:creationId xmlns:p14="http://schemas.microsoft.com/office/powerpoint/2010/main" val="186041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62500" lnSpcReduction="20000"/>
          </a:bodyPr>
          <a:lstStyle/>
          <a:p>
            <a:pPr fontAlgn="auto">
              <a:spcAft>
                <a:spcPts val="0"/>
              </a:spcAft>
              <a:defRPr/>
            </a:pPr>
            <a:r>
              <a:rPr lang="en-US" dirty="0"/>
              <a:t>&lt;!DOCTYPE html&gt;</a:t>
            </a:r>
          </a:p>
          <a:p>
            <a:pPr fontAlgn="auto">
              <a:spcAft>
                <a:spcPts val="0"/>
              </a:spcAft>
              <a:defRPr/>
            </a:pPr>
            <a:r>
              <a:rPr lang="en-US" dirty="0"/>
              <a:t>&lt;html&gt;</a:t>
            </a:r>
          </a:p>
          <a:p>
            <a:pPr fontAlgn="auto">
              <a:spcAft>
                <a:spcPts val="0"/>
              </a:spcAft>
              <a:defRPr/>
            </a:pPr>
            <a:r>
              <a:rPr lang="en-US" dirty="0"/>
              <a:t>&lt;body&gt;</a:t>
            </a:r>
          </a:p>
          <a:p>
            <a:pPr fontAlgn="auto">
              <a:spcAft>
                <a:spcPts val="0"/>
              </a:spcAft>
              <a:defRPr/>
            </a:pPr>
            <a:endParaRPr lang="en-US" dirty="0"/>
          </a:p>
          <a:p>
            <a:pPr fontAlgn="auto">
              <a:spcAft>
                <a:spcPts val="0"/>
              </a:spcAft>
              <a:defRPr/>
            </a:pPr>
            <a:r>
              <a:rPr lang="en-US" dirty="0"/>
              <a:t>&lt;p&gt;My family and I visited The Epcot center this summer.&lt;/p&gt;</a:t>
            </a:r>
          </a:p>
          <a:p>
            <a:pPr fontAlgn="auto">
              <a:spcAft>
                <a:spcPts val="0"/>
              </a:spcAft>
              <a:defRPr/>
            </a:pPr>
            <a:endParaRPr lang="en-US" dirty="0"/>
          </a:p>
          <a:p>
            <a:pPr fontAlgn="auto">
              <a:spcAft>
                <a:spcPts val="0"/>
              </a:spcAft>
              <a:defRPr/>
            </a:pPr>
            <a:r>
              <a:rPr lang="en-US" dirty="0"/>
              <a:t>&lt;aside&gt;</a:t>
            </a:r>
          </a:p>
          <a:p>
            <a:pPr fontAlgn="auto">
              <a:spcAft>
                <a:spcPts val="0"/>
              </a:spcAft>
              <a:defRPr/>
            </a:pPr>
            <a:r>
              <a:rPr lang="en-US" dirty="0"/>
              <a:t>  &lt;h4&gt;Epcot Center&lt;/h4&gt;</a:t>
            </a:r>
          </a:p>
          <a:p>
            <a:pPr fontAlgn="auto">
              <a:spcAft>
                <a:spcPts val="0"/>
              </a:spcAft>
              <a:defRPr/>
            </a:pPr>
            <a:r>
              <a:rPr lang="en-US" dirty="0"/>
              <a:t>  &lt;p&gt;The Epcot Center is a theme park in Disney World, Florida.&lt;/p&gt;</a:t>
            </a:r>
          </a:p>
          <a:p>
            <a:pPr fontAlgn="auto">
              <a:spcAft>
                <a:spcPts val="0"/>
              </a:spcAft>
              <a:defRPr/>
            </a:pPr>
            <a:r>
              <a:rPr lang="en-US" dirty="0"/>
              <a:t>&lt;/aside&gt;</a:t>
            </a:r>
          </a:p>
          <a:p>
            <a:pPr fontAlgn="auto">
              <a:spcAft>
                <a:spcPts val="0"/>
              </a:spcAft>
              <a:defRPr/>
            </a:pPr>
            <a:endParaRPr lang="en-US" dirty="0"/>
          </a:p>
          <a:p>
            <a:pPr fontAlgn="auto">
              <a:spcAft>
                <a:spcPts val="0"/>
              </a:spcAft>
              <a:defRPr/>
            </a:pPr>
            <a:r>
              <a:rPr lang="en-US" dirty="0"/>
              <a:t>&lt;/body&gt;</a:t>
            </a:r>
          </a:p>
          <a:p>
            <a:pPr fontAlgn="auto">
              <a:spcAft>
                <a:spcPts val="0"/>
              </a:spcAft>
              <a:defRPr/>
            </a:pPr>
            <a:r>
              <a:rPr lang="en-US" dirty="0"/>
              <a:t>&lt;/html&gt;</a:t>
            </a:r>
          </a:p>
          <a:p>
            <a:pPr fontAlgn="auto">
              <a:spcAft>
                <a:spcPts val="0"/>
              </a:spcAft>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solidFill>
                  <a:srgbClr val="FF0000"/>
                </a:solidFill>
              </a:rPr>
              <a:t>HTML &lt;audio&gt; Tag</a:t>
            </a:r>
            <a:br>
              <a:rPr lang="en-US"/>
            </a:br>
            <a:endParaRPr lang="en-US"/>
          </a:p>
        </p:txBody>
      </p:sp>
      <p:sp>
        <p:nvSpPr>
          <p:cNvPr id="7171" name="Content Placeholder 2"/>
          <p:cNvSpPr>
            <a:spLocks noGrp="1"/>
          </p:cNvSpPr>
          <p:nvPr>
            <p:ph idx="1"/>
          </p:nvPr>
        </p:nvSpPr>
        <p:spPr/>
        <p:txBody>
          <a:bodyPr/>
          <a:lstStyle/>
          <a:p>
            <a:r>
              <a:rPr lang="en-US"/>
              <a:t>The &lt;audio&gt; tag defines sound, such as music or other audio streams.</a:t>
            </a:r>
          </a:p>
          <a:p>
            <a:r>
              <a:rPr lang="en-US"/>
              <a:t>Currently, there are 3 supported file formats for the &lt;audio&gt; element: </a:t>
            </a:r>
          </a:p>
          <a:p>
            <a:r>
              <a:rPr lang="en-US"/>
              <a:t>MP3, </a:t>
            </a:r>
          </a:p>
          <a:p>
            <a:r>
              <a:rPr lang="en-US"/>
              <a:t>Wav, and </a:t>
            </a:r>
          </a:p>
          <a:p>
            <a:r>
              <a:rPr lang="en-US"/>
              <a:t>Ogg</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77500" lnSpcReduction="20000"/>
          </a:bodyPr>
          <a:lstStyle/>
          <a:p>
            <a:pPr fontAlgn="auto">
              <a:spcAft>
                <a:spcPts val="0"/>
              </a:spcAft>
              <a:defRPr/>
            </a:pPr>
            <a:r>
              <a:rPr lang="en-US" dirty="0"/>
              <a:t>&lt;!DOCTYPE html&gt;</a:t>
            </a:r>
          </a:p>
          <a:p>
            <a:pPr fontAlgn="auto">
              <a:spcAft>
                <a:spcPts val="0"/>
              </a:spcAft>
              <a:defRPr/>
            </a:pPr>
            <a:r>
              <a:rPr lang="en-US" dirty="0"/>
              <a:t>&lt;html&gt;</a:t>
            </a:r>
          </a:p>
          <a:p>
            <a:pPr fontAlgn="auto">
              <a:spcAft>
                <a:spcPts val="0"/>
              </a:spcAft>
              <a:defRPr/>
            </a:pPr>
            <a:r>
              <a:rPr lang="en-US" dirty="0"/>
              <a:t>&lt;body&gt;</a:t>
            </a:r>
          </a:p>
          <a:p>
            <a:pPr fontAlgn="auto">
              <a:spcAft>
                <a:spcPts val="0"/>
              </a:spcAft>
              <a:defRPr/>
            </a:pPr>
            <a:endParaRPr lang="en-US" dirty="0"/>
          </a:p>
          <a:p>
            <a:pPr fontAlgn="auto">
              <a:spcAft>
                <a:spcPts val="0"/>
              </a:spcAft>
              <a:defRPr/>
            </a:pPr>
            <a:r>
              <a:rPr lang="en-US" dirty="0"/>
              <a:t>&lt;audio controls&gt;</a:t>
            </a:r>
          </a:p>
          <a:p>
            <a:pPr fontAlgn="auto">
              <a:spcAft>
                <a:spcPts val="0"/>
              </a:spcAft>
              <a:defRPr/>
            </a:pPr>
            <a:r>
              <a:rPr lang="en-US" dirty="0"/>
              <a:t>  &lt;source </a:t>
            </a:r>
            <a:r>
              <a:rPr lang="en-US" dirty="0" err="1"/>
              <a:t>src</a:t>
            </a:r>
            <a:r>
              <a:rPr lang="en-US" dirty="0"/>
              <a:t>="horse.ogg" type="audio/</a:t>
            </a:r>
            <a:r>
              <a:rPr lang="en-US" dirty="0" err="1"/>
              <a:t>ogg</a:t>
            </a:r>
            <a:r>
              <a:rPr lang="en-US" dirty="0"/>
              <a:t>"&gt;</a:t>
            </a:r>
          </a:p>
          <a:p>
            <a:pPr fontAlgn="auto">
              <a:spcAft>
                <a:spcPts val="0"/>
              </a:spcAft>
              <a:defRPr/>
            </a:pPr>
            <a:r>
              <a:rPr lang="en-US" dirty="0"/>
              <a:t>  &lt;source </a:t>
            </a:r>
            <a:r>
              <a:rPr lang="en-US" dirty="0" err="1"/>
              <a:t>src</a:t>
            </a:r>
            <a:r>
              <a:rPr lang="en-US" dirty="0"/>
              <a:t>="horse.mp3" type="audio/mpeg"&gt;</a:t>
            </a:r>
          </a:p>
          <a:p>
            <a:pPr fontAlgn="auto">
              <a:spcAft>
                <a:spcPts val="0"/>
              </a:spcAft>
              <a:defRPr/>
            </a:pPr>
            <a:r>
              <a:rPr lang="en-US" dirty="0"/>
              <a:t>  Your browser does not support the audio element.</a:t>
            </a:r>
          </a:p>
          <a:p>
            <a:pPr fontAlgn="auto">
              <a:spcAft>
                <a:spcPts val="0"/>
              </a:spcAft>
              <a:defRPr/>
            </a:pPr>
            <a:r>
              <a:rPr lang="en-US" dirty="0"/>
              <a:t>&lt;/audio&gt;</a:t>
            </a:r>
          </a:p>
          <a:p>
            <a:pPr fontAlgn="auto">
              <a:spcAft>
                <a:spcPts val="0"/>
              </a:spcAft>
              <a:defRPr/>
            </a:pPr>
            <a:endParaRPr lang="en-US" dirty="0"/>
          </a:p>
          <a:p>
            <a:pPr fontAlgn="auto">
              <a:spcAft>
                <a:spcPts val="0"/>
              </a:spcAft>
              <a:defRPr/>
            </a:pPr>
            <a:r>
              <a:rPr lang="en-US" dirty="0"/>
              <a:t>&lt;/body&gt;</a:t>
            </a:r>
          </a:p>
          <a:p>
            <a:pPr fontAlgn="auto">
              <a:spcAft>
                <a:spcPts val="0"/>
              </a:spcAft>
              <a:defRPr/>
            </a:pPr>
            <a:r>
              <a:rPr lang="en-US" dirty="0"/>
              <a:t>&lt;/html&gt;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solidFill>
                  <a:srgbClr val="FF0000"/>
                </a:solidFill>
              </a:rPr>
              <a:t>HTML &lt;canvas&gt; Tag</a:t>
            </a:r>
            <a:br>
              <a:rPr lang="en-US"/>
            </a:br>
            <a:endParaRPr lang="en-US"/>
          </a:p>
        </p:txBody>
      </p:sp>
      <p:sp>
        <p:nvSpPr>
          <p:cNvPr id="9219" name="Content Placeholder 2"/>
          <p:cNvSpPr>
            <a:spLocks noGrp="1"/>
          </p:cNvSpPr>
          <p:nvPr>
            <p:ph idx="1"/>
          </p:nvPr>
        </p:nvSpPr>
        <p:spPr/>
        <p:txBody>
          <a:bodyPr/>
          <a:lstStyle/>
          <a:p>
            <a:r>
              <a:rPr lang="en-US"/>
              <a:t>The &lt;canvas&gt; tag is used to draw graphics, on the fly, via scripting (usually JavaScript).</a:t>
            </a:r>
          </a:p>
          <a:p>
            <a:r>
              <a:rPr lang="en-US"/>
              <a:t>The &lt;canvas&gt; tag is only a container for graphics, you must use a script to actually draw the graphics.</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98500" y="792163"/>
            <a:ext cx="10515600" cy="4351337"/>
          </a:xfrm>
        </p:spPr>
        <p:txBody>
          <a:bodyPr/>
          <a:lstStyle/>
          <a:p>
            <a:pPr marL="0" indent="0">
              <a:buFont typeface="Arial" panose="020B0604020202020204" pitchFamily="34" charset="0"/>
              <a:buNone/>
            </a:pPr>
            <a:r>
              <a:rPr lang="en-US" sz="1800" dirty="0"/>
              <a:t>&lt;!DOCTYPE html&gt;</a:t>
            </a:r>
          </a:p>
          <a:p>
            <a:pPr marL="0" indent="0">
              <a:buFont typeface="Arial" panose="020B0604020202020204" pitchFamily="34" charset="0"/>
              <a:buNone/>
            </a:pPr>
            <a:r>
              <a:rPr lang="en-US" sz="1800" dirty="0"/>
              <a:t>&lt;html&gt;</a:t>
            </a:r>
          </a:p>
          <a:p>
            <a:pPr marL="0" indent="0">
              <a:buFont typeface="Arial" panose="020B0604020202020204" pitchFamily="34" charset="0"/>
              <a:buNone/>
            </a:pPr>
            <a:r>
              <a:rPr lang="en-US" sz="1800" dirty="0"/>
              <a:t>&lt;body&gt;</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&lt;canvas id="</a:t>
            </a:r>
            <a:r>
              <a:rPr lang="en-US" sz="1800" dirty="0" err="1"/>
              <a:t>myCanvas</a:t>
            </a:r>
            <a:r>
              <a:rPr lang="en-US" sz="1800" dirty="0"/>
              <a:t>"&gt;Your browser does not support the HTML5 canvas tag.&lt;/canvas&gt;</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&lt;script&gt;</a:t>
            </a:r>
          </a:p>
          <a:p>
            <a:pPr marL="0" indent="0">
              <a:buFont typeface="Arial" panose="020B0604020202020204" pitchFamily="34" charset="0"/>
              <a:buNone/>
            </a:pPr>
            <a:r>
              <a:rPr lang="en-US" sz="1800" dirty="0"/>
              <a:t>var c = </a:t>
            </a:r>
            <a:r>
              <a:rPr lang="en-US" sz="1800" dirty="0" err="1"/>
              <a:t>document.getElementById</a:t>
            </a:r>
            <a:r>
              <a:rPr lang="en-US" sz="1800" dirty="0"/>
              <a:t>("</a:t>
            </a:r>
            <a:r>
              <a:rPr lang="en-US" sz="1800" dirty="0" err="1"/>
              <a:t>myCanvas</a:t>
            </a:r>
            <a:r>
              <a:rPr lang="en-US" sz="1800" dirty="0"/>
              <a:t>");</a:t>
            </a:r>
          </a:p>
          <a:p>
            <a:pPr marL="0" indent="0">
              <a:buFont typeface="Arial" panose="020B0604020202020204" pitchFamily="34" charset="0"/>
              <a:buNone/>
            </a:pPr>
            <a:r>
              <a:rPr lang="en-US" sz="1800" dirty="0"/>
              <a:t>var </a:t>
            </a:r>
            <a:r>
              <a:rPr lang="en-US" sz="1800" dirty="0" err="1"/>
              <a:t>ctx</a:t>
            </a:r>
            <a:r>
              <a:rPr lang="en-US" sz="1800" dirty="0"/>
              <a:t> = </a:t>
            </a:r>
            <a:r>
              <a:rPr lang="en-US" sz="1800" dirty="0" err="1"/>
              <a:t>c.getContext</a:t>
            </a:r>
            <a:r>
              <a:rPr lang="en-US" sz="1800" dirty="0"/>
              <a:t>("2d");</a:t>
            </a:r>
          </a:p>
          <a:p>
            <a:pPr marL="0" indent="0">
              <a:buFont typeface="Arial" panose="020B0604020202020204" pitchFamily="34" charset="0"/>
              <a:buNone/>
            </a:pPr>
            <a:r>
              <a:rPr lang="en-US" sz="1800" dirty="0" err="1"/>
              <a:t>ctx.fillStyle</a:t>
            </a:r>
            <a:r>
              <a:rPr lang="en-US" sz="1800" dirty="0"/>
              <a:t> = "red";</a:t>
            </a:r>
          </a:p>
          <a:p>
            <a:pPr marL="0" indent="0">
              <a:buFont typeface="Arial" panose="020B0604020202020204" pitchFamily="34" charset="0"/>
              <a:buNone/>
            </a:pPr>
            <a:r>
              <a:rPr lang="en-US" sz="1800" dirty="0" err="1"/>
              <a:t>ctx.fillRect</a:t>
            </a:r>
            <a:r>
              <a:rPr lang="en-US" sz="1800" dirty="0"/>
              <a:t>(0, 0, 80, 100);</a:t>
            </a:r>
          </a:p>
          <a:p>
            <a:pPr marL="0" indent="0">
              <a:buFont typeface="Arial" panose="020B0604020202020204" pitchFamily="34" charset="0"/>
              <a:buNone/>
            </a:pPr>
            <a:r>
              <a:rPr lang="en-US" sz="1800" dirty="0"/>
              <a:t>&lt;/script&gt;</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&lt;/body&gt;</a:t>
            </a:r>
          </a:p>
          <a:p>
            <a:pPr marL="0" indent="0">
              <a:buFont typeface="Arial" panose="020B0604020202020204" pitchFamily="34" charset="0"/>
              <a:buNone/>
            </a:pPr>
            <a:r>
              <a:rPr lang="en-US" sz="1800" dirty="0"/>
              <a:t>&lt;/html&gt;</a:t>
            </a:r>
          </a:p>
          <a:p>
            <a:pPr marL="0" indent="0">
              <a:buFont typeface="Arial" panose="020B0604020202020204" pitchFamily="34" charset="0"/>
              <a:buNone/>
            </a:pP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TML 5 new tags [Compatibility Mode]" id="{1B2D500E-5736-4F8D-BBE4-FD0AE87E7879}" vid="{F6F7BB68-6A75-4226-A977-87398AD9FF66}"/>
    </a:ext>
  </a:extLst>
</a:theme>
</file>

<file path=docProps/app.xml><?xml version="1.0" encoding="utf-8"?>
<Properties xmlns="http://schemas.openxmlformats.org/officeDocument/2006/extended-properties" xmlns:vt="http://schemas.openxmlformats.org/officeDocument/2006/docPropsVTypes">
  <Template>hTML 5 new tags</Template>
  <TotalTime>35</TotalTime>
  <Words>2458</Words>
  <Application>Microsoft Office PowerPoint</Application>
  <PresentationFormat>Widescreen</PresentationFormat>
  <Paragraphs>346</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inherit</vt:lpstr>
      <vt:lpstr>Office Theme</vt:lpstr>
      <vt:lpstr>New Tags in HTML5</vt:lpstr>
      <vt:lpstr>HTML &lt;article&gt; tag</vt:lpstr>
      <vt:lpstr>PowerPoint Presentation</vt:lpstr>
      <vt:lpstr>HTML &lt;aside&gt; Tag </vt:lpstr>
      <vt:lpstr>PowerPoint Presentation</vt:lpstr>
      <vt:lpstr>HTML &lt;audio&gt; Tag </vt:lpstr>
      <vt:lpstr>PowerPoint Presentation</vt:lpstr>
      <vt:lpstr>HTML &lt;canvas&gt; Tag </vt:lpstr>
      <vt:lpstr>PowerPoint Presentation</vt:lpstr>
      <vt:lpstr>HTML &lt;details&gt; Tag </vt:lpstr>
      <vt:lpstr>PowerPoint Presentation</vt:lpstr>
      <vt:lpstr>HTML &lt;datalist&gt; Tag </vt:lpstr>
      <vt:lpstr>PowerPoint Presentation</vt:lpstr>
      <vt:lpstr>HTML &lt;embed&gt; Tag </vt:lpstr>
      <vt:lpstr>PowerPoint Presentation</vt:lpstr>
      <vt:lpstr>HTML &lt;figure&gt; Tag </vt:lpstr>
      <vt:lpstr>PowerPoint Presentation</vt:lpstr>
      <vt:lpstr>HTML &lt;header&gt; Tag</vt:lpstr>
      <vt:lpstr>PowerPoint Presentation</vt:lpstr>
      <vt:lpstr>HTML &lt;footer&gt; Tag </vt:lpstr>
      <vt:lpstr>PowerPoint Presentation</vt:lpstr>
      <vt:lpstr> &lt;hgroup&gt; tag– heading group </vt:lpstr>
      <vt:lpstr>PowerPoint Presentation</vt:lpstr>
      <vt:lpstr>HTML &lt;keygen&gt; Tag </vt:lpstr>
      <vt:lpstr>PowerPoint Presentation</vt:lpstr>
      <vt:lpstr>HTML &lt;dialog&gt; Tag </vt:lpstr>
      <vt:lpstr>PowerPoint Presentation</vt:lpstr>
      <vt:lpstr>HTML &lt;mark&gt; Tag </vt:lpstr>
      <vt:lpstr>HTML &lt;meter&gt; Tag </vt:lpstr>
      <vt:lpstr> </vt:lpstr>
      <vt:lpstr>PowerPoint Presentation</vt:lpstr>
      <vt:lpstr>HTML &lt;nav&gt; Tag </vt:lpstr>
      <vt:lpstr>PowerPoint Presentation</vt:lpstr>
      <vt:lpstr>HTML &lt;progress&gt; Tag </vt:lpstr>
      <vt:lpstr>PowerPoint Presentation</vt:lpstr>
      <vt:lpstr>PowerPoint Presentation</vt:lpstr>
      <vt:lpstr>New Form Elements </vt:lpstr>
      <vt:lpstr>New Media Elements </vt:lpstr>
      <vt:lpstr>The HTML &lt;video&gt; Element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Tags in HTML5</dc:title>
  <dc:creator>shalu</dc:creator>
  <cp:lastModifiedBy>BILAL AHMED</cp:lastModifiedBy>
  <cp:revision>9</cp:revision>
  <dcterms:created xsi:type="dcterms:W3CDTF">2015-09-01T09:33:40Z</dcterms:created>
  <dcterms:modified xsi:type="dcterms:W3CDTF">2022-08-28T10:51:47Z</dcterms:modified>
</cp:coreProperties>
</file>