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E87D-6A7F-9C74-0169-A1C62C25A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2094D-3F24-09CA-E9E8-A6B5D853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050E-9083-14F6-6120-B9A0A818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A76CF-25A7-BE94-2358-1A599DD4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0916-0F97-FD88-AD09-F81ED32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4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4579-4235-E551-0BDC-E2B7D920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A4C5F-0142-A77E-1D76-F584F2B1A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2B6D-D850-A1A1-F4BC-41F8257C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60A4-6FA1-4405-55BB-BB09E2FC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A230-E275-97DD-621B-32F319BC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F640C-02C5-C07E-2216-CD37B9ED3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4A4B6-3626-5127-2684-E0CA432E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5F11-DFDA-88EF-AC31-B712ACD0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0316-EAA2-354B-2626-6A8170E3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8AC01-1ABF-8266-FEFF-99C20DBA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87E3-830D-B087-8225-0855AB3C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3A11-4244-63F3-86CA-18775AD3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63030-F913-30A9-DB1B-EDAC1B8A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6FC0-4E44-EF5B-0BB4-A0CD7FCB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1624-8BB1-0D47-558B-0F2B93AE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0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6C9A-561A-850A-F714-747EC1DB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200C-65CB-50EA-4486-3B9E4EBB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9F17-8913-3185-77F6-A05453A7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D280-A456-1738-2B6F-128CA243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C5D8F-BBB5-37E2-FB4C-46866FDA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96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06A6-C5F8-524A-F01A-4BD1077F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E09E-DA49-4B67-C7E4-AD6F3743B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7C6E9-1628-7489-D7A7-4C62BCA8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9AD29-DCB7-B91D-9B0B-2088F972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2897E-605B-D474-F839-6850E4E3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26A43-BE82-5946-8E5E-225E384C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3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4A33-C1BB-4128-3CB5-3A84C902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B11F-8481-036C-CFA9-520856B3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B2619-C21D-57D7-FC71-5FD455421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334CF-D12D-C16E-49E3-A71F8D0C3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A37FE-85FC-6DF8-3631-FC39B7F61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8A9C5-1ED8-2260-A8B3-A989D4AC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BAE8D-B5E8-E2A0-02E0-6B3C87B4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6474D-9833-8A17-BC23-FD610FC9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2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03E1-DD55-B766-DC6D-A7B89E4D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8379-9AD5-0853-4269-6B1E1F93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0F17B-7E9F-1208-49EB-81E12DF1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91248-52C7-2A87-3AAB-40B03CC1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1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B4974-2A08-9E12-121F-92DC3448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CE095-2D59-5CAF-1C88-C9F865D5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620FA-01F3-CC1F-7118-38979B71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4A8C-D053-6DCB-90E2-472FA141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3D36-B557-854B-A8CB-A83C3B35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9352D-F103-B94C-CB14-C3D91297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FCA9-F3CF-A2CC-DD0C-FF383657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E134-B077-6C90-B17F-C0DD0A89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2C77A-C7D5-94BD-6C24-4E9561F5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B402-2C23-5671-D6A0-F901F457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2D5F9-6BDC-FFFA-10E4-AA2E6915F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B2FED-E8DA-5C38-3FA9-6EB3E345E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2E11-4168-FF36-A767-E13FEFC3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31E-28A8-4DDE-83F7-E6CBBD5042A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C93D-40BA-7E4E-C724-B2590970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B6B59-BA8A-1407-18F9-4F0AC8D0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4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24207-EAC1-CC40-43DC-3D34B859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A650C-7FA1-DE51-DCB8-FB55CAD9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D351A-B5E1-580B-1976-6A0080DEA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A831E-28A8-4DDE-83F7-E6CBBD5042A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D2F4-C1E2-1AB1-9CBF-2C8F56581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9866-E019-C0CE-AA04-63CA29B4D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80EAA-7A05-4F70-B939-508A35432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67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4747-989B-4266-849E-DC013AB79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782"/>
            <a:ext cx="9144000" cy="193154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HTML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Hyper Text Markup Language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7F0B4-ECC1-C54C-0376-9E86A5437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0993"/>
            <a:ext cx="9144000" cy="425350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Hyper Text?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 means “beyond”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 text resembles text that contains content beyond what we see.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a Markup Language?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markup is derived from common computer terminology, where “marking up” is the process of preparing for presentation.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Markup language is a presentation language.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87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3504-937A-3093-8A43-468545E8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612339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Element and What is Tag?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presents using Elements.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 are built by using Tags. </a:t>
            </a:r>
            <a:b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		- Element</a:t>
            </a:r>
            <a:b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		- Tag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Anchor		- Element</a:t>
            </a:r>
            <a:b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&lt;a&gt; 			- Tag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Bold		- Element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&lt;b&gt;			- Tag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549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475B-B3FB-4E6E-3128-E881F94F5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0"/>
            <a:ext cx="10515600" cy="6462445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Structure of HTML Page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HTML page comprises of 2 sections at high level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Document Declaration</a:t>
            </a:r>
            <a:endParaRPr lang="en-IN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Document Scope</a:t>
            </a:r>
            <a:endParaRPr lang="en-IN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Document Declaration: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comprises of information about HTML version.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informs the parser that we are using HTML 5 to design web page.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document declaration in HTML 5 is defined by using the following Entity </a:t>
            </a:r>
            <a:b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Note: Comments in HTML are written with in “&lt;!-- your comments --&gt;”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506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C84D-7892-D352-E33F-77DD5713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854"/>
            <a:ext cx="10515600" cy="59384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Document Scope: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specifies the boundary of HTML document.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defines the start and end of every document in browser.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scope in HTML is defined by using </a:t>
            </a:r>
            <a:b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&lt;html&gt;</a:t>
            </a:r>
            <a:b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&lt;/html&gt;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document scope must specify which language content it is presenting.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is defined by using the attribute </a:t>
            </a: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“lang”</a:t>
            </a:r>
            <a:b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 lang=”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-in”&gt;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&lt;/html&gt;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875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3D92-0D1F-6989-9F96-CCBA8100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82"/>
            <a:ext cx="10515600" cy="6339155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Sections in HTML document scope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HTML document scope comprises of 2 major sections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Head Section</a:t>
            </a:r>
            <a:endParaRPr lang="en-IN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Body Section</a:t>
            </a:r>
            <a:endParaRPr lang="en-IN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Head Section: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 section comprises of content, which is </a:t>
            </a:r>
            <a:r>
              <a:rPr lang="en-IN" sz="2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intended to load into memory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 page is requested by client.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content from memory of browser can be accessed by page or browser when ever required.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Typically head section is defined with </a:t>
            </a: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&lt;head&gt; &lt;/head&gt;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comprises of contents like: </a:t>
            </a:r>
            <a:r>
              <a:rPr lang="en-I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Title,Link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,M</a:t>
            </a:r>
            <a:r>
              <a:rPr lang="en-I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eta,Script,Style</a:t>
            </a:r>
            <a: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b="1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265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613F-C4D8-0991-E272-34641DD0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629805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Title Element: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comprises of title, which is displayed in the browser title bar.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title is also used in bookmarking the page.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&lt;html lang="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-IN"&gt;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&lt;head&gt;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&lt;title&gt;Amazon Shopping&lt;/title&gt;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&lt;/head&gt;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&lt;/html&gt;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 Element: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to link external files to your web page.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External files include short cut icons, stylesheets etc.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5215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F1EF-2A34-DCF4-0189-6A93D94D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08"/>
            <a:ext cx="10515600" cy="646244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Ex: Link Shortcut Icon to Web Page [Favicon]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Favicon must be an “icon” file with extension “.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ico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 of icon is between 16x16 pixels and 32x32 pixels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new folder by name “Icons” in your project.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 new file into “Icons” folder by name “favicon.ico”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Click on Icons folder and “Reveal in Explorer”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Click on “icon file” and select “Open with Paint”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the page size 32 x 32 pixels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your icon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your web page and link the icon file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26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CDAA-3C6C-3F91-238D-82C9CEF9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580"/>
            <a:ext cx="10515600" cy="6369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Ex.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&lt;html lang="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-IN"&gt;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&lt;head&gt;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&lt;title&gt;Amazon Shopping&lt;/title&gt;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&lt;link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="shortcut icon"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="Icons/favicon.ico"&gt;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&lt;/head&gt;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&lt;/html&gt;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Never use physical path directly in web development.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FAQ: When to use “\” back slash “/” forward slash?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Path: “/” forward slash		“Icons/favicon.ico”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Physical Path: “\” back slash		“C:\Icons\Favicon.ico”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89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6717-B2C3-017E-AC59-DA594211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Meta in Head Section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terms meta refers to “Meta Data”.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 Data contains information about your page, which is provided to SEO [Search Engine Optimization] to make the page more SEO friendly.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 is one of the options used in SEO. It Is not only the option for SEO.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 is also used for Responsive Pages. </a:t>
            </a: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not only the options for Responsive.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027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69B5-00A1-4158-BB67-21C0B523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498"/>
            <a:ext cx="10515600" cy="63288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&lt;!--Document declaration--&gt;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&lt;!DOCTYPE html&gt;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&lt;!--Document Scope--&gt;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&lt;html lang="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-IN"&gt;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&lt;head&gt;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&lt;title&gt;Amazon Shopping&lt;/title&gt;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&lt;link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="shortcut icon"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="../Icons/favicon.ico"&gt;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&lt;meta charset="utf-8"&gt;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&lt;meta name="keywords" content="Best Software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Best IT Training, in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Hyd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Chennai, US"&gt;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&lt;meta name="description" content="something about your website.."&gt;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&lt;meta name="author" content="Author Name for Blog"&gt;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&lt;meta http-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equiv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="refresh" content="4"&gt;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&lt;/head&gt;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26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D382-E495-5080-6522-D8FB5703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38"/>
            <a:ext cx="10515600" cy="603312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Body Section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comprises of content to display in browser workspace.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body section is configured by using “&lt;body&gt;” element.</a:t>
            </a:r>
            <a:b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  <a:b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&lt;body&gt;</a:t>
            </a:r>
            <a:b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Some content </a:t>
            </a:r>
            <a:b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&lt;/body&gt;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Body tag comprises following attributes:-</a:t>
            </a:r>
          </a:p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387CB5-9BFF-AAE8-8CCF-B8B995667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55188"/>
              </p:ext>
            </p:extLst>
          </p:nvPr>
        </p:nvGraphicFramePr>
        <p:xfrm>
          <a:off x="1232901" y="3500918"/>
          <a:ext cx="10417994" cy="27271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48450">
                  <a:extLst>
                    <a:ext uri="{9D8B030D-6E8A-4147-A177-3AD203B41FA5}">
                      <a16:colId xmlns:a16="http://schemas.microsoft.com/office/drawing/2014/main" val="17508067"/>
                    </a:ext>
                  </a:extLst>
                </a:gridCol>
                <a:gridCol w="7769544">
                  <a:extLst>
                    <a:ext uri="{9D8B030D-6E8A-4147-A177-3AD203B41FA5}">
                      <a16:colId xmlns:a16="http://schemas.microsoft.com/office/drawing/2014/main" val="124485548"/>
                    </a:ext>
                  </a:extLst>
                </a:gridCol>
              </a:tblGrid>
              <a:tr h="3778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Attribute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34" marR="64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Description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34" marR="64834" marT="0" marB="0"/>
                </a:tc>
                <a:extLst>
                  <a:ext uri="{0D108BD9-81ED-4DB2-BD59-A6C34878D82A}">
                    <a16:rowId xmlns:a16="http://schemas.microsoft.com/office/drawing/2014/main" val="2097048742"/>
                  </a:ext>
                </a:extLst>
              </a:tr>
              <a:tr h="377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bgcolor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34" marR="648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It sets a background color for page.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34" marR="64834" marT="0" marB="0"/>
                </a:tc>
                <a:extLst>
                  <a:ext uri="{0D108BD9-81ED-4DB2-BD59-A6C34878D82A}">
                    <a16:rowId xmlns:a16="http://schemas.microsoft.com/office/drawing/2014/main" val="149799366"/>
                  </a:ext>
                </a:extLst>
              </a:tr>
              <a:tr h="1971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text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34" marR="648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It sets </a:t>
                      </a:r>
                      <a:r>
                        <a:rPr lang="en-IN" sz="1900" dirty="0" err="1">
                          <a:effectLst/>
                        </a:rPr>
                        <a:t>color</a:t>
                      </a:r>
                      <a:r>
                        <a:rPr lang="en-IN" sz="1900" dirty="0">
                          <a:effectLst/>
                        </a:rPr>
                        <a:t> for text in page. [Foreground </a:t>
                      </a:r>
                      <a:r>
                        <a:rPr lang="en-IN" sz="1900" dirty="0" err="1">
                          <a:effectLst/>
                        </a:rPr>
                        <a:t>color</a:t>
                      </a:r>
                      <a:r>
                        <a:rPr lang="en-IN" sz="1900" dirty="0">
                          <a:effectLst/>
                        </a:rPr>
                        <a:t>]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Ex: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&lt;body </a:t>
                      </a:r>
                      <a:r>
                        <a:rPr lang="en-IN" sz="1900" dirty="0" err="1">
                          <a:effectLst/>
                        </a:rPr>
                        <a:t>bgcolor</a:t>
                      </a:r>
                      <a:r>
                        <a:rPr lang="en-IN" sz="1900" dirty="0">
                          <a:effectLst/>
                        </a:rPr>
                        <a:t>="red" text="yellow"&gt;</a:t>
                      </a:r>
                      <a:endParaRPr lang="en-IN" sz="10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     Welcome to Amazon Shopping 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&lt;/body&gt;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834" marR="64834" marT="0" marB="0"/>
                </a:tc>
                <a:extLst>
                  <a:ext uri="{0D108BD9-81ED-4DB2-BD59-A6C34878D82A}">
                    <a16:rowId xmlns:a16="http://schemas.microsoft.com/office/drawing/2014/main" val="288702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27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DC4F-ADF4-5264-6802-7DE397B8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577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Evolution of Markup Languages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B963-42C5-4745-F224-35F268AE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592"/>
            <a:ext cx="10515600" cy="5661061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GML [Generic Markup Language] at “CERN” Labs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SGML [Standard Generic Markup Language]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1990’s “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 Berners Lee” 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introduced “HTML” for “Mosaic” browser.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IETF (Internet Engineering Task Force) </a:t>
            </a: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1993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1995 HTML 2.0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1997 HTML 3.2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1997 HTML 4.0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 HTML 5.0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2017 HTML 5.2 [W3C and WHATWG] </a:t>
            </a:r>
            <a:b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Hypertext Application Technology Work Group</a:t>
            </a:r>
            <a:b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 Wide Web Consortium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10580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59663F-10B0-5DB1-07EF-D470BFC91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794990"/>
              </p:ext>
            </p:extLst>
          </p:nvPr>
        </p:nvGraphicFramePr>
        <p:xfrm>
          <a:off x="838200" y="339047"/>
          <a:ext cx="10515600" cy="20226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73264">
                  <a:extLst>
                    <a:ext uri="{9D8B030D-6E8A-4147-A177-3AD203B41FA5}">
                      <a16:colId xmlns:a16="http://schemas.microsoft.com/office/drawing/2014/main" val="2335467027"/>
                    </a:ext>
                  </a:extLst>
                </a:gridCol>
                <a:gridCol w="7842336">
                  <a:extLst>
                    <a:ext uri="{9D8B030D-6E8A-4147-A177-3AD203B41FA5}">
                      <a16:colId xmlns:a16="http://schemas.microsoft.com/office/drawing/2014/main" val="2101851106"/>
                    </a:ext>
                  </a:extLst>
                </a:gridCol>
              </a:tblGrid>
              <a:tr h="18801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background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It sets a background image for body section. 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Ex: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&lt;body  background="../Images/banner3.jpg" text="white"&gt;</a:t>
                      </a:r>
                      <a:endParaRPr lang="en-IN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     Welcome to Amazon Shopping 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&lt;/body&gt;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496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1928C-D490-A207-CA9F-D0564FE3D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003116"/>
              </p:ext>
            </p:extLst>
          </p:nvPr>
        </p:nvGraphicFramePr>
        <p:xfrm>
          <a:off x="838200" y="2393879"/>
          <a:ext cx="10515599" cy="44358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73263">
                  <a:extLst>
                    <a:ext uri="{9D8B030D-6E8A-4147-A177-3AD203B41FA5}">
                      <a16:colId xmlns:a16="http://schemas.microsoft.com/office/drawing/2014/main" val="931391597"/>
                    </a:ext>
                  </a:extLst>
                </a:gridCol>
                <a:gridCol w="7842336">
                  <a:extLst>
                    <a:ext uri="{9D8B030D-6E8A-4147-A177-3AD203B41FA5}">
                      <a16:colId xmlns:a16="http://schemas.microsoft.com/office/drawing/2014/main" val="375007338"/>
                    </a:ext>
                  </a:extLst>
                </a:gridCol>
              </a:tblGrid>
              <a:tr h="319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alink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It defines color for active link.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extLst>
                  <a:ext uri="{0D108BD9-81ED-4DB2-BD59-A6C34878D82A}">
                    <a16:rowId xmlns:a16="http://schemas.microsoft.com/office/drawing/2014/main" val="432425013"/>
                  </a:ext>
                </a:extLst>
              </a:tr>
              <a:tr h="2204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vlink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It defined </a:t>
                      </a:r>
                      <a:r>
                        <a:rPr lang="en-IN" sz="1800" dirty="0" err="1">
                          <a:effectLst/>
                        </a:rPr>
                        <a:t>color</a:t>
                      </a:r>
                      <a:r>
                        <a:rPr lang="en-IN" sz="1800" dirty="0">
                          <a:effectLst/>
                        </a:rPr>
                        <a:t> for visited link.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Ex: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&lt;body </a:t>
                      </a:r>
                      <a:r>
                        <a:rPr lang="en-IN" sz="1800" dirty="0" err="1">
                          <a:effectLst/>
                        </a:rPr>
                        <a:t>vlink</a:t>
                      </a:r>
                      <a:r>
                        <a:rPr lang="en-IN" sz="1800" dirty="0">
                          <a:effectLst/>
                        </a:rPr>
                        <a:t>="green" </a:t>
                      </a:r>
                      <a:r>
                        <a:rPr lang="en-IN" sz="1800" dirty="0" err="1">
                          <a:effectLst/>
                        </a:rPr>
                        <a:t>alink</a:t>
                      </a:r>
                      <a:r>
                        <a:rPr lang="en-IN" sz="1800" dirty="0">
                          <a:effectLst/>
                        </a:rPr>
                        <a:t>="red"&gt;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&lt;a </a:t>
                      </a:r>
                      <a:r>
                        <a:rPr lang="en-IN" sz="1800" dirty="0" err="1">
                          <a:effectLst/>
                        </a:rPr>
                        <a:t>href</a:t>
                      </a:r>
                      <a:r>
                        <a:rPr lang="en-IN" sz="1800" dirty="0">
                          <a:effectLst/>
                        </a:rPr>
                        <a:t>="home.html"&gt;Home&lt;/a&gt;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&lt;a </a:t>
                      </a:r>
                      <a:r>
                        <a:rPr lang="en-IN" sz="1800" dirty="0" err="1">
                          <a:effectLst/>
                        </a:rPr>
                        <a:t>href</a:t>
                      </a:r>
                      <a:r>
                        <a:rPr lang="en-IN" sz="1800" dirty="0">
                          <a:effectLst/>
                        </a:rPr>
                        <a:t>="http://www.amazon.in"&gt;Amazon&lt;/a&gt;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&lt;/body&gt;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extLst>
                  <a:ext uri="{0D108BD9-81ED-4DB2-BD59-A6C34878D82A}">
                    <a16:rowId xmlns:a16="http://schemas.microsoft.com/office/drawing/2014/main" val="2319397761"/>
                  </a:ext>
                </a:extLst>
              </a:tr>
              <a:tr h="319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leftmargin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Sets the space between the content and browser window.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Ex: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&lt;body leftmargin="50" rightmargin="50" topmargin="50" bottommargin="20"&gt;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  Some paragraph..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&lt;/body&gt;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extLst>
                  <a:ext uri="{0D108BD9-81ED-4DB2-BD59-A6C34878D82A}">
                    <a16:rowId xmlns:a16="http://schemas.microsoft.com/office/drawing/2014/main" val="301947249"/>
                  </a:ext>
                </a:extLst>
              </a:tr>
              <a:tr h="319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rightmargin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18474"/>
                  </a:ext>
                </a:extLst>
              </a:tr>
              <a:tr h="319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topmargin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36656"/>
                  </a:ext>
                </a:extLst>
              </a:tr>
              <a:tr h="870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</a:rPr>
                        <a:t>bottommargin</a:t>
                      </a:r>
                      <a:r>
                        <a:rPr lang="en-IN" sz="1800" dirty="0">
                          <a:effectLst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308" marR="34308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44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14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89577-CB7F-89A4-28D0-B6B386452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997563"/>
              </p:ext>
            </p:extLst>
          </p:nvPr>
        </p:nvGraphicFramePr>
        <p:xfrm>
          <a:off x="838200" y="575353"/>
          <a:ext cx="10515600" cy="264379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73263">
                  <a:extLst>
                    <a:ext uri="{9D8B030D-6E8A-4147-A177-3AD203B41FA5}">
                      <a16:colId xmlns:a16="http://schemas.microsoft.com/office/drawing/2014/main" val="3862230426"/>
                    </a:ext>
                  </a:extLst>
                </a:gridCol>
                <a:gridCol w="7842337">
                  <a:extLst>
                    <a:ext uri="{9D8B030D-6E8A-4147-A177-3AD203B41FA5}">
                      <a16:colId xmlns:a16="http://schemas.microsoft.com/office/drawing/2014/main" val="2909268934"/>
                    </a:ext>
                  </a:extLst>
                </a:gridCol>
              </a:tblGrid>
              <a:tr h="2643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align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It aligns the entire body content to left, </a:t>
                      </a:r>
                      <a:r>
                        <a:rPr lang="en-IN" sz="2400" dirty="0" err="1">
                          <a:effectLst/>
                        </a:rPr>
                        <a:t>center</a:t>
                      </a:r>
                      <a:r>
                        <a:rPr lang="en-IN" sz="2400" dirty="0">
                          <a:effectLst/>
                        </a:rPr>
                        <a:t>, right or justify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Ex: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&lt;body align=”justify”&gt;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&lt;/body&gt;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039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9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C936-9615-9A2A-16E0-DC1AF30C1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Semantics of HTML Body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Semantic elements are the elements used for a generic purpose.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5 body section introduced new semantics that can make body content more SEO friendly.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5 body section related semantic elements are container elements.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container comprises of content like text, headings, tables, pictures etc.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7035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07067E-011E-EEB5-449B-D1FE43EFF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229556"/>
              </p:ext>
            </p:extLst>
          </p:nvPr>
        </p:nvGraphicFramePr>
        <p:xfrm>
          <a:off x="585627" y="256854"/>
          <a:ext cx="10870057" cy="6431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6214">
                  <a:extLst>
                    <a:ext uri="{9D8B030D-6E8A-4147-A177-3AD203B41FA5}">
                      <a16:colId xmlns:a16="http://schemas.microsoft.com/office/drawing/2014/main" val="3002390171"/>
                    </a:ext>
                  </a:extLst>
                </a:gridCol>
                <a:gridCol w="8343843">
                  <a:extLst>
                    <a:ext uri="{9D8B030D-6E8A-4147-A177-3AD203B41FA5}">
                      <a16:colId xmlns:a16="http://schemas.microsoft.com/office/drawing/2014/main" val="1427704142"/>
                    </a:ext>
                  </a:extLst>
                </a:gridCol>
              </a:tblGrid>
              <a:tr h="698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aside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is a container used to define content, which is not relative to current website.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2547473005"/>
                  </a:ext>
                </a:extLst>
              </a:tr>
              <a:tr h="875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article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is a container used to define content, which is relative to the current website and which summarizes the topics.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3839317059"/>
                  </a:ext>
                </a:extLst>
              </a:tr>
              <a:tr h="521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dialog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It is a container, which can popup and allow interactions with page.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4294115542"/>
                  </a:ext>
                </a:extLst>
              </a:tr>
              <a:tr h="34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figure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is used to encapsulate any image with caption.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3811474258"/>
                  </a:ext>
                </a:extLst>
              </a:tr>
              <a:tr h="34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figcaption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is used to define a caption for image.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4081571233"/>
                  </a:ext>
                </a:extLst>
              </a:tr>
              <a:tr h="521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header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defines the content to display at the top margin of page.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3138050397"/>
                  </a:ext>
                </a:extLst>
              </a:tr>
              <a:tr h="521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footer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defines the content to display at the bottom margin of page.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3717915309"/>
                  </a:ext>
                </a:extLst>
              </a:tr>
              <a:tr h="521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section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defines the content between header and footer.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4141690755"/>
                  </a:ext>
                </a:extLst>
              </a:tr>
              <a:tr h="34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main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defines the main content in section.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3572166434"/>
                  </a:ext>
                </a:extLst>
              </a:tr>
              <a:tr h="34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nav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defines the navigation area.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113005482"/>
                  </a:ext>
                </a:extLst>
              </a:tr>
              <a:tr h="34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menu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defines the items used for navigation.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1102658277"/>
                  </a:ext>
                </a:extLst>
              </a:tr>
              <a:tr h="521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div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It is a container used for division of content in page.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1298623527"/>
                  </a:ext>
                </a:extLst>
              </a:tr>
              <a:tr h="521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span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It is a container used to span with existing content.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122" marR="25122" marT="0" marB="0"/>
                </a:tc>
                <a:extLst>
                  <a:ext uri="{0D108BD9-81ED-4DB2-BD59-A6C34878D82A}">
                    <a16:rowId xmlns:a16="http://schemas.microsoft.com/office/drawing/2014/main" val="102323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078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0498-BFB0-F09B-6AC9-BE8A515A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577"/>
            <a:ext cx="10515600" cy="1325563"/>
          </a:xfrm>
        </p:spPr>
        <p:txBody>
          <a:bodyPr/>
          <a:lstStyle/>
          <a:p>
            <a:r>
              <a:rPr lang="en-US" b="1" dirty="0"/>
              <a:t>Assignment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A124-296D-0332-D576-69A3D25A6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Website layout as following:</a:t>
            </a:r>
          </a:p>
          <a:p>
            <a:endParaRPr lang="en-IN" dirty="0"/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DB3723FE-50A1-1FEF-F36E-78666A4DCB6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199" y="2448175"/>
            <a:ext cx="10987355" cy="40447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5731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6C76-4DB5-9B27-4546-99D97A13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225"/>
            <a:ext cx="10515600" cy="58687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DHTML?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HTML. [Obsolete – No Longer in use]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HTML?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markup language.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for presentation.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is used to present DOM.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108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D0A3-388F-3BEB-60C0-0EC36ADF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576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DOM?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400" dirty="0"/>
          </a:p>
        </p:txBody>
      </p:sp>
      <p:pic>
        <p:nvPicPr>
          <p:cNvPr id="4" name="image10.gif">
            <a:extLst>
              <a:ext uri="{FF2B5EF4-FFF2-40B4-BE49-F238E27FC236}">
                <a16:creationId xmlns:a16="http://schemas.microsoft.com/office/drawing/2014/main" id="{A05B8EF6-4393-CCDC-E185-B2F29F3A3B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08917" y="1027416"/>
            <a:ext cx="10757043" cy="514954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5042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EB52-4BF4-660B-5483-64F9CC8E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871"/>
            <a:ext cx="10515600" cy="6164494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 presents content in a hierarchy called DOM.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Object Model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hierarchy used to present contents in HTML.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Static DOM and Dynamic DOM?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DOM which is initially loaded by HTML is static.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can present static DOM.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 DOM can’t handle interactions.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JavaScript, jQuery, Angular JS, React etc. are used to convert the static DOM into dynamic DOM.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 HTML Presents the DOM?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using Elements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2138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7C33-F249-4770-FF16-01381D0F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are the elements used for presenting DOM?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Elements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Elements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RC Data Elements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Text Elements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 Elements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228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E0B2-0551-4628-6555-7BFB7A70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Normal Elements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ECAD-BF3C-F2D9-72B0-8B092697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	Elements which return a presentation directly on call back [without 	any additional attributes]. </a:t>
            </a:r>
          </a:p>
          <a:p>
            <a:r>
              <a:rPr lang="en-US" dirty="0"/>
              <a:t>-	Elements in HTML are built by using tags.</a:t>
            </a:r>
          </a:p>
          <a:p>
            <a:r>
              <a:rPr lang="en-US" dirty="0"/>
              <a:t>-	Normal Elements require a start tag and end tag. </a:t>
            </a:r>
          </a:p>
          <a:p>
            <a:r>
              <a:rPr lang="en-US" dirty="0"/>
              <a:t>-	Normal Elements will start returning presentation but can’t stop 	implicitly.</a:t>
            </a:r>
          </a:p>
          <a:p>
            <a:r>
              <a:rPr lang="en-US" dirty="0"/>
              <a:t>-	They require explicit end tag. </a:t>
            </a:r>
          </a:p>
          <a:p>
            <a:r>
              <a:rPr lang="en-US" dirty="0"/>
              <a:t>-	Usually require start and end tags. 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&lt;b&gt; Bold &lt;/b&gt;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20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45D9-EDD0-EF58-E45E-64C9E6F7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Void Elements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1C5D-3978-15EE-5FCD-FE43D707A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term void refers to element that doesn’t return any presentation directly on call back.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means no return type.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can return only the specific content and stop implicitly.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Void elements doesn’t require “End Tag”.</a:t>
            </a:r>
            <a:b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Ex:</a:t>
            </a:r>
            <a:b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img</a:t>
            </a: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 tag Image – Element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244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458C-EFB5-38AD-3D05-01245B38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6"/>
            <a:ext cx="10515600" cy="620559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RC Data Elements</a:t>
            </a:r>
            <a:endParaRPr lang="en-IN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 Content Elements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These elements will not allow any another element with in the context. 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Ex: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textarea</a:t>
            </a:r>
            <a:r>
              <a:rPr lang="en-IN" sz="1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textarea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</a:p>
          <a:p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Raw Text Elements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elements are presented without a tag.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&amp;copy; ©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&amp;#8377; ₹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Foreign Elements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are HTML elements used in HTML but requires additional library.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browser can’t understand these elements.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to import a library that makes the browser compatible with element. 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SVG, MathML, Canvas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657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1789</Words>
  <Application>Microsoft Office PowerPoint</Application>
  <PresentationFormat>Widescreen</PresentationFormat>
  <Paragraphs>234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Symbol</vt:lpstr>
      <vt:lpstr>Office Theme</vt:lpstr>
      <vt:lpstr>HTML (Hyper Text Markup Language) </vt:lpstr>
      <vt:lpstr>Evolution of Markup Languages </vt:lpstr>
      <vt:lpstr>PowerPoint Presentation</vt:lpstr>
      <vt:lpstr>What is DOM? </vt:lpstr>
      <vt:lpstr>PowerPoint Presentation</vt:lpstr>
      <vt:lpstr>PowerPoint Presentation</vt:lpstr>
      <vt:lpstr>Normal Elements</vt:lpstr>
      <vt:lpstr>Void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 Text Markup Language) </dc:title>
  <dc:creator>BILAL AHMED</dc:creator>
  <cp:lastModifiedBy>BILAL AHMED</cp:lastModifiedBy>
  <cp:revision>27</cp:revision>
  <dcterms:created xsi:type="dcterms:W3CDTF">2022-08-18T03:39:38Z</dcterms:created>
  <dcterms:modified xsi:type="dcterms:W3CDTF">2022-08-18T05:53:14Z</dcterms:modified>
</cp:coreProperties>
</file>