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4" r:id="rId7"/>
    <p:sldId id="265" r:id="rId8"/>
    <p:sldId id="263" r:id="rId9"/>
    <p:sldId id="261" r:id="rId10"/>
    <p:sldId id="266" r:id="rId11"/>
    <p:sldId id="267" r:id="rId12"/>
    <p:sldId id="269" r:id="rId13"/>
    <p:sldId id="270" r:id="rId14"/>
    <p:sldId id="271" r:id="rId15"/>
    <p:sldId id="272" r:id="rId16"/>
    <p:sldId id="273" r:id="rId17"/>
    <p:sldId id="274" r:id="rId18"/>
    <p:sldId id="275" r:id="rId19"/>
    <p:sldId id="276" r:id="rId20"/>
    <p:sldId id="288" r:id="rId21"/>
    <p:sldId id="289" r:id="rId22"/>
    <p:sldId id="290" r:id="rId23"/>
    <p:sldId id="294" r:id="rId24"/>
    <p:sldId id="295" r:id="rId25"/>
    <p:sldId id="296" r:id="rId26"/>
    <p:sldId id="277" r:id="rId27"/>
    <p:sldId id="278" r:id="rId28"/>
    <p:sldId id="279" r:id="rId29"/>
    <p:sldId id="280" r:id="rId30"/>
    <p:sldId id="292" r:id="rId31"/>
    <p:sldId id="281" r:id="rId32"/>
    <p:sldId id="282" r:id="rId33"/>
    <p:sldId id="283" r:id="rId34"/>
    <p:sldId id="293" r:id="rId35"/>
    <p:sldId id="285" r:id="rId36"/>
    <p:sldId id="286" r:id="rId37"/>
    <p:sldId id="291" r:id="rId38"/>
    <p:sldId id="297" r:id="rId39"/>
    <p:sldId id="28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7600F-B646-414E-BA0C-CDC6625A8094}" type="datetimeFigureOut">
              <a:rPr lang="en-IN" smtClean="0"/>
              <a:t>19-08-2022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DFD614-B769-42CF-9DFC-6038F5FCFFE6}" type="slidenum">
              <a:rPr lang="en-IN" smtClean="0"/>
              <a:t>‹#›</a:t>
            </a:fld>
            <a:endParaRPr lang="en-IN"/>
          </a:p>
        </p:txBody>
      </p:sp>
    </p:spTree>
    <p:extLst>
      <p:ext uri="{BB962C8B-B14F-4D97-AF65-F5344CB8AC3E}">
        <p14:creationId xmlns:p14="http://schemas.microsoft.com/office/powerpoint/2010/main" val="3044465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67F955A5-C630-7090-73D1-2CE4B1A27A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DB14E398-890D-37CF-E7B5-08E8EEB92A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5844" name="Slide Number Placeholder 3">
            <a:extLst>
              <a:ext uri="{FF2B5EF4-FFF2-40B4-BE49-F238E27FC236}">
                <a16:creationId xmlns:a16="http://schemas.microsoft.com/office/drawing/2014/main" id="{BDEFE58D-D42A-C227-C4F6-8A4725DC7D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7D915A0-7382-41C3-A246-6A0075EA379E}" type="slidenum">
              <a:rPr lang="en-US" altLang="en-US" smtClean="0"/>
              <a:pPr/>
              <a:t>39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C8360-43BD-B67C-5DC7-9BCCF3E698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A6DDD0-F139-9948-0F6D-A79E5697FF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E96891-593B-7210-8D71-874FB23075AF}"/>
              </a:ext>
            </a:extLst>
          </p:cNvPr>
          <p:cNvSpPr>
            <a:spLocks noGrp="1"/>
          </p:cNvSpPr>
          <p:nvPr>
            <p:ph type="dt" sz="half" idx="10"/>
          </p:nvPr>
        </p:nvSpPr>
        <p:spPr/>
        <p:txBody>
          <a:bodyPr/>
          <a:lstStyle/>
          <a:p>
            <a:fld id="{833F4A5C-62D6-4447-97A8-C43E447BDE28}" type="datetimeFigureOut">
              <a:rPr lang="en-IN" smtClean="0"/>
              <a:t>19-08-2022</a:t>
            </a:fld>
            <a:endParaRPr lang="en-IN"/>
          </a:p>
        </p:txBody>
      </p:sp>
      <p:sp>
        <p:nvSpPr>
          <p:cNvPr id="5" name="Footer Placeholder 4">
            <a:extLst>
              <a:ext uri="{FF2B5EF4-FFF2-40B4-BE49-F238E27FC236}">
                <a16:creationId xmlns:a16="http://schemas.microsoft.com/office/drawing/2014/main" id="{5DC20552-E025-34D8-BDDC-533443440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86C864-7583-5D77-A690-877270123211}"/>
              </a:ext>
            </a:extLst>
          </p:cNvPr>
          <p:cNvSpPr>
            <a:spLocks noGrp="1"/>
          </p:cNvSpPr>
          <p:nvPr>
            <p:ph type="sldNum" sz="quarter" idx="12"/>
          </p:nvPr>
        </p:nvSpPr>
        <p:spPr/>
        <p:txBody>
          <a:bodyPr/>
          <a:lstStyle/>
          <a:p>
            <a:fld id="{FF084DCC-68A2-4C8F-8321-7E34CEB8CAA2}" type="slidenum">
              <a:rPr lang="en-IN" smtClean="0"/>
              <a:t>‹#›</a:t>
            </a:fld>
            <a:endParaRPr lang="en-IN"/>
          </a:p>
        </p:txBody>
      </p:sp>
    </p:spTree>
    <p:extLst>
      <p:ext uri="{BB962C8B-B14F-4D97-AF65-F5344CB8AC3E}">
        <p14:creationId xmlns:p14="http://schemas.microsoft.com/office/powerpoint/2010/main" val="269813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6D286-AF81-92AC-B642-57304D8319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A0EDE6-C533-E601-A08A-76A8DBD78B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53EDBC-C759-A54D-514F-2A89DFF4786C}"/>
              </a:ext>
            </a:extLst>
          </p:cNvPr>
          <p:cNvSpPr>
            <a:spLocks noGrp="1"/>
          </p:cNvSpPr>
          <p:nvPr>
            <p:ph type="dt" sz="half" idx="10"/>
          </p:nvPr>
        </p:nvSpPr>
        <p:spPr/>
        <p:txBody>
          <a:bodyPr/>
          <a:lstStyle/>
          <a:p>
            <a:fld id="{833F4A5C-62D6-4447-97A8-C43E447BDE28}" type="datetimeFigureOut">
              <a:rPr lang="en-IN" smtClean="0"/>
              <a:t>19-08-2022</a:t>
            </a:fld>
            <a:endParaRPr lang="en-IN"/>
          </a:p>
        </p:txBody>
      </p:sp>
      <p:sp>
        <p:nvSpPr>
          <p:cNvPr id="5" name="Footer Placeholder 4">
            <a:extLst>
              <a:ext uri="{FF2B5EF4-FFF2-40B4-BE49-F238E27FC236}">
                <a16:creationId xmlns:a16="http://schemas.microsoft.com/office/drawing/2014/main" id="{77822264-297E-BD21-7768-3238F96942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85D648-1BA3-F4FE-887D-07A2D38AF295}"/>
              </a:ext>
            </a:extLst>
          </p:cNvPr>
          <p:cNvSpPr>
            <a:spLocks noGrp="1"/>
          </p:cNvSpPr>
          <p:nvPr>
            <p:ph type="sldNum" sz="quarter" idx="12"/>
          </p:nvPr>
        </p:nvSpPr>
        <p:spPr/>
        <p:txBody>
          <a:bodyPr/>
          <a:lstStyle/>
          <a:p>
            <a:fld id="{FF084DCC-68A2-4C8F-8321-7E34CEB8CAA2}" type="slidenum">
              <a:rPr lang="en-IN" smtClean="0"/>
              <a:t>‹#›</a:t>
            </a:fld>
            <a:endParaRPr lang="en-IN"/>
          </a:p>
        </p:txBody>
      </p:sp>
    </p:spTree>
    <p:extLst>
      <p:ext uri="{BB962C8B-B14F-4D97-AF65-F5344CB8AC3E}">
        <p14:creationId xmlns:p14="http://schemas.microsoft.com/office/powerpoint/2010/main" val="184942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A117EB-44D9-35CD-0EB2-D0113759BA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737684-E7EA-EF38-C0C3-B41EA4C665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8E0003-AB20-4CC9-A0E7-7A10F0898AC2}"/>
              </a:ext>
            </a:extLst>
          </p:cNvPr>
          <p:cNvSpPr>
            <a:spLocks noGrp="1"/>
          </p:cNvSpPr>
          <p:nvPr>
            <p:ph type="dt" sz="half" idx="10"/>
          </p:nvPr>
        </p:nvSpPr>
        <p:spPr/>
        <p:txBody>
          <a:bodyPr/>
          <a:lstStyle/>
          <a:p>
            <a:fld id="{833F4A5C-62D6-4447-97A8-C43E447BDE28}" type="datetimeFigureOut">
              <a:rPr lang="en-IN" smtClean="0"/>
              <a:t>19-08-2022</a:t>
            </a:fld>
            <a:endParaRPr lang="en-IN"/>
          </a:p>
        </p:txBody>
      </p:sp>
      <p:sp>
        <p:nvSpPr>
          <p:cNvPr id="5" name="Footer Placeholder 4">
            <a:extLst>
              <a:ext uri="{FF2B5EF4-FFF2-40B4-BE49-F238E27FC236}">
                <a16:creationId xmlns:a16="http://schemas.microsoft.com/office/drawing/2014/main" id="{8B77477F-62A9-BE24-8DDA-89CAD5B889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46AC62-C20B-0EFF-912B-CFC2B994FDB8}"/>
              </a:ext>
            </a:extLst>
          </p:cNvPr>
          <p:cNvSpPr>
            <a:spLocks noGrp="1"/>
          </p:cNvSpPr>
          <p:nvPr>
            <p:ph type="sldNum" sz="quarter" idx="12"/>
          </p:nvPr>
        </p:nvSpPr>
        <p:spPr/>
        <p:txBody>
          <a:bodyPr/>
          <a:lstStyle/>
          <a:p>
            <a:fld id="{FF084DCC-68A2-4C8F-8321-7E34CEB8CAA2}" type="slidenum">
              <a:rPr lang="en-IN" smtClean="0"/>
              <a:t>‹#›</a:t>
            </a:fld>
            <a:endParaRPr lang="en-IN"/>
          </a:p>
        </p:txBody>
      </p:sp>
    </p:spTree>
    <p:extLst>
      <p:ext uri="{BB962C8B-B14F-4D97-AF65-F5344CB8AC3E}">
        <p14:creationId xmlns:p14="http://schemas.microsoft.com/office/powerpoint/2010/main" val="199967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5F45-C1B1-5BC1-47E4-3296DFF038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034910-B268-45E4-5F57-91C79A950A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59878B-62D3-B94F-E118-571BE2430D4B}"/>
              </a:ext>
            </a:extLst>
          </p:cNvPr>
          <p:cNvSpPr>
            <a:spLocks noGrp="1"/>
          </p:cNvSpPr>
          <p:nvPr>
            <p:ph type="dt" sz="half" idx="10"/>
          </p:nvPr>
        </p:nvSpPr>
        <p:spPr/>
        <p:txBody>
          <a:bodyPr/>
          <a:lstStyle/>
          <a:p>
            <a:fld id="{833F4A5C-62D6-4447-97A8-C43E447BDE28}" type="datetimeFigureOut">
              <a:rPr lang="en-IN" smtClean="0"/>
              <a:t>19-08-2022</a:t>
            </a:fld>
            <a:endParaRPr lang="en-IN"/>
          </a:p>
        </p:txBody>
      </p:sp>
      <p:sp>
        <p:nvSpPr>
          <p:cNvPr id="5" name="Footer Placeholder 4">
            <a:extLst>
              <a:ext uri="{FF2B5EF4-FFF2-40B4-BE49-F238E27FC236}">
                <a16:creationId xmlns:a16="http://schemas.microsoft.com/office/drawing/2014/main" id="{D4AB6F52-F36A-8358-2ACC-BDFC5ED58A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EEB25-D946-08E9-1EBB-C023641117F6}"/>
              </a:ext>
            </a:extLst>
          </p:cNvPr>
          <p:cNvSpPr>
            <a:spLocks noGrp="1"/>
          </p:cNvSpPr>
          <p:nvPr>
            <p:ph type="sldNum" sz="quarter" idx="12"/>
          </p:nvPr>
        </p:nvSpPr>
        <p:spPr/>
        <p:txBody>
          <a:bodyPr/>
          <a:lstStyle/>
          <a:p>
            <a:fld id="{FF084DCC-68A2-4C8F-8321-7E34CEB8CAA2}" type="slidenum">
              <a:rPr lang="en-IN" smtClean="0"/>
              <a:t>‹#›</a:t>
            </a:fld>
            <a:endParaRPr lang="en-IN"/>
          </a:p>
        </p:txBody>
      </p:sp>
    </p:spTree>
    <p:extLst>
      <p:ext uri="{BB962C8B-B14F-4D97-AF65-F5344CB8AC3E}">
        <p14:creationId xmlns:p14="http://schemas.microsoft.com/office/powerpoint/2010/main" val="38444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BFE5F-4EDF-00D4-A066-64E9D7460B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06187C-8E9F-A52E-5D24-8D390A9A24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93E339-A8EA-69F6-B4C3-5EC46F3C0E66}"/>
              </a:ext>
            </a:extLst>
          </p:cNvPr>
          <p:cNvSpPr>
            <a:spLocks noGrp="1"/>
          </p:cNvSpPr>
          <p:nvPr>
            <p:ph type="dt" sz="half" idx="10"/>
          </p:nvPr>
        </p:nvSpPr>
        <p:spPr/>
        <p:txBody>
          <a:bodyPr/>
          <a:lstStyle/>
          <a:p>
            <a:fld id="{833F4A5C-62D6-4447-97A8-C43E447BDE28}" type="datetimeFigureOut">
              <a:rPr lang="en-IN" smtClean="0"/>
              <a:t>19-08-2022</a:t>
            </a:fld>
            <a:endParaRPr lang="en-IN"/>
          </a:p>
        </p:txBody>
      </p:sp>
      <p:sp>
        <p:nvSpPr>
          <p:cNvPr id="5" name="Footer Placeholder 4">
            <a:extLst>
              <a:ext uri="{FF2B5EF4-FFF2-40B4-BE49-F238E27FC236}">
                <a16:creationId xmlns:a16="http://schemas.microsoft.com/office/drawing/2014/main" id="{721D827F-3CE7-49D6-A3BA-CB4D09CF9A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90081D-66B6-35BC-E18D-85B7A95B38A3}"/>
              </a:ext>
            </a:extLst>
          </p:cNvPr>
          <p:cNvSpPr>
            <a:spLocks noGrp="1"/>
          </p:cNvSpPr>
          <p:nvPr>
            <p:ph type="sldNum" sz="quarter" idx="12"/>
          </p:nvPr>
        </p:nvSpPr>
        <p:spPr/>
        <p:txBody>
          <a:bodyPr/>
          <a:lstStyle/>
          <a:p>
            <a:fld id="{FF084DCC-68A2-4C8F-8321-7E34CEB8CAA2}" type="slidenum">
              <a:rPr lang="en-IN" smtClean="0"/>
              <a:t>‹#›</a:t>
            </a:fld>
            <a:endParaRPr lang="en-IN"/>
          </a:p>
        </p:txBody>
      </p:sp>
    </p:spTree>
    <p:extLst>
      <p:ext uri="{BB962C8B-B14F-4D97-AF65-F5344CB8AC3E}">
        <p14:creationId xmlns:p14="http://schemas.microsoft.com/office/powerpoint/2010/main" val="42849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0ADF-A1B4-29EE-412B-FFE5E35222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015AA5-4416-1B7B-0907-29792FF938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9FB55D-2168-50DF-FBC4-016CB0F7CC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49CCC4-91EB-C78E-3CCD-5C0CE2E2F1A5}"/>
              </a:ext>
            </a:extLst>
          </p:cNvPr>
          <p:cNvSpPr>
            <a:spLocks noGrp="1"/>
          </p:cNvSpPr>
          <p:nvPr>
            <p:ph type="dt" sz="half" idx="10"/>
          </p:nvPr>
        </p:nvSpPr>
        <p:spPr/>
        <p:txBody>
          <a:bodyPr/>
          <a:lstStyle/>
          <a:p>
            <a:fld id="{833F4A5C-62D6-4447-97A8-C43E447BDE28}" type="datetimeFigureOut">
              <a:rPr lang="en-IN" smtClean="0"/>
              <a:t>19-08-2022</a:t>
            </a:fld>
            <a:endParaRPr lang="en-IN"/>
          </a:p>
        </p:txBody>
      </p:sp>
      <p:sp>
        <p:nvSpPr>
          <p:cNvPr id="6" name="Footer Placeholder 5">
            <a:extLst>
              <a:ext uri="{FF2B5EF4-FFF2-40B4-BE49-F238E27FC236}">
                <a16:creationId xmlns:a16="http://schemas.microsoft.com/office/drawing/2014/main" id="{C6483181-D653-46E4-48FC-94E65E1E70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D44F2B-4D46-F8C5-6352-CAFC93B93405}"/>
              </a:ext>
            </a:extLst>
          </p:cNvPr>
          <p:cNvSpPr>
            <a:spLocks noGrp="1"/>
          </p:cNvSpPr>
          <p:nvPr>
            <p:ph type="sldNum" sz="quarter" idx="12"/>
          </p:nvPr>
        </p:nvSpPr>
        <p:spPr/>
        <p:txBody>
          <a:bodyPr/>
          <a:lstStyle/>
          <a:p>
            <a:fld id="{FF084DCC-68A2-4C8F-8321-7E34CEB8CAA2}" type="slidenum">
              <a:rPr lang="en-IN" smtClean="0"/>
              <a:t>‹#›</a:t>
            </a:fld>
            <a:endParaRPr lang="en-IN"/>
          </a:p>
        </p:txBody>
      </p:sp>
    </p:spTree>
    <p:extLst>
      <p:ext uri="{BB962C8B-B14F-4D97-AF65-F5344CB8AC3E}">
        <p14:creationId xmlns:p14="http://schemas.microsoft.com/office/powerpoint/2010/main" val="360786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2097-21C5-A171-D5B9-7CBDA1DD58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D69626-7D6C-DC12-BAA2-F20DCBCFCB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78837F-EAF8-A1C2-09CF-6C6157345B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16FBC1-BD24-4D3D-8E32-6DBDD74C1C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340900-9EC7-8E74-C1B2-03A4B49FCE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362BC7-A088-798E-48B3-2601FCB7D4E3}"/>
              </a:ext>
            </a:extLst>
          </p:cNvPr>
          <p:cNvSpPr>
            <a:spLocks noGrp="1"/>
          </p:cNvSpPr>
          <p:nvPr>
            <p:ph type="dt" sz="half" idx="10"/>
          </p:nvPr>
        </p:nvSpPr>
        <p:spPr/>
        <p:txBody>
          <a:bodyPr/>
          <a:lstStyle/>
          <a:p>
            <a:fld id="{833F4A5C-62D6-4447-97A8-C43E447BDE28}" type="datetimeFigureOut">
              <a:rPr lang="en-IN" smtClean="0"/>
              <a:t>19-08-2022</a:t>
            </a:fld>
            <a:endParaRPr lang="en-IN"/>
          </a:p>
        </p:txBody>
      </p:sp>
      <p:sp>
        <p:nvSpPr>
          <p:cNvPr id="8" name="Footer Placeholder 7">
            <a:extLst>
              <a:ext uri="{FF2B5EF4-FFF2-40B4-BE49-F238E27FC236}">
                <a16:creationId xmlns:a16="http://schemas.microsoft.com/office/drawing/2014/main" id="{39022B2C-3943-5A31-BE1E-DE6E392652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8C8BE3-7BC3-1314-EDD1-A8B5A13B548E}"/>
              </a:ext>
            </a:extLst>
          </p:cNvPr>
          <p:cNvSpPr>
            <a:spLocks noGrp="1"/>
          </p:cNvSpPr>
          <p:nvPr>
            <p:ph type="sldNum" sz="quarter" idx="12"/>
          </p:nvPr>
        </p:nvSpPr>
        <p:spPr/>
        <p:txBody>
          <a:bodyPr/>
          <a:lstStyle/>
          <a:p>
            <a:fld id="{FF084DCC-68A2-4C8F-8321-7E34CEB8CAA2}" type="slidenum">
              <a:rPr lang="en-IN" smtClean="0"/>
              <a:t>‹#›</a:t>
            </a:fld>
            <a:endParaRPr lang="en-IN"/>
          </a:p>
        </p:txBody>
      </p:sp>
    </p:spTree>
    <p:extLst>
      <p:ext uri="{BB962C8B-B14F-4D97-AF65-F5344CB8AC3E}">
        <p14:creationId xmlns:p14="http://schemas.microsoft.com/office/powerpoint/2010/main" val="2657213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06DDB-B276-2C96-8EB3-3527D000B7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5E30BD-7B2E-BB0A-8013-1ACB75518BE9}"/>
              </a:ext>
            </a:extLst>
          </p:cNvPr>
          <p:cNvSpPr>
            <a:spLocks noGrp="1"/>
          </p:cNvSpPr>
          <p:nvPr>
            <p:ph type="dt" sz="half" idx="10"/>
          </p:nvPr>
        </p:nvSpPr>
        <p:spPr/>
        <p:txBody>
          <a:bodyPr/>
          <a:lstStyle/>
          <a:p>
            <a:fld id="{833F4A5C-62D6-4447-97A8-C43E447BDE28}" type="datetimeFigureOut">
              <a:rPr lang="en-IN" smtClean="0"/>
              <a:t>19-08-2022</a:t>
            </a:fld>
            <a:endParaRPr lang="en-IN"/>
          </a:p>
        </p:txBody>
      </p:sp>
      <p:sp>
        <p:nvSpPr>
          <p:cNvPr id="4" name="Footer Placeholder 3">
            <a:extLst>
              <a:ext uri="{FF2B5EF4-FFF2-40B4-BE49-F238E27FC236}">
                <a16:creationId xmlns:a16="http://schemas.microsoft.com/office/drawing/2014/main" id="{6AF675E1-CCFD-BD99-4AA1-4517D73C08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2CE52B-3372-2770-0FAE-9FBF148DD61C}"/>
              </a:ext>
            </a:extLst>
          </p:cNvPr>
          <p:cNvSpPr>
            <a:spLocks noGrp="1"/>
          </p:cNvSpPr>
          <p:nvPr>
            <p:ph type="sldNum" sz="quarter" idx="12"/>
          </p:nvPr>
        </p:nvSpPr>
        <p:spPr/>
        <p:txBody>
          <a:bodyPr/>
          <a:lstStyle/>
          <a:p>
            <a:fld id="{FF084DCC-68A2-4C8F-8321-7E34CEB8CAA2}" type="slidenum">
              <a:rPr lang="en-IN" smtClean="0"/>
              <a:t>‹#›</a:t>
            </a:fld>
            <a:endParaRPr lang="en-IN"/>
          </a:p>
        </p:txBody>
      </p:sp>
    </p:spTree>
    <p:extLst>
      <p:ext uri="{BB962C8B-B14F-4D97-AF65-F5344CB8AC3E}">
        <p14:creationId xmlns:p14="http://schemas.microsoft.com/office/powerpoint/2010/main" val="3515745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68F6AC-45F5-B6C8-A625-D1BC0ABA6623}"/>
              </a:ext>
            </a:extLst>
          </p:cNvPr>
          <p:cNvSpPr>
            <a:spLocks noGrp="1"/>
          </p:cNvSpPr>
          <p:nvPr>
            <p:ph type="dt" sz="half" idx="10"/>
          </p:nvPr>
        </p:nvSpPr>
        <p:spPr/>
        <p:txBody>
          <a:bodyPr/>
          <a:lstStyle/>
          <a:p>
            <a:fld id="{833F4A5C-62D6-4447-97A8-C43E447BDE28}" type="datetimeFigureOut">
              <a:rPr lang="en-IN" smtClean="0"/>
              <a:t>19-08-2022</a:t>
            </a:fld>
            <a:endParaRPr lang="en-IN"/>
          </a:p>
        </p:txBody>
      </p:sp>
      <p:sp>
        <p:nvSpPr>
          <p:cNvPr id="3" name="Footer Placeholder 2">
            <a:extLst>
              <a:ext uri="{FF2B5EF4-FFF2-40B4-BE49-F238E27FC236}">
                <a16:creationId xmlns:a16="http://schemas.microsoft.com/office/drawing/2014/main" id="{EE30834B-6827-9B0B-E47B-C482ACF471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1D3CC9-E5C6-5332-E5C1-947DE0D597D6}"/>
              </a:ext>
            </a:extLst>
          </p:cNvPr>
          <p:cNvSpPr>
            <a:spLocks noGrp="1"/>
          </p:cNvSpPr>
          <p:nvPr>
            <p:ph type="sldNum" sz="quarter" idx="12"/>
          </p:nvPr>
        </p:nvSpPr>
        <p:spPr/>
        <p:txBody>
          <a:bodyPr/>
          <a:lstStyle/>
          <a:p>
            <a:fld id="{FF084DCC-68A2-4C8F-8321-7E34CEB8CAA2}" type="slidenum">
              <a:rPr lang="en-IN" smtClean="0"/>
              <a:t>‹#›</a:t>
            </a:fld>
            <a:endParaRPr lang="en-IN"/>
          </a:p>
        </p:txBody>
      </p:sp>
    </p:spTree>
    <p:extLst>
      <p:ext uri="{BB962C8B-B14F-4D97-AF65-F5344CB8AC3E}">
        <p14:creationId xmlns:p14="http://schemas.microsoft.com/office/powerpoint/2010/main" val="381150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A507F-540F-836C-35D3-454CF60D64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6428EF-0CD9-8742-D601-C1D2DB8C26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75AA45-265E-47EF-ECB3-071993BC0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FA9BF9-B18D-A09C-9802-4AF9009FB508}"/>
              </a:ext>
            </a:extLst>
          </p:cNvPr>
          <p:cNvSpPr>
            <a:spLocks noGrp="1"/>
          </p:cNvSpPr>
          <p:nvPr>
            <p:ph type="dt" sz="half" idx="10"/>
          </p:nvPr>
        </p:nvSpPr>
        <p:spPr/>
        <p:txBody>
          <a:bodyPr/>
          <a:lstStyle/>
          <a:p>
            <a:fld id="{833F4A5C-62D6-4447-97A8-C43E447BDE28}" type="datetimeFigureOut">
              <a:rPr lang="en-IN" smtClean="0"/>
              <a:t>19-08-2022</a:t>
            </a:fld>
            <a:endParaRPr lang="en-IN"/>
          </a:p>
        </p:txBody>
      </p:sp>
      <p:sp>
        <p:nvSpPr>
          <p:cNvPr id="6" name="Footer Placeholder 5">
            <a:extLst>
              <a:ext uri="{FF2B5EF4-FFF2-40B4-BE49-F238E27FC236}">
                <a16:creationId xmlns:a16="http://schemas.microsoft.com/office/drawing/2014/main" id="{2B266289-7DF8-DAFE-8DDB-FBBB7EA156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A21C74-CBA7-2AA8-9AA5-A4DDF408C6D2}"/>
              </a:ext>
            </a:extLst>
          </p:cNvPr>
          <p:cNvSpPr>
            <a:spLocks noGrp="1"/>
          </p:cNvSpPr>
          <p:nvPr>
            <p:ph type="sldNum" sz="quarter" idx="12"/>
          </p:nvPr>
        </p:nvSpPr>
        <p:spPr/>
        <p:txBody>
          <a:bodyPr/>
          <a:lstStyle/>
          <a:p>
            <a:fld id="{FF084DCC-68A2-4C8F-8321-7E34CEB8CAA2}" type="slidenum">
              <a:rPr lang="en-IN" smtClean="0"/>
              <a:t>‹#›</a:t>
            </a:fld>
            <a:endParaRPr lang="en-IN"/>
          </a:p>
        </p:txBody>
      </p:sp>
    </p:spTree>
    <p:extLst>
      <p:ext uri="{BB962C8B-B14F-4D97-AF65-F5344CB8AC3E}">
        <p14:creationId xmlns:p14="http://schemas.microsoft.com/office/powerpoint/2010/main" val="1811545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1811D-5910-45E0-6D70-966C916F3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B2B3A6-AA90-93A6-C294-0A347511BF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E288B8-5B36-7C28-491A-4079F6453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16A31-4538-3A0B-2C7A-4B7A295A05F3}"/>
              </a:ext>
            </a:extLst>
          </p:cNvPr>
          <p:cNvSpPr>
            <a:spLocks noGrp="1"/>
          </p:cNvSpPr>
          <p:nvPr>
            <p:ph type="dt" sz="half" idx="10"/>
          </p:nvPr>
        </p:nvSpPr>
        <p:spPr/>
        <p:txBody>
          <a:bodyPr/>
          <a:lstStyle/>
          <a:p>
            <a:fld id="{833F4A5C-62D6-4447-97A8-C43E447BDE28}" type="datetimeFigureOut">
              <a:rPr lang="en-IN" smtClean="0"/>
              <a:t>19-08-2022</a:t>
            </a:fld>
            <a:endParaRPr lang="en-IN"/>
          </a:p>
        </p:txBody>
      </p:sp>
      <p:sp>
        <p:nvSpPr>
          <p:cNvPr id="6" name="Footer Placeholder 5">
            <a:extLst>
              <a:ext uri="{FF2B5EF4-FFF2-40B4-BE49-F238E27FC236}">
                <a16:creationId xmlns:a16="http://schemas.microsoft.com/office/drawing/2014/main" id="{4B53E4B2-F2F7-E036-15E4-0F1DE85C48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F5C602-11D6-1317-4A1C-D51188629C2F}"/>
              </a:ext>
            </a:extLst>
          </p:cNvPr>
          <p:cNvSpPr>
            <a:spLocks noGrp="1"/>
          </p:cNvSpPr>
          <p:nvPr>
            <p:ph type="sldNum" sz="quarter" idx="12"/>
          </p:nvPr>
        </p:nvSpPr>
        <p:spPr/>
        <p:txBody>
          <a:bodyPr/>
          <a:lstStyle/>
          <a:p>
            <a:fld id="{FF084DCC-68A2-4C8F-8321-7E34CEB8CAA2}" type="slidenum">
              <a:rPr lang="en-IN" smtClean="0"/>
              <a:t>‹#›</a:t>
            </a:fld>
            <a:endParaRPr lang="en-IN"/>
          </a:p>
        </p:txBody>
      </p:sp>
    </p:spTree>
    <p:extLst>
      <p:ext uri="{BB962C8B-B14F-4D97-AF65-F5344CB8AC3E}">
        <p14:creationId xmlns:p14="http://schemas.microsoft.com/office/powerpoint/2010/main" val="2870907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27D859-60B3-64ED-7789-95596D94B2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26986C-DEC4-C2F4-6F8B-E74C9A92E5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D99E81-5771-BC38-69C1-7DB0EE219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F4A5C-62D6-4447-97A8-C43E447BDE28}" type="datetimeFigureOut">
              <a:rPr lang="en-IN" smtClean="0"/>
              <a:t>19-08-2022</a:t>
            </a:fld>
            <a:endParaRPr lang="en-IN"/>
          </a:p>
        </p:txBody>
      </p:sp>
      <p:sp>
        <p:nvSpPr>
          <p:cNvPr id="5" name="Footer Placeholder 4">
            <a:extLst>
              <a:ext uri="{FF2B5EF4-FFF2-40B4-BE49-F238E27FC236}">
                <a16:creationId xmlns:a16="http://schemas.microsoft.com/office/drawing/2014/main" id="{D89E8B76-9569-5B08-8C36-2CE4459667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A3E6C0-5B79-7147-69D8-08FC08CBB3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84DCC-68A2-4C8F-8321-7E34CEB8CAA2}" type="slidenum">
              <a:rPr lang="en-IN" smtClean="0"/>
              <a:t>‹#›</a:t>
            </a:fld>
            <a:endParaRPr lang="en-IN"/>
          </a:p>
        </p:txBody>
      </p:sp>
    </p:spTree>
    <p:extLst>
      <p:ext uri="{BB962C8B-B14F-4D97-AF65-F5344CB8AC3E}">
        <p14:creationId xmlns:p14="http://schemas.microsoft.com/office/powerpoint/2010/main" val="2067808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CAFA11C-DB77-C250-E998-BCE98CC75202}"/>
              </a:ext>
            </a:extLst>
          </p:cNvPr>
          <p:cNvSpPr>
            <a:spLocks noGrp="1" noChangeArrowheads="1"/>
          </p:cNvSpPr>
          <p:nvPr>
            <p:ph type="ctrTitle"/>
          </p:nvPr>
        </p:nvSpPr>
        <p:spPr bwMode="auto">
          <a:xfrm>
            <a:off x="689811" y="642986"/>
            <a:ext cx="11036968" cy="55720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rgbClr val="FF4500"/>
                </a:solidFill>
                <a:effectLst/>
                <a:latin typeface="+mn-lt"/>
              </a:rPr>
              <a:t>Introduction:</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12529"/>
                </a:solidFill>
                <a:effectLst/>
                <a:latin typeface="+mn-lt"/>
                <a:cs typeface="Courier New" panose="02070309020205020404" pitchFamily="49" charset="0"/>
              </a:rPr>
              <a:t>HTML stands for Hyper Text Markup Language.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12529"/>
                </a:solidFill>
                <a:effectLst/>
                <a:latin typeface="+mn-lt"/>
                <a:cs typeface="Courier New" panose="02070309020205020404" pitchFamily="49" charset="0"/>
              </a:rPr>
              <a:t>HTML is used to create webpages by using tags/elements which is given by w3(world wide web).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12529"/>
                </a:solidFill>
                <a:effectLst/>
                <a:latin typeface="+mn-lt"/>
                <a:cs typeface="Courier New" panose="02070309020205020404" pitchFamily="49" charset="0"/>
              </a:rPr>
              <a:t>To create HTML page, just save that file with .html </a:t>
            </a:r>
            <a:r>
              <a:rPr kumimoji="0" lang="en-US" altLang="en-US" sz="1800" b="0" i="0" u="none" strike="noStrike" cap="none" normalizeH="0" baseline="0" dirty="0" err="1">
                <a:ln>
                  <a:noFill/>
                </a:ln>
                <a:solidFill>
                  <a:srgbClr val="212529"/>
                </a:solidFill>
                <a:effectLst/>
                <a:latin typeface="+mn-lt"/>
                <a:cs typeface="Courier New" panose="02070309020205020404" pitchFamily="49" charset="0"/>
              </a:rPr>
              <a:t>extention</a:t>
            </a:r>
            <a:endParaRPr kumimoji="0" lang="en-US" altLang="en-US" sz="1800" b="0" i="0" u="none" strike="noStrike" cap="none" normalizeH="0" baseline="0" dirty="0">
              <a:ln>
                <a:noFill/>
              </a:ln>
              <a:solidFill>
                <a:srgbClr val="212529"/>
              </a:solidFill>
              <a:effectLst/>
              <a:latin typeface="+mn-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12529"/>
                </a:solidFill>
                <a:effectLst/>
                <a:latin typeface="+mn-lt"/>
                <a:cs typeface="Courier New" panose="02070309020205020404" pitchFamily="49" charset="0"/>
              </a:rPr>
              <a:t>All .html files can run only in web browsers like IE, Chrome, </a:t>
            </a:r>
            <a:r>
              <a:rPr kumimoji="0" lang="en-US" altLang="en-US" sz="1800" b="0" i="0" u="none" strike="noStrike" cap="none" normalizeH="0" baseline="0" dirty="0" err="1">
                <a:ln>
                  <a:noFill/>
                </a:ln>
                <a:solidFill>
                  <a:srgbClr val="212529"/>
                </a:solidFill>
                <a:effectLst/>
                <a:latin typeface="+mn-lt"/>
                <a:cs typeface="Courier New" panose="02070309020205020404" pitchFamily="49" charset="0"/>
              </a:rPr>
              <a:t>Firefox,Opara,Safari</a:t>
            </a:r>
            <a:r>
              <a:rPr kumimoji="0" lang="en-US" altLang="en-US" sz="1800" b="0" i="0" u="none" strike="noStrike" cap="none" normalizeH="0" baseline="0" dirty="0">
                <a:ln>
                  <a:noFill/>
                </a:ln>
                <a:solidFill>
                  <a:srgbClr val="212529"/>
                </a:solidFill>
                <a:effectLst/>
                <a:latin typeface="+mn-lt"/>
                <a:cs typeface="Courier New" panose="02070309020205020404" pitchFamily="49" charset="0"/>
              </a:rPr>
              <a:t> etc.</a:t>
            </a:r>
            <a:br>
              <a:rPr kumimoji="0" lang="en-US" altLang="en-US" sz="1800" b="0" i="0" u="none" strike="noStrike" cap="none" normalizeH="0" baseline="0" dirty="0">
                <a:ln>
                  <a:noFill/>
                </a:ln>
                <a:solidFill>
                  <a:srgbClr val="212529"/>
                </a:solidFill>
                <a:effectLst/>
                <a:latin typeface="+mn-lt"/>
                <a:cs typeface="Courier New" panose="02070309020205020404" pitchFamily="49" charset="0"/>
              </a:rPr>
            </a:br>
            <a:endParaRPr kumimoji="0" lang="en-US" altLang="en-US" sz="1800" b="0" i="0" u="none" strike="noStrike" cap="none" normalizeH="0" baseline="0" dirty="0">
              <a:ln>
                <a:noFill/>
              </a:ln>
              <a:solidFill>
                <a:srgbClr val="212529"/>
              </a:solidFill>
              <a:effectLst/>
              <a:latin typeface="+mn-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rgbClr val="FF4500"/>
                </a:solidFill>
                <a:effectLst/>
                <a:latin typeface="+mn-lt"/>
              </a:rPr>
              <a:t>Syntax:</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12529"/>
                </a:solidFill>
                <a:effectLst/>
                <a:latin typeface="+mn-lt"/>
                <a:cs typeface="Courier New" panose="02070309020205020404" pitchFamily="49" charset="0"/>
              </a:rPr>
              <a:t>Tag: &lt;</a:t>
            </a:r>
            <a:r>
              <a:rPr kumimoji="0" lang="en-US" altLang="en-US" sz="1800" b="0" i="0" u="none" strike="noStrike" cap="none" normalizeH="0" baseline="0" dirty="0" err="1">
                <a:ln>
                  <a:noFill/>
                </a:ln>
                <a:solidFill>
                  <a:srgbClr val="212529"/>
                </a:solidFill>
                <a:effectLst/>
                <a:latin typeface="+mn-lt"/>
                <a:cs typeface="Courier New" panose="02070309020205020404" pitchFamily="49" charset="0"/>
              </a:rPr>
              <a:t>Tagname</a:t>
            </a:r>
            <a:r>
              <a:rPr kumimoji="0" lang="en-US" altLang="en-US" sz="1800" b="0" i="0" u="none" strike="noStrike" cap="none" normalizeH="0" baseline="0" dirty="0">
                <a:ln>
                  <a:noFill/>
                </a:ln>
                <a:solidFill>
                  <a:srgbClr val="212529"/>
                </a:solidFill>
                <a:effectLst/>
                <a:latin typeface="+mn-lt"/>
                <a:cs typeface="Courier New" panose="02070309020205020404" pitchFamily="49" charset="0"/>
              </a:rPr>
              <a:t>&gt;&lt;/</a:t>
            </a:r>
            <a:r>
              <a:rPr kumimoji="0" lang="en-US" altLang="en-US" sz="1800" b="0" i="0" u="none" strike="noStrike" cap="none" normalizeH="0" baseline="0" dirty="0" err="1">
                <a:ln>
                  <a:noFill/>
                </a:ln>
                <a:solidFill>
                  <a:srgbClr val="212529"/>
                </a:solidFill>
                <a:effectLst/>
                <a:latin typeface="+mn-lt"/>
                <a:cs typeface="Courier New" panose="02070309020205020404" pitchFamily="49" charset="0"/>
              </a:rPr>
              <a:t>Tagname</a:t>
            </a:r>
            <a:r>
              <a:rPr kumimoji="0" lang="en-US" altLang="en-US" sz="1800" b="0" i="0" u="none" strike="noStrike" cap="none" normalizeH="0" baseline="0" dirty="0">
                <a:ln>
                  <a:noFill/>
                </a:ln>
                <a:solidFill>
                  <a:srgbClr val="212529"/>
                </a:solidFill>
                <a:effectLst/>
                <a:latin typeface="+mn-lt"/>
                <a:cs typeface="Courier New" panose="02070309020205020404" pitchFamily="49" charset="0"/>
              </a:rPr>
              <a:t>&gt; : </a:t>
            </a:r>
            <a:r>
              <a:rPr kumimoji="0" lang="en-US" altLang="en-US" sz="1800" b="0" i="0" u="none" strike="noStrike" cap="none" normalizeH="0" baseline="0" dirty="0">
                <a:ln>
                  <a:noFill/>
                </a:ln>
                <a:solidFill>
                  <a:srgbClr val="1E09FF"/>
                </a:solidFill>
                <a:effectLst/>
                <a:latin typeface="+mn-lt"/>
                <a:cs typeface="Courier New" panose="02070309020205020404" pitchFamily="49" charset="0"/>
              </a:rPr>
              <a:t>&lt;script&gt;&lt;/script&gt;</a:t>
            </a:r>
            <a:endParaRPr kumimoji="0" lang="en-US" altLang="en-US" sz="1800" b="0" i="0" u="none" strike="noStrike" cap="none" normalizeH="0" baseline="0" dirty="0">
              <a:ln>
                <a:noFill/>
              </a:ln>
              <a:solidFill>
                <a:srgbClr val="212529"/>
              </a:solidFill>
              <a:effectLst/>
              <a:latin typeface="+mn-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12529"/>
                </a:solidFill>
                <a:effectLst/>
                <a:latin typeface="+mn-lt"/>
                <a:cs typeface="Courier New" panose="02070309020205020404" pitchFamily="49" charset="0"/>
              </a:rPr>
              <a:t>Element: &lt;</a:t>
            </a:r>
            <a:r>
              <a:rPr kumimoji="0" lang="en-US" altLang="en-US" sz="1800" b="0" i="0" u="none" strike="noStrike" cap="none" normalizeH="0" baseline="0" dirty="0" err="1">
                <a:ln>
                  <a:noFill/>
                </a:ln>
                <a:solidFill>
                  <a:srgbClr val="212529"/>
                </a:solidFill>
                <a:effectLst/>
                <a:latin typeface="+mn-lt"/>
                <a:cs typeface="Courier New" panose="02070309020205020404" pitchFamily="49" charset="0"/>
              </a:rPr>
              <a:t>Tagname</a:t>
            </a:r>
            <a:r>
              <a:rPr kumimoji="0" lang="en-US" altLang="en-US" sz="1800" b="0" i="0" u="none" strike="noStrike" cap="none" normalizeH="0" baseline="0" dirty="0">
                <a:ln>
                  <a:noFill/>
                </a:ln>
                <a:solidFill>
                  <a:srgbClr val="212529"/>
                </a:solidFill>
                <a:effectLst/>
                <a:latin typeface="+mn-lt"/>
                <a:cs typeface="Courier New" panose="02070309020205020404" pitchFamily="49" charset="0"/>
              </a:rPr>
              <a:t>&gt; Content &lt;/</a:t>
            </a:r>
            <a:r>
              <a:rPr kumimoji="0" lang="en-US" altLang="en-US" sz="1800" b="0" i="0" u="none" strike="noStrike" cap="none" normalizeH="0" baseline="0" dirty="0" err="1">
                <a:ln>
                  <a:noFill/>
                </a:ln>
                <a:solidFill>
                  <a:srgbClr val="212529"/>
                </a:solidFill>
                <a:effectLst/>
                <a:latin typeface="+mn-lt"/>
                <a:cs typeface="Courier New" panose="02070309020205020404" pitchFamily="49" charset="0"/>
              </a:rPr>
              <a:t>Tagname</a:t>
            </a:r>
            <a:r>
              <a:rPr kumimoji="0" lang="en-US" altLang="en-US" sz="1800" b="0" i="0" u="none" strike="noStrike" cap="none" normalizeH="0" baseline="0" dirty="0">
                <a:ln>
                  <a:noFill/>
                </a:ln>
                <a:solidFill>
                  <a:srgbClr val="212529"/>
                </a:solidFill>
                <a:effectLst/>
                <a:latin typeface="+mn-lt"/>
                <a:cs typeface="Courier New" panose="02070309020205020404" pitchFamily="49" charset="0"/>
              </a:rPr>
              <a:t>&gt; : </a:t>
            </a:r>
            <a:r>
              <a:rPr kumimoji="0" lang="en-US" altLang="en-US" sz="1800" b="0" i="0" u="none" strike="noStrike" cap="none" normalizeH="0" baseline="0" dirty="0">
                <a:ln>
                  <a:noFill/>
                </a:ln>
                <a:solidFill>
                  <a:srgbClr val="1E09FF"/>
                </a:solidFill>
                <a:effectLst/>
                <a:latin typeface="+mn-lt"/>
                <a:cs typeface="Courier New" panose="02070309020205020404" pitchFamily="49" charset="0"/>
              </a:rPr>
              <a:t>&lt;span&gt;</a:t>
            </a:r>
            <a:r>
              <a:rPr kumimoji="0" lang="en-US" altLang="en-US" sz="1800" b="0" i="0" u="none" strike="noStrike" cap="none" normalizeH="0" baseline="0" dirty="0" err="1">
                <a:ln>
                  <a:noFill/>
                </a:ln>
                <a:solidFill>
                  <a:srgbClr val="1E09FF"/>
                </a:solidFill>
                <a:effectLst/>
                <a:latin typeface="+mn-lt"/>
                <a:cs typeface="Courier New" panose="02070309020205020404" pitchFamily="49" charset="0"/>
              </a:rPr>
              <a:t>Sachin</a:t>
            </a:r>
            <a:r>
              <a:rPr kumimoji="0" lang="en-US" altLang="en-US" sz="1800" b="0" i="0" u="none" strike="noStrike" cap="none" normalizeH="0" baseline="0" dirty="0">
                <a:ln>
                  <a:noFill/>
                </a:ln>
                <a:solidFill>
                  <a:srgbClr val="1E09FF"/>
                </a:solidFill>
                <a:effectLst/>
                <a:latin typeface="+mn-lt"/>
                <a:cs typeface="Courier New" panose="02070309020205020404" pitchFamily="49" charset="0"/>
              </a:rPr>
              <a:t>&lt;/span&gt;</a:t>
            </a:r>
            <a:endParaRPr kumimoji="0" lang="en-US" altLang="en-US" sz="1800" b="0" i="0" u="none" strike="noStrike" cap="none" normalizeH="0" baseline="0" dirty="0">
              <a:ln>
                <a:noFill/>
              </a:ln>
              <a:solidFill>
                <a:srgbClr val="212529"/>
              </a:solidFill>
              <a:effectLst/>
              <a:latin typeface="+mn-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12529"/>
                </a:solidFill>
                <a:effectLst/>
                <a:latin typeface="+mn-lt"/>
                <a:cs typeface="Courier New" panose="02070309020205020404" pitchFamily="49" charset="0"/>
              </a:rPr>
              <a:t>Self closing Element: &lt;</a:t>
            </a:r>
            <a:r>
              <a:rPr kumimoji="0" lang="en-US" altLang="en-US" sz="1800" b="0" i="0" u="none" strike="noStrike" cap="none" normalizeH="0" baseline="0" dirty="0" err="1">
                <a:ln>
                  <a:noFill/>
                </a:ln>
                <a:solidFill>
                  <a:srgbClr val="212529"/>
                </a:solidFill>
                <a:effectLst/>
                <a:latin typeface="+mn-lt"/>
                <a:cs typeface="Courier New" panose="02070309020205020404" pitchFamily="49" charset="0"/>
              </a:rPr>
              <a:t>Tagname</a:t>
            </a:r>
            <a:r>
              <a:rPr kumimoji="0" lang="en-US" altLang="en-US" sz="1800" b="0" i="0" u="none" strike="noStrike" cap="none" normalizeH="0" baseline="0" dirty="0">
                <a:ln>
                  <a:noFill/>
                </a:ln>
                <a:solidFill>
                  <a:srgbClr val="212529"/>
                </a:solidFill>
                <a:effectLst/>
                <a:latin typeface="+mn-lt"/>
                <a:cs typeface="Courier New" panose="02070309020205020404" pitchFamily="49" charset="0"/>
              </a:rPr>
              <a:t> /&gt; : </a:t>
            </a:r>
            <a:r>
              <a:rPr kumimoji="0" lang="en-US" altLang="en-US" sz="1800" b="0" i="0" u="none" strike="noStrike" cap="none" normalizeH="0" baseline="0" dirty="0">
                <a:ln>
                  <a:noFill/>
                </a:ln>
                <a:solidFill>
                  <a:srgbClr val="1E09FF"/>
                </a:solidFill>
                <a:effectLst/>
                <a:latin typeface="+mn-lt"/>
                <a:cs typeface="Courier New" panose="02070309020205020404" pitchFamily="49" charset="0"/>
              </a:rPr>
              <a:t>&lt;input/&gt;</a:t>
            </a:r>
            <a:br>
              <a:rPr kumimoji="0" lang="en-US" altLang="en-US" sz="1800" b="0" i="0" u="none" strike="noStrike" cap="none" normalizeH="0" baseline="0" dirty="0">
                <a:ln>
                  <a:noFill/>
                </a:ln>
                <a:solidFill>
                  <a:srgbClr val="1E09FF"/>
                </a:solidFill>
                <a:effectLst/>
                <a:latin typeface="+mn-lt"/>
                <a:cs typeface="Courier New" panose="02070309020205020404" pitchFamily="49" charset="0"/>
              </a:rPr>
            </a:br>
            <a:endParaRPr kumimoji="0" lang="en-US" altLang="en-US" sz="1800" b="0" i="0" u="none" strike="noStrike" cap="none" normalizeH="0" baseline="0" dirty="0">
              <a:ln>
                <a:noFill/>
              </a:ln>
              <a:solidFill>
                <a:srgbClr val="212529"/>
              </a:solidFill>
              <a:effectLst/>
              <a:latin typeface="+mn-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rgbClr val="FF4500"/>
                </a:solidFill>
                <a:effectLst/>
                <a:latin typeface="+mn-lt"/>
              </a:rPr>
              <a:t>Markup Language vs Programming Language</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1" u="sng" strike="noStrike" cap="none" normalizeH="0" baseline="0" dirty="0">
                <a:ln>
                  <a:noFill/>
                </a:ln>
                <a:solidFill>
                  <a:srgbClr val="C71585"/>
                </a:solidFill>
                <a:effectLst/>
                <a:latin typeface="+mn-lt"/>
              </a:rPr>
              <a:t>Markup Language(HTML):</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12529"/>
                </a:solidFill>
                <a:effectLst/>
                <a:latin typeface="+mn-lt"/>
                <a:cs typeface="Courier New" panose="02070309020205020404" pitchFamily="49" charset="0"/>
              </a:rPr>
              <a:t>No compilation is required to run.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12529"/>
                </a:solidFill>
                <a:effectLst/>
                <a:latin typeface="+mn-lt"/>
                <a:cs typeface="Courier New" panose="02070309020205020404" pitchFamily="49" charset="0"/>
              </a:rPr>
              <a:t>No tags are mandatory, empty .html files also run in browser.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12529"/>
                </a:solidFill>
                <a:effectLst/>
                <a:latin typeface="+mn-lt"/>
                <a:cs typeface="Courier New" panose="02070309020205020404" pitchFamily="49" charset="0"/>
              </a:rPr>
              <a:t>If no tags in .html file, then browser placed by default three tags, </a:t>
            </a:r>
            <a:r>
              <a:rPr kumimoji="0" lang="en-US" altLang="en-US" sz="1800" b="0" i="0" u="none" strike="noStrike" cap="none" normalizeH="0" baseline="0" dirty="0" err="1">
                <a:ln>
                  <a:noFill/>
                </a:ln>
                <a:solidFill>
                  <a:srgbClr val="212529"/>
                </a:solidFill>
                <a:effectLst/>
                <a:latin typeface="+mn-lt"/>
                <a:cs typeface="Courier New" panose="02070309020205020404" pitchFamily="49" charset="0"/>
              </a:rPr>
              <a:t>html,head,body</a:t>
            </a:r>
            <a:endParaRPr kumimoji="0" lang="en-US" altLang="en-US" sz="1800" b="0" i="0" u="none" strike="noStrike" cap="none" normalizeH="0" baseline="0" dirty="0">
              <a:ln>
                <a:noFill/>
              </a:ln>
              <a:solidFill>
                <a:srgbClr val="212529"/>
              </a:solidFill>
              <a:effectLst/>
              <a:latin typeface="+mn-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1" u="sng" strike="noStrike" cap="none" normalizeH="0" baseline="0" dirty="0">
                <a:ln>
                  <a:noFill/>
                </a:ln>
                <a:solidFill>
                  <a:srgbClr val="C71585"/>
                </a:solidFill>
                <a:effectLst/>
                <a:latin typeface="+mn-lt"/>
              </a:rPr>
              <a:t>Programming Language(C):</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12529"/>
                </a:solidFill>
                <a:effectLst/>
                <a:latin typeface="+mn-lt"/>
                <a:cs typeface="Courier New" panose="02070309020205020404" pitchFamily="49" charset="0"/>
              </a:rPr>
              <a:t>First have to compile, after that only can run.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12529"/>
                </a:solidFill>
                <a:effectLst/>
                <a:latin typeface="+mn-lt"/>
                <a:cs typeface="Courier New" panose="02070309020205020404" pitchFamily="49" charset="0"/>
              </a:rPr>
              <a:t>Minimum lines of code is required, at least main()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610626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57815B3-A8CA-ACB8-B29B-EB0A40C1BB3A}"/>
              </a:ext>
            </a:extLst>
          </p:cNvPr>
          <p:cNvSpPr>
            <a:spLocks noGrp="1"/>
          </p:cNvSpPr>
          <p:nvPr>
            <p:ph type="title"/>
          </p:nvPr>
        </p:nvSpPr>
        <p:spPr>
          <a:xfrm>
            <a:off x="457200" y="0"/>
            <a:ext cx="8229600" cy="792163"/>
          </a:xfrm>
        </p:spPr>
        <p:txBody>
          <a:bodyPr/>
          <a:lstStyle/>
          <a:p>
            <a:pPr eaLnBrk="1" hangingPunct="1"/>
            <a:r>
              <a:rPr lang="en-US" altLang="en-US" b="1" dirty="0"/>
              <a:t>&lt;BODY&gt;….&lt;/BODY&gt;</a:t>
            </a:r>
          </a:p>
        </p:txBody>
      </p:sp>
      <p:sp>
        <p:nvSpPr>
          <p:cNvPr id="5" name="Content Placeholder 2">
            <a:extLst>
              <a:ext uri="{FF2B5EF4-FFF2-40B4-BE49-F238E27FC236}">
                <a16:creationId xmlns:a16="http://schemas.microsoft.com/office/drawing/2014/main" id="{E5E98F72-003B-7B40-F835-2053AD3F9C3B}"/>
              </a:ext>
            </a:extLst>
          </p:cNvPr>
          <p:cNvSpPr>
            <a:spLocks noGrp="1"/>
          </p:cNvSpPr>
          <p:nvPr>
            <p:ph idx="1"/>
          </p:nvPr>
        </p:nvSpPr>
        <p:spPr>
          <a:xfrm>
            <a:off x="0" y="914400"/>
            <a:ext cx="9144000" cy="5943600"/>
          </a:xfrm>
        </p:spPr>
        <p:txBody>
          <a:bodyPr/>
          <a:lstStyle/>
          <a:p>
            <a:pPr eaLnBrk="1" hangingPunct="1"/>
            <a:r>
              <a:rPr lang="en-US" altLang="en-US" sz="2500"/>
              <a:t>The &lt;body&gt; tag defines the document's body.</a:t>
            </a:r>
          </a:p>
          <a:p>
            <a:pPr eaLnBrk="1" hangingPunct="1"/>
            <a:r>
              <a:rPr lang="en-US" altLang="en-US" sz="2500"/>
              <a:t>The &lt;body&gt; element contains all the contents of an HTML document, such as text, hyperlinks, images, tables, lists, etc.</a:t>
            </a:r>
          </a:p>
          <a:p>
            <a:pPr eaLnBrk="1" hangingPunct="1"/>
            <a:r>
              <a:rPr lang="en-US" altLang="en-US" sz="2500"/>
              <a:t>Its major attributes</a:t>
            </a:r>
          </a:p>
          <a:p>
            <a:pPr lvl="1" eaLnBrk="1" hangingPunct="1"/>
            <a:r>
              <a:rPr lang="en-US" altLang="en-US" sz="2500"/>
              <a:t>Alink = color (Specifies the color of an active link in a document)</a:t>
            </a:r>
          </a:p>
          <a:p>
            <a:pPr lvl="1" eaLnBrk="1" hangingPunct="1"/>
            <a:r>
              <a:rPr lang="en-US" altLang="en-US" sz="2500"/>
              <a:t>Background = url (Specifies a background image for a document)</a:t>
            </a:r>
          </a:p>
          <a:p>
            <a:pPr lvl="1" eaLnBrk="1" hangingPunct="1"/>
            <a:r>
              <a:rPr lang="en-US" altLang="en-US" sz="2500"/>
              <a:t>Bgcolor=color (Specifies the background color of a document)</a:t>
            </a:r>
          </a:p>
          <a:p>
            <a:pPr lvl="1" eaLnBrk="1" hangingPunct="1"/>
            <a:r>
              <a:rPr lang="en-US" altLang="en-US" sz="2500"/>
              <a:t>Link = color (Specifies the color of unvisited links in a document)</a:t>
            </a:r>
          </a:p>
          <a:p>
            <a:pPr lvl="1" eaLnBrk="1" hangingPunct="1"/>
            <a:r>
              <a:rPr lang="en-US" altLang="en-US" sz="2500"/>
              <a:t>Text = color (Specifies the color of the text in a document)</a:t>
            </a:r>
          </a:p>
          <a:p>
            <a:pPr lvl="1" eaLnBrk="1" hangingPunct="1"/>
            <a:r>
              <a:rPr lang="en-US" altLang="en-US" sz="2500"/>
              <a:t>Vlink = color (Specifies the color of visited links in a document)</a:t>
            </a:r>
          </a:p>
        </p:txBody>
      </p:sp>
    </p:spTree>
    <p:extLst>
      <p:ext uri="{BB962C8B-B14F-4D97-AF65-F5344CB8AC3E}">
        <p14:creationId xmlns:p14="http://schemas.microsoft.com/office/powerpoint/2010/main" val="2571597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F3458BB-78D9-6B4A-78F7-696EF12EC7A6}"/>
              </a:ext>
            </a:extLst>
          </p:cNvPr>
          <p:cNvSpPr>
            <a:spLocks noGrp="1"/>
          </p:cNvSpPr>
          <p:nvPr>
            <p:ph type="title"/>
          </p:nvPr>
        </p:nvSpPr>
        <p:spPr>
          <a:xfrm>
            <a:off x="1981200" y="1"/>
            <a:ext cx="8229600" cy="868363"/>
          </a:xfrm>
        </p:spPr>
        <p:txBody>
          <a:bodyPr/>
          <a:lstStyle/>
          <a:p>
            <a:pPr eaLnBrk="1" hangingPunct="1"/>
            <a:r>
              <a:rPr lang="en-US" altLang="en-US" b="1"/>
              <a:t>&lt;P&gt;</a:t>
            </a:r>
          </a:p>
        </p:txBody>
      </p:sp>
      <p:sp>
        <p:nvSpPr>
          <p:cNvPr id="12291" name="Content Placeholder 2">
            <a:extLst>
              <a:ext uri="{FF2B5EF4-FFF2-40B4-BE49-F238E27FC236}">
                <a16:creationId xmlns:a16="http://schemas.microsoft.com/office/drawing/2014/main" id="{2EE8B023-0500-A60D-80AE-9EE6F9F4E98C}"/>
              </a:ext>
            </a:extLst>
          </p:cNvPr>
          <p:cNvSpPr>
            <a:spLocks noGrp="1"/>
          </p:cNvSpPr>
          <p:nvPr>
            <p:ph idx="1"/>
          </p:nvPr>
        </p:nvSpPr>
        <p:spPr>
          <a:xfrm>
            <a:off x="1524000" y="868364"/>
            <a:ext cx="9144000" cy="6218237"/>
          </a:xfrm>
        </p:spPr>
        <p:txBody>
          <a:bodyPr/>
          <a:lstStyle/>
          <a:p>
            <a:pPr eaLnBrk="1" hangingPunct="1"/>
            <a:r>
              <a:rPr lang="en-US" altLang="en-US"/>
              <a:t>The &lt;p&gt; tag defines a paragraph.</a:t>
            </a:r>
          </a:p>
          <a:p>
            <a:pPr eaLnBrk="1" hangingPunct="1"/>
            <a:r>
              <a:rPr lang="en-US" altLang="en-US"/>
              <a:t>Browsers automatically add some space (margin) before and after each &lt;p&gt; element.</a:t>
            </a:r>
          </a:p>
          <a:p>
            <a:pPr eaLnBrk="1" hangingPunct="1"/>
            <a:r>
              <a:rPr lang="en-US" altLang="en-US"/>
              <a:t> The margins can be modified with CSS (with the margin properties).</a:t>
            </a:r>
          </a:p>
          <a:p>
            <a:pPr eaLnBrk="1" hangingPunct="1"/>
            <a:r>
              <a:rPr lang="en-US" altLang="en-US"/>
              <a:t>Major attributes</a:t>
            </a:r>
          </a:p>
          <a:p>
            <a:pPr lvl="1" eaLnBrk="1" hangingPunct="1"/>
            <a:r>
              <a:rPr lang="en-US" altLang="en-US"/>
              <a:t>Align = right, left, center, justify (Specifies the alignment of the text within a paragraph)</a:t>
            </a:r>
          </a:p>
          <a:p>
            <a:pPr eaLnBrk="1" hangingPunct="1"/>
            <a:endParaRPr lang="en-US" altLang="en-US"/>
          </a:p>
          <a:p>
            <a:pPr eaLnBrk="1" hangingPunct="1"/>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A0AD1356-5A08-EE93-57EC-776A62053ED0}"/>
              </a:ext>
            </a:extLst>
          </p:cNvPr>
          <p:cNvSpPr>
            <a:spLocks noGrp="1"/>
          </p:cNvSpPr>
          <p:nvPr>
            <p:ph type="title"/>
          </p:nvPr>
        </p:nvSpPr>
        <p:spPr>
          <a:xfrm>
            <a:off x="1981200" y="0"/>
            <a:ext cx="8229600" cy="838200"/>
          </a:xfrm>
        </p:spPr>
        <p:txBody>
          <a:bodyPr/>
          <a:lstStyle/>
          <a:p>
            <a:pPr eaLnBrk="1" hangingPunct="1"/>
            <a:r>
              <a:rPr lang="en-US" altLang="en-US" b="1"/>
              <a:t>TEXT FORMATTING</a:t>
            </a:r>
          </a:p>
        </p:txBody>
      </p:sp>
      <p:sp>
        <p:nvSpPr>
          <p:cNvPr id="3" name="Content Placeholder 2">
            <a:extLst>
              <a:ext uri="{FF2B5EF4-FFF2-40B4-BE49-F238E27FC236}">
                <a16:creationId xmlns:a16="http://schemas.microsoft.com/office/drawing/2014/main" id="{2B5DC7E4-65EC-6B05-442F-F2A650352AB9}"/>
              </a:ext>
            </a:extLst>
          </p:cNvPr>
          <p:cNvSpPr>
            <a:spLocks noGrp="1"/>
          </p:cNvSpPr>
          <p:nvPr>
            <p:ph idx="1"/>
          </p:nvPr>
        </p:nvSpPr>
        <p:spPr>
          <a:xfrm>
            <a:off x="1524000" y="990600"/>
            <a:ext cx="9144000" cy="5867400"/>
          </a:xfrm>
        </p:spPr>
        <p:txBody>
          <a:bodyPr rtlCol="0">
            <a:normAutofit/>
          </a:bodyPr>
          <a:lstStyle/>
          <a:p>
            <a:pPr>
              <a:defRPr/>
            </a:pPr>
            <a:r>
              <a:rPr lang="en-US" dirty="0"/>
              <a:t>&lt;b&gt;…&lt;/b&gt;</a:t>
            </a:r>
          </a:p>
          <a:p>
            <a:pPr lvl="1">
              <a:defRPr/>
            </a:pPr>
            <a:r>
              <a:rPr lang="en-US" dirty="0"/>
              <a:t>The &lt;b&gt; tag specifies bold text.</a:t>
            </a:r>
          </a:p>
          <a:p>
            <a:pPr>
              <a:defRPr/>
            </a:pPr>
            <a:r>
              <a:rPr lang="en-US" dirty="0"/>
              <a:t>&lt;</a:t>
            </a:r>
            <a:r>
              <a:rPr lang="en-US" dirty="0" err="1"/>
              <a:t>i</a:t>
            </a:r>
            <a:r>
              <a:rPr lang="en-US" dirty="0"/>
              <a:t>&gt;…..&lt;/</a:t>
            </a:r>
            <a:r>
              <a:rPr lang="en-US" dirty="0" err="1"/>
              <a:t>i</a:t>
            </a:r>
            <a:r>
              <a:rPr lang="en-US" dirty="0"/>
              <a:t>&gt;</a:t>
            </a:r>
          </a:p>
          <a:p>
            <a:pPr lvl="1">
              <a:defRPr/>
            </a:pPr>
            <a:r>
              <a:rPr lang="en-US" dirty="0"/>
              <a:t>The content of the &lt;</a:t>
            </a:r>
            <a:r>
              <a:rPr lang="en-US" dirty="0" err="1"/>
              <a:t>i</a:t>
            </a:r>
            <a:r>
              <a:rPr lang="en-US" dirty="0"/>
              <a:t>&gt; tag is usually displayed in italic.</a:t>
            </a:r>
          </a:p>
          <a:p>
            <a:pPr>
              <a:defRPr/>
            </a:pPr>
            <a:r>
              <a:rPr lang="en-US" dirty="0"/>
              <a:t>&lt;u&gt;….&lt;/u&gt;</a:t>
            </a:r>
          </a:p>
          <a:p>
            <a:pPr lvl="1">
              <a:defRPr/>
            </a:pPr>
            <a:r>
              <a:rPr lang="en-US" dirty="0"/>
              <a:t>The &lt;u&gt; tag represents some text that should be stylistically different from normal text.</a:t>
            </a:r>
          </a:p>
          <a:p>
            <a:pPr>
              <a:defRPr/>
            </a:pPr>
            <a:r>
              <a:rPr lang="en-US" dirty="0"/>
              <a:t>&lt;big&gt;….&lt;/big&gt;</a:t>
            </a:r>
          </a:p>
          <a:p>
            <a:pPr lvl="1">
              <a:defRPr/>
            </a:pPr>
            <a:r>
              <a:rPr lang="en-US" dirty="0"/>
              <a:t>Make text bigger than normal</a:t>
            </a:r>
          </a:p>
          <a:p>
            <a:pPr>
              <a:defRPr/>
            </a:pPr>
            <a:r>
              <a:rPr lang="en-US" dirty="0"/>
              <a:t>&lt;small&gt;…&lt;/small&gt;</a:t>
            </a:r>
          </a:p>
          <a:p>
            <a:pPr lvl="1">
              <a:defRPr/>
            </a:pPr>
            <a:r>
              <a:rPr lang="en-US" dirty="0"/>
              <a:t>The &lt;small&gt; tag defines smaller text.</a:t>
            </a:r>
          </a:p>
          <a:p>
            <a:pPr>
              <a:defRPr/>
            </a:pPr>
            <a:r>
              <a:rPr lang="en-US" dirty="0"/>
              <a:t>&lt;</a:t>
            </a:r>
            <a:r>
              <a:rPr lang="en-US" dirty="0" err="1"/>
              <a:t>em</a:t>
            </a:r>
            <a:r>
              <a:rPr lang="en-US" dirty="0"/>
              <a:t>&gt;…..&lt;/</a:t>
            </a:r>
            <a:r>
              <a:rPr lang="en-US" dirty="0" err="1"/>
              <a:t>em</a:t>
            </a:r>
            <a:r>
              <a:rPr lang="en-US" dirty="0"/>
              <a:t>&gt;</a:t>
            </a:r>
          </a:p>
          <a:p>
            <a:pPr lvl="1">
              <a:defRPr/>
            </a:pPr>
            <a:r>
              <a:rPr lang="en-US" dirty="0"/>
              <a:t>The &lt;</a:t>
            </a:r>
            <a:r>
              <a:rPr lang="en-US" dirty="0" err="1"/>
              <a:t>em</a:t>
            </a:r>
            <a:r>
              <a:rPr lang="en-US" dirty="0"/>
              <a:t>&gt; tag is a phrase tag. It renders as emphasized text.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BB59EB-0FD1-1285-FBF0-37FD51153C11}"/>
              </a:ext>
            </a:extLst>
          </p:cNvPr>
          <p:cNvSpPr>
            <a:spLocks noGrp="1"/>
          </p:cNvSpPr>
          <p:nvPr>
            <p:ph idx="1"/>
          </p:nvPr>
        </p:nvSpPr>
        <p:spPr>
          <a:xfrm>
            <a:off x="1524000" y="304800"/>
            <a:ext cx="9144000" cy="6553200"/>
          </a:xfrm>
        </p:spPr>
        <p:txBody>
          <a:bodyPr rtlCol="0">
            <a:normAutofit/>
          </a:bodyPr>
          <a:lstStyle/>
          <a:p>
            <a:pPr marL="457200" lvl="1" indent="0">
              <a:buNone/>
              <a:defRPr/>
            </a:pPr>
            <a:endParaRPr lang="en-US" dirty="0"/>
          </a:p>
          <a:p>
            <a:pPr>
              <a:defRPr/>
            </a:pPr>
            <a:r>
              <a:rPr lang="en-US" dirty="0"/>
              <a:t>&lt;del&gt;….&lt;/del&gt;</a:t>
            </a:r>
          </a:p>
          <a:p>
            <a:pPr lvl="1">
              <a:defRPr/>
            </a:pPr>
            <a:r>
              <a:rPr lang="en-US" dirty="0"/>
              <a:t>The &lt;del&gt; tag defines text that has been deleted from a document.</a:t>
            </a:r>
          </a:p>
          <a:p>
            <a:pPr>
              <a:defRPr/>
            </a:pPr>
            <a:r>
              <a:rPr lang="en-US" dirty="0"/>
              <a:t>&lt;strike&gt;….&lt;/strike&gt;</a:t>
            </a:r>
          </a:p>
          <a:p>
            <a:pPr lvl="1">
              <a:defRPr/>
            </a:pPr>
            <a:r>
              <a:rPr lang="en-US" dirty="0"/>
              <a:t>The text will be displayed with single strike through line.</a:t>
            </a:r>
          </a:p>
          <a:p>
            <a:pPr>
              <a:defRPr/>
            </a:pPr>
            <a:r>
              <a:rPr lang="en-US" dirty="0"/>
              <a:t>&lt;strong&gt;....&lt;/strong&gt;</a:t>
            </a:r>
          </a:p>
          <a:p>
            <a:pPr lvl="1">
              <a:defRPr/>
            </a:pPr>
            <a:r>
              <a:rPr lang="en-US" dirty="0"/>
              <a:t>Used to emphasize text more, which usually appears in bold, but can vary according to your browser.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975691-AB2D-B98F-6935-0F54E7BCCE64}"/>
              </a:ext>
            </a:extLst>
          </p:cNvPr>
          <p:cNvSpPr>
            <a:spLocks noGrp="1"/>
          </p:cNvSpPr>
          <p:nvPr>
            <p:ph idx="1"/>
          </p:nvPr>
        </p:nvSpPr>
        <p:spPr>
          <a:xfrm>
            <a:off x="1524000" y="304800"/>
            <a:ext cx="9144000" cy="6553200"/>
          </a:xfrm>
        </p:spPr>
        <p:txBody>
          <a:bodyPr rtlCol="0">
            <a:normAutofit/>
          </a:bodyPr>
          <a:lstStyle/>
          <a:p>
            <a:pPr>
              <a:defRPr/>
            </a:pPr>
            <a:r>
              <a:rPr lang="en-US" dirty="0"/>
              <a:t>&lt;sub&gt;….&lt;/sub&gt;</a:t>
            </a:r>
          </a:p>
          <a:p>
            <a:pPr lvl="1">
              <a:defRPr/>
            </a:pPr>
            <a:r>
              <a:rPr lang="en-US" dirty="0"/>
              <a:t>Defines subscripted text below the normal text.</a:t>
            </a:r>
          </a:p>
          <a:p>
            <a:pPr>
              <a:defRPr/>
            </a:pPr>
            <a:r>
              <a:rPr lang="en-US" dirty="0"/>
              <a:t>&lt;sup&gt;….&lt;/sup&gt;</a:t>
            </a:r>
          </a:p>
          <a:p>
            <a:pPr lvl="1">
              <a:defRPr/>
            </a:pPr>
            <a:r>
              <a:rPr lang="en-US" dirty="0"/>
              <a:t>Defines superscripted text above the normal text.</a:t>
            </a:r>
          </a:p>
          <a:p>
            <a:pPr>
              <a:defRPr/>
            </a:pPr>
            <a:r>
              <a:rPr lang="en-US" dirty="0"/>
              <a:t>&lt;ins&gt;….&lt;/ins&gt;</a:t>
            </a:r>
          </a:p>
          <a:p>
            <a:pPr lvl="1">
              <a:defRPr/>
            </a:pPr>
            <a:r>
              <a:rPr lang="en-US" dirty="0"/>
              <a:t>Defines inserted text.</a:t>
            </a:r>
          </a:p>
          <a:p>
            <a:pPr>
              <a:defRPr/>
            </a:pPr>
            <a:r>
              <a:rPr lang="en-US" dirty="0"/>
              <a:t>&lt;mark&gt;….&lt;/mark&gt;</a:t>
            </a:r>
          </a:p>
          <a:p>
            <a:pPr lvl="1">
              <a:defRPr/>
            </a:pPr>
            <a:r>
              <a:rPr lang="en-US" dirty="0"/>
              <a:t>Defines marked/highlighted text.</a:t>
            </a:r>
          </a:p>
          <a:p>
            <a:pPr>
              <a:defRPr/>
            </a:pPr>
            <a:r>
              <a:rPr lang="en-US" dirty="0"/>
              <a:t>&lt;pre&gt; ….&lt;/pre&gt;</a:t>
            </a:r>
          </a:p>
          <a:p>
            <a:pPr lvl="1">
              <a:defRPr/>
            </a:pPr>
            <a:r>
              <a:rPr lang="en-US" dirty="0"/>
              <a:t>Any text, including spaces, carriage returns and punctuation, will appear in the browser as it would in a text editor (normally browsers ignore multiple spaces).</a:t>
            </a:r>
          </a:p>
          <a:p>
            <a:pPr lvl="1">
              <a:defRPr/>
            </a:pPr>
            <a:r>
              <a:rPr lang="en-US" dirty="0"/>
              <a:t>Its attribute is width which specifies the number of characters </a:t>
            </a:r>
            <a:r>
              <a:rPr lang="en-US"/>
              <a:t>per line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a:extLst>
              <a:ext uri="{FF2B5EF4-FFF2-40B4-BE49-F238E27FC236}">
                <a16:creationId xmlns:a16="http://schemas.microsoft.com/office/drawing/2014/main" id="{6E27095B-AF11-E8EA-241E-52B59F7BE387}"/>
              </a:ext>
            </a:extLst>
          </p:cNvPr>
          <p:cNvSpPr>
            <a:spLocks noGrp="1"/>
          </p:cNvSpPr>
          <p:nvPr>
            <p:ph idx="1"/>
          </p:nvPr>
        </p:nvSpPr>
        <p:spPr>
          <a:xfrm>
            <a:off x="1524000" y="228600"/>
            <a:ext cx="9144000" cy="6629400"/>
          </a:xfrm>
        </p:spPr>
        <p:txBody>
          <a:bodyPr/>
          <a:lstStyle/>
          <a:p>
            <a:pPr eaLnBrk="1" hangingPunct="1"/>
            <a:r>
              <a:rPr lang="en-US" altLang="en-US"/>
              <a:t>&lt;code&gt;….&lt;/code&gt;</a:t>
            </a:r>
          </a:p>
          <a:p>
            <a:pPr lvl="1" eaLnBrk="1" hangingPunct="1"/>
            <a:r>
              <a:rPr lang="en-US" altLang="en-US"/>
              <a:t>Commonly used to show source code.</a:t>
            </a:r>
          </a:p>
          <a:p>
            <a:pPr eaLnBrk="1" hangingPunct="1"/>
            <a:r>
              <a:rPr lang="en-US" altLang="en-US"/>
              <a:t>&lt;tt&gt;…. &lt;/tt&gt;</a:t>
            </a:r>
          </a:p>
          <a:p>
            <a:pPr lvl="1" eaLnBrk="1" hangingPunct="1"/>
            <a:r>
              <a:rPr lang="en-US" altLang="en-US"/>
              <a:t>The text appears to have been typed by a typewriter.</a:t>
            </a:r>
          </a:p>
          <a:p>
            <a:pPr eaLnBrk="1" hangingPunct="1"/>
            <a:r>
              <a:rPr lang="en-US" altLang="en-US"/>
              <a:t>&lt;blockquote&gt;…. &lt;/blockquote&gt;</a:t>
            </a:r>
          </a:p>
          <a:p>
            <a:pPr lvl="1" eaLnBrk="1" hangingPunct="1"/>
            <a:r>
              <a:rPr lang="en-US" altLang="en-US"/>
              <a:t>Defines a long quotation, and the quote is displayed with an extra wide margin on the left hand side of the block quote.</a:t>
            </a:r>
          </a:p>
          <a:p>
            <a:pPr eaLnBrk="1" hangingPunct="1"/>
            <a:r>
              <a:rPr lang="en-US" altLang="en-US"/>
              <a:t>&lt;center&gt;….&lt;/center&gt;</a:t>
            </a:r>
          </a:p>
          <a:p>
            <a:pPr lvl="1" eaLnBrk="1" hangingPunct="1"/>
            <a:r>
              <a:rPr lang="en-US" altLang="en-US"/>
              <a:t>It makes everything in between the tags centered (in the middle of the page).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E4B359CB-9C86-F0AF-802D-1F671CFCD162}"/>
              </a:ext>
            </a:extLst>
          </p:cNvPr>
          <p:cNvSpPr>
            <a:spLocks noGrp="1"/>
          </p:cNvSpPr>
          <p:nvPr>
            <p:ph type="title"/>
          </p:nvPr>
        </p:nvSpPr>
        <p:spPr>
          <a:xfrm>
            <a:off x="1905000" y="1"/>
            <a:ext cx="8229600" cy="792163"/>
          </a:xfrm>
        </p:spPr>
        <p:txBody>
          <a:bodyPr/>
          <a:lstStyle/>
          <a:p>
            <a:pPr eaLnBrk="1" hangingPunct="1"/>
            <a:r>
              <a:rPr lang="en-US" altLang="en-US" b="1"/>
              <a:t>&lt;H1&gt; TO &lt;H6&gt;</a:t>
            </a:r>
          </a:p>
        </p:txBody>
      </p:sp>
      <p:sp>
        <p:nvSpPr>
          <p:cNvPr id="17411" name="Content Placeholder 2">
            <a:extLst>
              <a:ext uri="{FF2B5EF4-FFF2-40B4-BE49-F238E27FC236}">
                <a16:creationId xmlns:a16="http://schemas.microsoft.com/office/drawing/2014/main" id="{0020B839-4EF6-87FA-6593-934D38C1C0AD}"/>
              </a:ext>
            </a:extLst>
          </p:cNvPr>
          <p:cNvSpPr>
            <a:spLocks noGrp="1"/>
          </p:cNvSpPr>
          <p:nvPr>
            <p:ph idx="1"/>
          </p:nvPr>
        </p:nvSpPr>
        <p:spPr>
          <a:xfrm>
            <a:off x="1524000" y="990600"/>
            <a:ext cx="9144000" cy="5867400"/>
          </a:xfrm>
        </p:spPr>
        <p:txBody>
          <a:bodyPr/>
          <a:lstStyle/>
          <a:p>
            <a:pPr eaLnBrk="1" hangingPunct="1"/>
            <a:r>
              <a:rPr lang="en-US" altLang="en-US"/>
              <a:t>The &lt;h1&gt; to &lt;h6&gt; tags are used to define HTML headings.</a:t>
            </a:r>
          </a:p>
          <a:p>
            <a:pPr eaLnBrk="1" hangingPunct="1"/>
            <a:r>
              <a:rPr lang="en-US" altLang="en-US"/>
              <a:t>&lt;h1&gt; defines the most important heading.</a:t>
            </a:r>
          </a:p>
          <a:p>
            <a:pPr eaLnBrk="1" hangingPunct="1"/>
            <a:r>
              <a:rPr lang="en-US" altLang="en-US"/>
              <a:t>&lt;h6&gt; defines the least important heading.</a:t>
            </a:r>
          </a:p>
          <a:p>
            <a:pPr eaLnBrk="1" hangingPunct="1"/>
            <a:r>
              <a:rPr lang="en-US" altLang="en-US"/>
              <a:t>Its major attributes –</a:t>
            </a:r>
          </a:p>
          <a:p>
            <a:pPr lvl="1" eaLnBrk="1" hangingPunct="1"/>
            <a:r>
              <a:rPr lang="en-US" altLang="en-US"/>
              <a:t>Align = left, center, right and justify</a:t>
            </a:r>
          </a:p>
          <a:p>
            <a:pPr eaLnBrk="1" hangingPunct="1"/>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B329-C623-5C92-E478-791C676715E5}"/>
              </a:ext>
            </a:extLst>
          </p:cNvPr>
          <p:cNvSpPr>
            <a:spLocks noGrp="1"/>
          </p:cNvSpPr>
          <p:nvPr>
            <p:ph type="title"/>
          </p:nvPr>
        </p:nvSpPr>
        <p:spPr>
          <a:xfrm>
            <a:off x="1905000" y="61645"/>
            <a:ext cx="8229600" cy="715963"/>
          </a:xfrm>
        </p:spPr>
        <p:txBody>
          <a:bodyPr rtlCol="0">
            <a:normAutofit/>
          </a:bodyPr>
          <a:lstStyle/>
          <a:p>
            <a:pPr>
              <a:defRPr/>
            </a:pPr>
            <a:r>
              <a:rPr lang="en-US" b="1" dirty="0"/>
              <a:t>&lt;FONT&gt;…..&lt;/FONT&gt;</a:t>
            </a:r>
          </a:p>
        </p:txBody>
      </p:sp>
      <p:sp>
        <p:nvSpPr>
          <p:cNvPr id="18435" name="Content Placeholder 2">
            <a:extLst>
              <a:ext uri="{FF2B5EF4-FFF2-40B4-BE49-F238E27FC236}">
                <a16:creationId xmlns:a16="http://schemas.microsoft.com/office/drawing/2014/main" id="{BD788D73-7EB2-0C86-0713-9AD3E066FEBA}"/>
              </a:ext>
            </a:extLst>
          </p:cNvPr>
          <p:cNvSpPr>
            <a:spLocks noGrp="1"/>
          </p:cNvSpPr>
          <p:nvPr>
            <p:ph idx="1"/>
          </p:nvPr>
        </p:nvSpPr>
        <p:spPr>
          <a:xfrm>
            <a:off x="1524000" y="838200"/>
            <a:ext cx="9144000" cy="6019800"/>
          </a:xfrm>
        </p:spPr>
        <p:txBody>
          <a:bodyPr/>
          <a:lstStyle/>
          <a:p>
            <a:pPr eaLnBrk="1" hangingPunct="1"/>
            <a:r>
              <a:rPr lang="en-US" altLang="en-US"/>
              <a:t>The &lt;font&gt; tag specifies the font face, font size, and font color of text.</a:t>
            </a:r>
          </a:p>
          <a:p>
            <a:pPr eaLnBrk="1" hangingPunct="1"/>
            <a:r>
              <a:rPr lang="en-US" altLang="en-US"/>
              <a:t>Its major attributes</a:t>
            </a:r>
          </a:p>
          <a:p>
            <a:pPr lvl="1" eaLnBrk="1" hangingPunct="1"/>
            <a:r>
              <a:rPr lang="en-US" altLang="en-US"/>
              <a:t>Color = specifies the color of text</a:t>
            </a:r>
          </a:p>
          <a:p>
            <a:pPr lvl="1" eaLnBrk="1" hangingPunct="1"/>
            <a:r>
              <a:rPr lang="en-US" altLang="en-US"/>
              <a:t>Face = specifies the font style of text</a:t>
            </a:r>
          </a:p>
          <a:p>
            <a:pPr lvl="1" eaLnBrk="1" hangingPunct="1"/>
            <a:r>
              <a:rPr lang="en-US" altLang="en-US"/>
              <a:t>Size = specifies the size of the text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09D2-31A6-4D5B-C670-5F99A52A38E1}"/>
              </a:ext>
            </a:extLst>
          </p:cNvPr>
          <p:cNvSpPr>
            <a:spLocks noGrp="1"/>
          </p:cNvSpPr>
          <p:nvPr>
            <p:ph type="title"/>
          </p:nvPr>
        </p:nvSpPr>
        <p:spPr>
          <a:xfrm>
            <a:off x="1981200" y="274638"/>
            <a:ext cx="8229600" cy="715962"/>
          </a:xfrm>
        </p:spPr>
        <p:txBody>
          <a:bodyPr rtlCol="0">
            <a:normAutofit/>
          </a:bodyPr>
          <a:lstStyle/>
          <a:p>
            <a:pPr>
              <a:defRPr/>
            </a:pPr>
            <a:r>
              <a:rPr lang="en-US" b="1" dirty="0"/>
              <a:t>&lt;HR&gt;</a:t>
            </a:r>
          </a:p>
        </p:txBody>
      </p:sp>
      <p:sp>
        <p:nvSpPr>
          <p:cNvPr id="19459" name="Content Placeholder 2">
            <a:extLst>
              <a:ext uri="{FF2B5EF4-FFF2-40B4-BE49-F238E27FC236}">
                <a16:creationId xmlns:a16="http://schemas.microsoft.com/office/drawing/2014/main" id="{67ABB856-6053-8051-408C-C360211F3939}"/>
              </a:ext>
            </a:extLst>
          </p:cNvPr>
          <p:cNvSpPr>
            <a:spLocks noGrp="1"/>
          </p:cNvSpPr>
          <p:nvPr>
            <p:ph idx="1"/>
          </p:nvPr>
        </p:nvSpPr>
        <p:spPr>
          <a:xfrm>
            <a:off x="1524000" y="1143000"/>
            <a:ext cx="9144000" cy="5715000"/>
          </a:xfrm>
        </p:spPr>
        <p:txBody>
          <a:bodyPr/>
          <a:lstStyle/>
          <a:p>
            <a:pPr eaLnBrk="1" hangingPunct="1"/>
            <a:r>
              <a:rPr lang="en-US" altLang="en-US"/>
              <a:t>The &lt;hr&gt; tag defines a thematic break in an HTML page (e.g. a shift of topic).</a:t>
            </a:r>
          </a:p>
          <a:p>
            <a:pPr eaLnBrk="1" hangingPunct="1"/>
            <a:r>
              <a:rPr lang="en-US" altLang="en-US"/>
              <a:t>The &lt;hr&gt; element is used to separate content (or define a change) in an HTML page.</a:t>
            </a:r>
          </a:p>
          <a:p>
            <a:pPr eaLnBrk="1" hangingPunct="1"/>
            <a:r>
              <a:rPr lang="en-US" altLang="en-US"/>
              <a:t>Its major attributes</a:t>
            </a:r>
          </a:p>
          <a:p>
            <a:pPr lvl="1" eaLnBrk="1" hangingPunct="1"/>
            <a:r>
              <a:rPr lang="en-US" altLang="en-US"/>
              <a:t>Align = left, right, center</a:t>
            </a:r>
          </a:p>
          <a:p>
            <a:pPr lvl="1" eaLnBrk="1" hangingPunct="1"/>
            <a:r>
              <a:rPr lang="en-US" altLang="en-US"/>
              <a:t>Size =  Specifies the height of a &lt;hr&gt; element in pixels</a:t>
            </a:r>
          </a:p>
          <a:p>
            <a:pPr lvl="1" eaLnBrk="1" hangingPunct="1"/>
            <a:r>
              <a:rPr lang="en-US" altLang="en-US"/>
              <a:t>Width = Specifies the width of a &lt;hr&gt; element in %pixels.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85EA31E-E955-C3B0-00C2-685D99FA1902}"/>
              </a:ext>
            </a:extLst>
          </p:cNvPr>
          <p:cNvSpPr>
            <a:spLocks noGrp="1"/>
          </p:cNvSpPr>
          <p:nvPr>
            <p:ph type="title"/>
          </p:nvPr>
        </p:nvSpPr>
        <p:spPr>
          <a:xfrm>
            <a:off x="1981200" y="274638"/>
            <a:ext cx="8229600" cy="868362"/>
          </a:xfrm>
        </p:spPr>
        <p:txBody>
          <a:bodyPr/>
          <a:lstStyle/>
          <a:p>
            <a:pPr eaLnBrk="1" hangingPunct="1"/>
            <a:r>
              <a:rPr lang="en-US" altLang="en-US" b="1"/>
              <a:t>&lt;BR&gt;</a:t>
            </a:r>
          </a:p>
        </p:txBody>
      </p:sp>
      <p:sp>
        <p:nvSpPr>
          <p:cNvPr id="20483" name="Content Placeholder 2">
            <a:extLst>
              <a:ext uri="{FF2B5EF4-FFF2-40B4-BE49-F238E27FC236}">
                <a16:creationId xmlns:a16="http://schemas.microsoft.com/office/drawing/2014/main" id="{0BDBC7A9-EA03-1B7A-0092-43A93BBCA10A}"/>
              </a:ext>
            </a:extLst>
          </p:cNvPr>
          <p:cNvSpPr>
            <a:spLocks noGrp="1"/>
          </p:cNvSpPr>
          <p:nvPr>
            <p:ph idx="1"/>
          </p:nvPr>
        </p:nvSpPr>
        <p:spPr>
          <a:xfrm>
            <a:off x="1524000" y="1295400"/>
            <a:ext cx="9144000" cy="5562600"/>
          </a:xfrm>
        </p:spPr>
        <p:txBody>
          <a:bodyPr/>
          <a:lstStyle/>
          <a:p>
            <a:pPr eaLnBrk="1" hangingPunct="1"/>
            <a:r>
              <a:rPr lang="en-US" altLang="en-US"/>
              <a:t>The &lt;br&gt; tag inserts a single line break.</a:t>
            </a:r>
          </a:p>
          <a:p>
            <a:pPr eaLnBrk="1" hangingPunct="1"/>
            <a:r>
              <a:rPr lang="en-US" altLang="en-US"/>
              <a:t>It don’t have any attributes</a:t>
            </a:r>
          </a:p>
          <a:p>
            <a:pPr eaLnBrk="1" hangingPunct="1">
              <a:buFont typeface="Arial" panose="020B0604020202020204" pitchFamily="34" charset="0"/>
              <a:buNone/>
            </a:pPr>
            <a:r>
              <a:rPr lang="en-US" altLang="en-US"/>
              <a:t> </a:t>
            </a:r>
          </a:p>
          <a:p>
            <a:pPr eaLnBrk="1" hangingPunct="1"/>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06198C-8074-D5A9-6728-CEF50C34E3A6}"/>
              </a:ext>
            </a:extLst>
          </p:cNvPr>
          <p:cNvSpPr>
            <a:spLocks noGrp="1"/>
          </p:cNvSpPr>
          <p:nvPr>
            <p:ph idx="1"/>
          </p:nvPr>
        </p:nvSpPr>
        <p:spPr>
          <a:xfrm>
            <a:off x="838200" y="297950"/>
            <a:ext cx="10515600" cy="6226139"/>
          </a:xfrm>
        </p:spPr>
        <p:txBody>
          <a:bodyPr>
            <a:noAutofit/>
          </a:bodyPr>
          <a:lstStyle/>
          <a:p>
            <a:pPr marL="0" indent="0">
              <a:buNone/>
            </a:pPr>
            <a:r>
              <a:rPr lang="en-US" sz="1800" b="1" dirty="0"/>
              <a:t>Inline Elements:</a:t>
            </a:r>
          </a:p>
          <a:p>
            <a:r>
              <a:rPr lang="en-US" sz="1800" dirty="0"/>
              <a:t>Inline elements takes content width as its own width.</a:t>
            </a:r>
          </a:p>
          <a:p>
            <a:r>
              <a:rPr lang="en-US" sz="1800" dirty="0"/>
              <a:t>Inline elements are not starts in new line</a:t>
            </a:r>
          </a:p>
          <a:p>
            <a:r>
              <a:rPr lang="en-US" sz="1800" u="sng" dirty="0" err="1"/>
              <a:t>span,i,b,img,input,select</a:t>
            </a:r>
            <a:r>
              <a:rPr lang="en-US" sz="1800" u="sng" dirty="0"/>
              <a:t> etc.. </a:t>
            </a:r>
            <a:r>
              <a:rPr lang="en-US" sz="1800" dirty="0"/>
              <a:t>are Inline elements</a:t>
            </a:r>
          </a:p>
          <a:p>
            <a:r>
              <a:rPr lang="en-US" sz="1800" dirty="0"/>
              <a:t>By </a:t>
            </a:r>
            <a:r>
              <a:rPr lang="en-US" sz="1800" u="sng" dirty="0"/>
              <a:t>using </a:t>
            </a:r>
            <a:r>
              <a:rPr lang="en-US" sz="1800" u="sng" dirty="0" err="1"/>
              <a:t>display:block</a:t>
            </a:r>
            <a:r>
              <a:rPr lang="en-US" sz="1800" u="sng" dirty="0"/>
              <a:t> CSS property</a:t>
            </a:r>
            <a:r>
              <a:rPr lang="en-US" sz="1800" dirty="0"/>
              <a:t> ,we can convert Inline element into block level element.</a:t>
            </a:r>
          </a:p>
          <a:p>
            <a:r>
              <a:rPr lang="en-US" sz="1800" dirty="0"/>
              <a:t>Ex: Can you display three players names in the same line?</a:t>
            </a:r>
          </a:p>
          <a:p>
            <a:endParaRPr lang="en-US" sz="1800" dirty="0"/>
          </a:p>
          <a:p>
            <a:pPr marL="0" indent="0">
              <a:buNone/>
            </a:pPr>
            <a:r>
              <a:rPr lang="en-US" sz="1800" dirty="0"/>
              <a:t>      &lt;!DOCTYPE html&gt;</a:t>
            </a:r>
          </a:p>
          <a:p>
            <a:pPr marL="0" indent="0">
              <a:buNone/>
            </a:pPr>
            <a:r>
              <a:rPr lang="en-US" sz="1800" dirty="0"/>
              <a:t>      &lt;html&gt;</a:t>
            </a:r>
          </a:p>
          <a:p>
            <a:pPr marL="0" indent="0">
              <a:buNone/>
            </a:pPr>
            <a:r>
              <a:rPr lang="en-US" sz="1800" dirty="0"/>
              <a:t>      &lt;head&gt;       &lt;/head&gt;</a:t>
            </a:r>
          </a:p>
          <a:p>
            <a:pPr marL="0" indent="0">
              <a:buNone/>
            </a:pPr>
            <a:r>
              <a:rPr lang="en-US" sz="1800" dirty="0"/>
              <a:t>      &lt;body&gt;</a:t>
            </a:r>
          </a:p>
          <a:p>
            <a:pPr marL="0" indent="0">
              <a:buNone/>
            </a:pPr>
            <a:r>
              <a:rPr lang="en-US" sz="1800" dirty="0"/>
              <a:t>          &lt;span&gt;</a:t>
            </a:r>
            <a:r>
              <a:rPr lang="en-US" sz="1800" dirty="0" err="1"/>
              <a:t>Sachin</a:t>
            </a:r>
            <a:r>
              <a:rPr lang="en-US" sz="1800" dirty="0"/>
              <a:t>&lt;/span&gt;</a:t>
            </a:r>
          </a:p>
          <a:p>
            <a:pPr marL="0" indent="0">
              <a:buNone/>
            </a:pPr>
            <a:r>
              <a:rPr lang="en-US" sz="1800" dirty="0"/>
              <a:t>          &lt;span&gt;Dhoni&lt;/span&gt;</a:t>
            </a:r>
          </a:p>
          <a:p>
            <a:pPr marL="0" indent="0">
              <a:buNone/>
            </a:pPr>
            <a:r>
              <a:rPr lang="en-US" sz="1800" dirty="0"/>
              <a:t>          &lt;span&gt;Kohli&lt;/span&gt;</a:t>
            </a:r>
          </a:p>
          <a:p>
            <a:pPr marL="0" indent="0">
              <a:buNone/>
            </a:pPr>
            <a:r>
              <a:rPr lang="en-US" sz="1800" dirty="0"/>
              <a:t>      &lt;/body&gt;</a:t>
            </a:r>
          </a:p>
          <a:p>
            <a:pPr marL="0" indent="0">
              <a:buNone/>
            </a:pPr>
            <a:r>
              <a:rPr lang="en-US" sz="1800" dirty="0"/>
              <a:t>      &lt;/html&gt;</a:t>
            </a:r>
            <a:endParaRPr lang="en-IN" sz="1800" dirty="0"/>
          </a:p>
        </p:txBody>
      </p:sp>
    </p:spTree>
    <p:extLst>
      <p:ext uri="{BB962C8B-B14F-4D97-AF65-F5344CB8AC3E}">
        <p14:creationId xmlns:p14="http://schemas.microsoft.com/office/powerpoint/2010/main" val="3943210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8B62F7D4-C780-CA1F-F050-090C4D60D05B}"/>
              </a:ext>
            </a:extLst>
          </p:cNvPr>
          <p:cNvSpPr>
            <a:spLocks noGrp="1"/>
          </p:cNvSpPr>
          <p:nvPr>
            <p:ph type="title"/>
          </p:nvPr>
        </p:nvSpPr>
        <p:spPr>
          <a:xfrm>
            <a:off x="1981200" y="152401"/>
            <a:ext cx="8229600" cy="792163"/>
          </a:xfrm>
        </p:spPr>
        <p:txBody>
          <a:bodyPr/>
          <a:lstStyle/>
          <a:p>
            <a:pPr eaLnBrk="1" hangingPunct="1"/>
            <a:r>
              <a:rPr lang="en-US" altLang="en-US" b="1"/>
              <a:t>	&lt;Q&gt;</a:t>
            </a:r>
            <a:r>
              <a:rPr lang="en-US" altLang="en-US"/>
              <a:t>	</a:t>
            </a:r>
          </a:p>
        </p:txBody>
      </p:sp>
      <p:sp>
        <p:nvSpPr>
          <p:cNvPr id="21507" name="Content Placeholder 2">
            <a:extLst>
              <a:ext uri="{FF2B5EF4-FFF2-40B4-BE49-F238E27FC236}">
                <a16:creationId xmlns:a16="http://schemas.microsoft.com/office/drawing/2014/main" id="{2866111A-56FB-387D-591F-5CE600ED56B7}"/>
              </a:ext>
            </a:extLst>
          </p:cNvPr>
          <p:cNvSpPr>
            <a:spLocks noGrp="1"/>
          </p:cNvSpPr>
          <p:nvPr>
            <p:ph idx="1"/>
          </p:nvPr>
        </p:nvSpPr>
        <p:spPr>
          <a:xfrm>
            <a:off x="1524000" y="1066800"/>
            <a:ext cx="9144000" cy="5791200"/>
          </a:xfrm>
        </p:spPr>
        <p:txBody>
          <a:bodyPr/>
          <a:lstStyle/>
          <a:p>
            <a:pPr eaLnBrk="1" hangingPunct="1"/>
            <a:r>
              <a:rPr lang="en-US" altLang="en-US"/>
              <a:t>The &lt;q&gt; tag defines a short quotation.</a:t>
            </a:r>
          </a:p>
          <a:p>
            <a:pPr eaLnBrk="1" hangingPunct="1"/>
            <a:r>
              <a:rPr lang="en-US" altLang="en-US"/>
              <a:t>Browsers normally insert quotation marks around the quotation</a:t>
            </a:r>
          </a:p>
          <a:p>
            <a:pPr eaLnBrk="1" hangingPunct="1"/>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59A3-A990-A2A6-1142-ABE03B3A8877}"/>
              </a:ext>
            </a:extLst>
          </p:cNvPr>
          <p:cNvSpPr>
            <a:spLocks noGrp="1"/>
          </p:cNvSpPr>
          <p:nvPr>
            <p:ph type="title"/>
          </p:nvPr>
        </p:nvSpPr>
        <p:spPr>
          <a:xfrm>
            <a:off x="1905000" y="1"/>
            <a:ext cx="8229600" cy="715963"/>
          </a:xfrm>
        </p:spPr>
        <p:txBody>
          <a:bodyPr rtlCol="0">
            <a:normAutofit/>
          </a:bodyPr>
          <a:lstStyle/>
          <a:p>
            <a:pPr>
              <a:defRPr/>
            </a:pPr>
            <a:r>
              <a:rPr lang="en-US" b="1" dirty="0"/>
              <a:t>&lt;FIGURE&gt;…..&lt;/FIGURE&gt;</a:t>
            </a:r>
          </a:p>
        </p:txBody>
      </p:sp>
      <p:sp>
        <p:nvSpPr>
          <p:cNvPr id="22531" name="Content Placeholder 2">
            <a:extLst>
              <a:ext uri="{FF2B5EF4-FFF2-40B4-BE49-F238E27FC236}">
                <a16:creationId xmlns:a16="http://schemas.microsoft.com/office/drawing/2014/main" id="{E37045BA-76EE-7D02-994E-CA911F71DAD7}"/>
              </a:ext>
            </a:extLst>
          </p:cNvPr>
          <p:cNvSpPr>
            <a:spLocks noGrp="1"/>
          </p:cNvSpPr>
          <p:nvPr>
            <p:ph idx="1"/>
          </p:nvPr>
        </p:nvSpPr>
        <p:spPr>
          <a:xfrm>
            <a:off x="1524000" y="762000"/>
            <a:ext cx="9144000" cy="6096000"/>
          </a:xfrm>
        </p:spPr>
        <p:txBody>
          <a:bodyPr/>
          <a:lstStyle/>
          <a:p>
            <a:pPr eaLnBrk="1" hangingPunct="1"/>
            <a:r>
              <a:rPr lang="en-US" altLang="en-US" dirty="0"/>
              <a:t>The &lt;figure&gt; tag specifies self-contained content, like illustrations, diagrams, photos, code listings, etc.</a:t>
            </a:r>
          </a:p>
          <a:p>
            <a:pPr marL="0" indent="0" eaLnBrk="1" hangingPunct="1">
              <a:buNone/>
            </a:pPr>
            <a:endParaRPr lang="en-US" altLang="en-US" dirty="0"/>
          </a:p>
          <a:p>
            <a:pPr marL="0" indent="0" eaLnBrk="1" hangingPunct="1">
              <a:buNone/>
            </a:pPr>
            <a:r>
              <a:rPr lang="en-US" altLang="en-US" dirty="0"/>
              <a:t>&lt;figure&gt;</a:t>
            </a:r>
          </a:p>
          <a:p>
            <a:pPr marL="0" indent="0" eaLnBrk="1" hangingPunct="1">
              <a:buNone/>
            </a:pPr>
            <a:r>
              <a:rPr lang="en-US" altLang="en-US" dirty="0"/>
              <a:t>                    your image</a:t>
            </a:r>
          </a:p>
          <a:p>
            <a:pPr marL="0" indent="0" eaLnBrk="1" hangingPunct="1">
              <a:buNone/>
            </a:pPr>
            <a:r>
              <a:rPr lang="en-US" altLang="en-US" dirty="0"/>
              <a:t>                    &lt;</a:t>
            </a:r>
            <a:r>
              <a:rPr lang="en-US" altLang="en-US" dirty="0" err="1"/>
              <a:t>figcaption</a:t>
            </a:r>
            <a:r>
              <a:rPr lang="en-US" altLang="en-US" dirty="0"/>
              <a:t>&gt;Fig:1&lt;/</a:t>
            </a:r>
            <a:r>
              <a:rPr lang="en-US" altLang="en-US" dirty="0" err="1"/>
              <a:t>figcaption</a:t>
            </a:r>
            <a:r>
              <a:rPr lang="en-US" altLang="en-US" dirty="0"/>
              <a:t>&gt;</a:t>
            </a:r>
          </a:p>
          <a:p>
            <a:pPr marL="0" indent="0" eaLnBrk="1" hangingPunct="1">
              <a:buNone/>
            </a:pPr>
            <a:r>
              <a:rPr lang="en-US" altLang="en-US" dirty="0"/>
              <a:t> &lt;/figure&gt;</a:t>
            </a:r>
          </a:p>
          <a:p>
            <a:pPr eaLnBrk="1" hangingPunct="1"/>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00404DE4-BA90-1F30-2375-BAA3D4A2C98D}"/>
              </a:ext>
            </a:extLst>
          </p:cNvPr>
          <p:cNvSpPr>
            <a:spLocks noGrp="1"/>
          </p:cNvSpPr>
          <p:nvPr>
            <p:ph type="title"/>
          </p:nvPr>
        </p:nvSpPr>
        <p:spPr>
          <a:xfrm>
            <a:off x="1652427" y="102743"/>
            <a:ext cx="8229600" cy="421239"/>
          </a:xfrm>
        </p:spPr>
        <p:txBody>
          <a:bodyPr>
            <a:normAutofit fontScale="90000"/>
          </a:bodyPr>
          <a:lstStyle/>
          <a:p>
            <a:pPr eaLnBrk="1" hangingPunct="1"/>
            <a:r>
              <a:rPr lang="en-US" altLang="en-US" b="1" dirty="0"/>
              <a:t>&lt;IMG&gt;</a:t>
            </a:r>
          </a:p>
        </p:txBody>
      </p:sp>
      <p:sp>
        <p:nvSpPr>
          <p:cNvPr id="3" name="Content Placeholder 2">
            <a:extLst>
              <a:ext uri="{FF2B5EF4-FFF2-40B4-BE49-F238E27FC236}">
                <a16:creationId xmlns:a16="http://schemas.microsoft.com/office/drawing/2014/main" id="{89DB0B85-BBB1-4D9F-D783-8156606BF657}"/>
              </a:ext>
            </a:extLst>
          </p:cNvPr>
          <p:cNvSpPr>
            <a:spLocks noGrp="1"/>
          </p:cNvSpPr>
          <p:nvPr>
            <p:ph idx="1"/>
          </p:nvPr>
        </p:nvSpPr>
        <p:spPr>
          <a:xfrm>
            <a:off x="1339065" y="677666"/>
            <a:ext cx="9144000" cy="5502667"/>
          </a:xfrm>
        </p:spPr>
        <p:txBody>
          <a:bodyPr rtlCol="0">
            <a:normAutofit lnSpcReduction="10000"/>
          </a:bodyPr>
          <a:lstStyle/>
          <a:p>
            <a:pPr>
              <a:defRPr/>
            </a:pPr>
            <a:r>
              <a:rPr lang="en-US" dirty="0"/>
              <a:t>The &lt;</a:t>
            </a:r>
            <a:r>
              <a:rPr lang="en-US" dirty="0" err="1"/>
              <a:t>img</a:t>
            </a:r>
            <a:r>
              <a:rPr lang="en-US" dirty="0"/>
              <a:t>&gt; tag defines an image in an HTML page.</a:t>
            </a:r>
          </a:p>
          <a:p>
            <a:pPr>
              <a:defRPr/>
            </a:pPr>
            <a:r>
              <a:rPr lang="en-US" dirty="0"/>
              <a:t>Its attributes are –</a:t>
            </a:r>
          </a:p>
          <a:p>
            <a:pPr lvl="1">
              <a:defRPr/>
            </a:pPr>
            <a:r>
              <a:rPr lang="en-US" dirty="0" err="1"/>
              <a:t>Src</a:t>
            </a:r>
            <a:r>
              <a:rPr lang="en-US" dirty="0"/>
              <a:t> = Specifies the URL of an image.</a:t>
            </a:r>
          </a:p>
          <a:p>
            <a:pPr lvl="1">
              <a:defRPr/>
            </a:pPr>
            <a:r>
              <a:rPr lang="en-US" dirty="0"/>
              <a:t>Align =  Specifies the alignment of an image according to surrounding elements (top, bottom, middle, left and right)</a:t>
            </a:r>
          </a:p>
          <a:p>
            <a:pPr lvl="1">
              <a:defRPr/>
            </a:pPr>
            <a:r>
              <a:rPr lang="en-US" dirty="0"/>
              <a:t>Height= Specifies the height of an image in pixels</a:t>
            </a:r>
          </a:p>
          <a:p>
            <a:pPr lvl="1">
              <a:defRPr/>
            </a:pPr>
            <a:r>
              <a:rPr lang="en-US" dirty="0"/>
              <a:t>Width = specified the width of an image in pixels</a:t>
            </a:r>
          </a:p>
          <a:p>
            <a:pPr lvl="1">
              <a:defRPr/>
            </a:pPr>
            <a:r>
              <a:rPr lang="en-US" dirty="0" err="1"/>
              <a:t>Hspace</a:t>
            </a:r>
            <a:r>
              <a:rPr lang="en-US" dirty="0"/>
              <a:t> = Specifies the whitespace on left and right side of an image in pixels</a:t>
            </a:r>
          </a:p>
          <a:p>
            <a:pPr lvl="1">
              <a:defRPr/>
            </a:pPr>
            <a:r>
              <a:rPr lang="en-US" dirty="0" err="1"/>
              <a:t>Vspace</a:t>
            </a:r>
            <a:r>
              <a:rPr lang="en-US" dirty="0"/>
              <a:t> = Specifies the whitespace on top and bottom of an image in pixels</a:t>
            </a:r>
          </a:p>
          <a:p>
            <a:pPr lvl="1">
              <a:defRPr/>
            </a:pPr>
            <a:r>
              <a:rPr lang="en-US" dirty="0"/>
              <a:t>Border = Specifies the width of the border around an image in pixels</a:t>
            </a:r>
          </a:p>
          <a:p>
            <a:pPr lvl="1">
              <a:defRPr/>
            </a:pPr>
            <a:r>
              <a:rPr lang="en-US" dirty="0"/>
              <a:t>Alt = Specifies an alternate text for an image </a:t>
            </a:r>
          </a:p>
          <a:p>
            <a:pPr marL="457200" lvl="1" indent="0">
              <a:buNone/>
              <a:defRPr/>
            </a:pPr>
            <a:r>
              <a:rPr lang="en-US" dirty="0"/>
              <a:t>	</a:t>
            </a:r>
            <a:r>
              <a:rPr lang="en-US" b="1" dirty="0"/>
              <a:t>&lt;</a:t>
            </a:r>
            <a:r>
              <a:rPr lang="en-US" b="1" dirty="0" err="1"/>
              <a:t>img</a:t>
            </a:r>
            <a:r>
              <a:rPr lang="en-US" b="1" dirty="0"/>
              <a:t> </a:t>
            </a:r>
            <a:r>
              <a:rPr lang="en-US" b="1" dirty="0" err="1"/>
              <a:t>src</a:t>
            </a:r>
            <a:r>
              <a:rPr lang="en-US" b="1" dirty="0"/>
              <a:t>="your image path"&gt;&lt;/</a:t>
            </a:r>
            <a:r>
              <a:rPr lang="en-US" b="1" dirty="0" err="1"/>
              <a:t>img</a:t>
            </a:r>
            <a:r>
              <a:rPr lang="en-US" b="1" dirty="0"/>
              <a:t>&gt;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3E17CE-207A-5D85-1229-FF55457C16E0}"/>
              </a:ext>
            </a:extLst>
          </p:cNvPr>
          <p:cNvSpPr>
            <a:spLocks noGrp="1"/>
          </p:cNvSpPr>
          <p:nvPr>
            <p:ph idx="1"/>
          </p:nvPr>
        </p:nvSpPr>
        <p:spPr>
          <a:xfrm>
            <a:off x="838200" y="297951"/>
            <a:ext cx="10515600" cy="5879012"/>
          </a:xfrm>
        </p:spPr>
        <p:txBody>
          <a:bodyPr/>
          <a:lstStyle/>
          <a:p>
            <a:pPr marL="0" indent="0">
              <a:buNone/>
            </a:pPr>
            <a:r>
              <a:rPr lang="en-US" b="1" dirty="0"/>
              <a:t>Hyperlinks in HTML</a:t>
            </a:r>
          </a:p>
          <a:p>
            <a:r>
              <a:rPr lang="en-US" dirty="0"/>
              <a:t>-	Link is clickable text, picture or graphic that navigates the user to 	any specified location when clicked. </a:t>
            </a:r>
          </a:p>
          <a:p>
            <a:r>
              <a:rPr lang="en-US" dirty="0"/>
              <a:t>-	Hyperlink is clickable text, picture of graphics that navigates over 	“Http”. </a:t>
            </a:r>
          </a:p>
          <a:p>
            <a:r>
              <a:rPr lang="en-US" dirty="0"/>
              <a:t>-	Hyperlinks are required to design navigation in website. </a:t>
            </a:r>
          </a:p>
          <a:p>
            <a:r>
              <a:rPr lang="en-IN" dirty="0"/>
              <a:t>-	HTML Hyperlinks are created by using “Anchor” Element.</a:t>
            </a:r>
          </a:p>
          <a:p>
            <a:r>
              <a:rPr lang="en-IN" dirty="0"/>
              <a:t>-	Anchor is designed by using “&lt;a&gt;” tag. </a:t>
            </a:r>
          </a:p>
          <a:p>
            <a:r>
              <a:rPr lang="en-IN" dirty="0"/>
              <a:t>-	Hyperlinks in Website are classified into 2 types</a:t>
            </a:r>
          </a:p>
          <a:p>
            <a:pPr lvl="3"/>
            <a:r>
              <a:rPr lang="en-IN" sz="2400" dirty="0"/>
              <a:t>Intra document links</a:t>
            </a:r>
          </a:p>
          <a:p>
            <a:pPr lvl="3"/>
            <a:r>
              <a:rPr lang="en-IN" sz="2400" dirty="0"/>
              <a:t>Inter document links</a:t>
            </a:r>
          </a:p>
          <a:p>
            <a:endParaRPr lang="en-IN" dirty="0"/>
          </a:p>
        </p:txBody>
      </p:sp>
    </p:spTree>
    <p:extLst>
      <p:ext uri="{BB962C8B-B14F-4D97-AF65-F5344CB8AC3E}">
        <p14:creationId xmlns:p14="http://schemas.microsoft.com/office/powerpoint/2010/main" val="2618571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7BCC7E-442F-43EF-6E73-1E353F94C5CF}"/>
              </a:ext>
            </a:extLst>
          </p:cNvPr>
          <p:cNvSpPr>
            <a:spLocks noGrp="1"/>
          </p:cNvSpPr>
          <p:nvPr>
            <p:ph idx="1"/>
          </p:nvPr>
        </p:nvSpPr>
        <p:spPr>
          <a:xfrm>
            <a:off x="838200" y="256854"/>
            <a:ext cx="10515600" cy="5920109"/>
          </a:xfrm>
        </p:spPr>
        <p:txBody>
          <a:bodyPr>
            <a:normAutofit fontScale="85000" lnSpcReduction="20000"/>
          </a:bodyPr>
          <a:lstStyle/>
          <a:p>
            <a:pPr marL="0" indent="0">
              <a:buNone/>
            </a:pPr>
            <a:r>
              <a:rPr lang="en-US" b="1" dirty="0"/>
              <a:t>Intra document link</a:t>
            </a:r>
          </a:p>
          <a:p>
            <a:pPr marL="0" indent="0">
              <a:buNone/>
            </a:pPr>
            <a:r>
              <a:rPr lang="en-US" dirty="0"/>
              <a:t>-	It is a hyperlink that handles navigation from one location to another within 	the page. </a:t>
            </a:r>
          </a:p>
          <a:p>
            <a:pPr marL="0" indent="0">
              <a:buNone/>
            </a:pPr>
            <a:r>
              <a:rPr lang="en-US" dirty="0"/>
              <a:t>-	User can navigate to any location within the page. </a:t>
            </a:r>
          </a:p>
          <a:p>
            <a:pPr marL="0" indent="0">
              <a:buNone/>
            </a:pPr>
            <a:r>
              <a:rPr lang="en-US" dirty="0"/>
              <a:t>-	In order to navigate to any location within page, you have to define unique 	reference ID for the target element. </a:t>
            </a:r>
          </a:p>
          <a:p>
            <a:pPr marL="0" indent="0">
              <a:buNone/>
            </a:pPr>
            <a:r>
              <a:rPr lang="en-US" dirty="0"/>
              <a:t>Ex:</a:t>
            </a:r>
          </a:p>
          <a:p>
            <a:pPr marL="0" indent="0">
              <a:buNone/>
            </a:pPr>
            <a:r>
              <a:rPr lang="en-US" dirty="0"/>
              <a:t>&lt;h2 id=”electronics”&gt; &lt;/h2&gt;</a:t>
            </a:r>
          </a:p>
          <a:p>
            <a:pPr marL="0" indent="0">
              <a:buNone/>
            </a:pPr>
            <a:r>
              <a:rPr lang="en-US" dirty="0"/>
              <a:t>&lt;div id=”footwear”&gt; &lt;/div&gt;</a:t>
            </a:r>
          </a:p>
          <a:p>
            <a:pPr marL="0" indent="0">
              <a:buNone/>
            </a:pPr>
            <a:r>
              <a:rPr lang="en-US" dirty="0"/>
              <a:t>&lt;</a:t>
            </a:r>
            <a:r>
              <a:rPr lang="en-US" dirty="0" err="1"/>
              <a:t>img</a:t>
            </a:r>
            <a:r>
              <a:rPr lang="en-US" dirty="0"/>
              <a:t> id=”pic”&gt; </a:t>
            </a:r>
          </a:p>
          <a:p>
            <a:pPr marL="0" indent="0">
              <a:buNone/>
            </a:pPr>
            <a:r>
              <a:rPr lang="en-US" dirty="0"/>
              <a:t>-	The anchor element uses “</a:t>
            </a:r>
            <a:r>
              <a:rPr lang="en-US" dirty="0" err="1"/>
              <a:t>href</a:t>
            </a:r>
            <a:r>
              <a:rPr lang="en-US" dirty="0"/>
              <a:t>” attribute that specifies the target location.</a:t>
            </a:r>
          </a:p>
          <a:p>
            <a:pPr marL="0" indent="0">
              <a:buNone/>
            </a:pPr>
            <a:r>
              <a:rPr lang="en-US" dirty="0"/>
              <a:t>-	“</a:t>
            </a:r>
            <a:r>
              <a:rPr lang="en-US" dirty="0" err="1"/>
              <a:t>href</a:t>
            </a:r>
            <a:r>
              <a:rPr lang="en-US" dirty="0"/>
              <a:t>” will set the specified path in “URL”. </a:t>
            </a:r>
          </a:p>
          <a:p>
            <a:pPr marL="0" indent="0">
              <a:buNone/>
            </a:pPr>
            <a:r>
              <a:rPr lang="en-US" dirty="0"/>
              <a:t>-	You can refer any ID by using “#”</a:t>
            </a:r>
          </a:p>
          <a:p>
            <a:pPr marL="0" indent="0">
              <a:buNone/>
            </a:pPr>
            <a:r>
              <a:rPr lang="en-US" dirty="0"/>
              <a:t>Syntax:</a:t>
            </a:r>
          </a:p>
          <a:p>
            <a:pPr marL="0" indent="0">
              <a:buNone/>
            </a:pPr>
            <a:r>
              <a:rPr lang="en-US" dirty="0"/>
              <a:t>&lt;a </a:t>
            </a:r>
            <a:r>
              <a:rPr lang="en-US" dirty="0" err="1"/>
              <a:t>href</a:t>
            </a:r>
            <a:r>
              <a:rPr lang="en-US" dirty="0"/>
              <a:t>=”#electronics”&gt; &lt;/a&gt;</a:t>
            </a:r>
          </a:p>
          <a:p>
            <a:pPr marL="0" indent="0">
              <a:buNone/>
            </a:pPr>
            <a:endParaRPr lang="en-IN" dirty="0"/>
          </a:p>
        </p:txBody>
      </p:sp>
    </p:spTree>
    <p:extLst>
      <p:ext uri="{BB962C8B-B14F-4D97-AF65-F5344CB8AC3E}">
        <p14:creationId xmlns:p14="http://schemas.microsoft.com/office/powerpoint/2010/main" val="2296222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8AA8A1-757A-922F-CB56-90938FF74A55}"/>
              </a:ext>
            </a:extLst>
          </p:cNvPr>
          <p:cNvSpPr>
            <a:spLocks noGrp="1"/>
          </p:cNvSpPr>
          <p:nvPr>
            <p:ph idx="1"/>
          </p:nvPr>
        </p:nvSpPr>
        <p:spPr>
          <a:xfrm>
            <a:off x="838200" y="174661"/>
            <a:ext cx="10515600" cy="6002302"/>
          </a:xfrm>
        </p:spPr>
        <p:txBody>
          <a:bodyPr>
            <a:normAutofit/>
          </a:bodyPr>
          <a:lstStyle/>
          <a:p>
            <a:pPr marL="0" indent="0">
              <a:buNone/>
            </a:pPr>
            <a:r>
              <a:rPr lang="en-US" b="1" dirty="0"/>
              <a:t>Inter Document Links</a:t>
            </a:r>
          </a:p>
          <a:p>
            <a:pPr marL="0" indent="0">
              <a:buNone/>
            </a:pPr>
            <a:r>
              <a:rPr lang="en-US" dirty="0"/>
              <a:t>-	Hyperlinks that handle navigation to any URL or any another 	page in website. </a:t>
            </a:r>
          </a:p>
          <a:p>
            <a:pPr marL="0" indent="0">
              <a:buNone/>
            </a:pPr>
            <a:r>
              <a:rPr lang="en-US" dirty="0"/>
              <a:t>-	It also refers Hyperlink which can invoke email and call clients. </a:t>
            </a:r>
          </a:p>
          <a:p>
            <a:pPr marL="0" indent="0">
              <a:buNone/>
            </a:pPr>
            <a:r>
              <a:rPr lang="en-US" dirty="0"/>
              <a:t>-	Navigation can be to</a:t>
            </a:r>
          </a:p>
          <a:p>
            <a:pPr marL="0" indent="0">
              <a:buNone/>
            </a:pPr>
            <a:r>
              <a:rPr lang="en-US" dirty="0"/>
              <a:t>o	File [word document, presentation, pdf]</a:t>
            </a:r>
          </a:p>
          <a:p>
            <a:pPr marL="0" indent="0">
              <a:buNone/>
            </a:pPr>
            <a:r>
              <a:rPr lang="en-US" dirty="0"/>
              <a:t>o	URL</a:t>
            </a:r>
          </a:p>
          <a:p>
            <a:pPr marL="0" indent="0">
              <a:buNone/>
            </a:pPr>
            <a:r>
              <a:rPr lang="en-US" dirty="0"/>
              <a:t>o	Email Client</a:t>
            </a:r>
          </a:p>
          <a:p>
            <a:pPr marL="0" indent="0">
              <a:buNone/>
            </a:pPr>
            <a:r>
              <a:rPr lang="en-US" dirty="0"/>
              <a:t>o	Mobile Dial application </a:t>
            </a:r>
          </a:p>
          <a:p>
            <a:pPr marL="0" indent="0">
              <a:buNone/>
            </a:pPr>
            <a:r>
              <a:rPr lang="en-US" dirty="0"/>
              <a:t>o	HTML Page </a:t>
            </a:r>
          </a:p>
          <a:p>
            <a:pPr marL="0" indent="0">
              <a:buNone/>
            </a:pPr>
            <a:endParaRPr lang="en-US" dirty="0"/>
          </a:p>
          <a:p>
            <a:pPr marL="0" indent="0">
              <a:buNone/>
            </a:pPr>
            <a:r>
              <a:rPr lang="en-US" b="1" dirty="0"/>
              <a:t>&lt;a </a:t>
            </a:r>
            <a:r>
              <a:rPr lang="en-US" b="1" dirty="0" err="1"/>
              <a:t>href</a:t>
            </a:r>
            <a:r>
              <a:rPr lang="en-US" b="1" dirty="0"/>
              <a:t>="newsonline.html"&gt;News Online&lt;/a&gt;</a:t>
            </a:r>
          </a:p>
          <a:p>
            <a:pPr marL="0" indent="0">
              <a:buNone/>
            </a:pPr>
            <a:endParaRPr lang="en-IN" dirty="0"/>
          </a:p>
        </p:txBody>
      </p:sp>
    </p:spTree>
    <p:extLst>
      <p:ext uri="{BB962C8B-B14F-4D97-AF65-F5344CB8AC3E}">
        <p14:creationId xmlns:p14="http://schemas.microsoft.com/office/powerpoint/2010/main" val="1956403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AA7C8B9-37B1-7776-62C6-8CC82D04D22C}"/>
              </a:ext>
            </a:extLst>
          </p:cNvPr>
          <p:cNvSpPr>
            <a:spLocks noGrp="1"/>
          </p:cNvSpPr>
          <p:nvPr>
            <p:ph type="ctrTitle"/>
          </p:nvPr>
        </p:nvSpPr>
        <p:spPr/>
        <p:txBody>
          <a:bodyPr/>
          <a:lstStyle/>
          <a:p>
            <a:pPr eaLnBrk="1" hangingPunct="1"/>
            <a:r>
              <a:rPr lang="en-US" altLang="en-US" b="1"/>
              <a:t>USING LIST IN HTML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5F9DD8B6-780F-7666-1B69-92C87466AC47}"/>
              </a:ext>
            </a:extLst>
          </p:cNvPr>
          <p:cNvSpPr>
            <a:spLocks noGrp="1"/>
          </p:cNvSpPr>
          <p:nvPr>
            <p:ph type="title"/>
          </p:nvPr>
        </p:nvSpPr>
        <p:spPr>
          <a:xfrm>
            <a:off x="1524000" y="304801"/>
            <a:ext cx="8229600" cy="792163"/>
          </a:xfrm>
        </p:spPr>
        <p:txBody>
          <a:bodyPr/>
          <a:lstStyle/>
          <a:p>
            <a:pPr eaLnBrk="1" hangingPunct="1"/>
            <a:r>
              <a:rPr lang="en-US" altLang="en-US" b="1"/>
              <a:t>PURPOSE OF USING LIST</a:t>
            </a:r>
          </a:p>
        </p:txBody>
      </p:sp>
      <p:sp>
        <p:nvSpPr>
          <p:cNvPr id="25603" name="Content Placeholder 2">
            <a:extLst>
              <a:ext uri="{FF2B5EF4-FFF2-40B4-BE49-F238E27FC236}">
                <a16:creationId xmlns:a16="http://schemas.microsoft.com/office/drawing/2014/main" id="{4FF2F2F2-2235-97F1-5DA8-60E38DD7D751}"/>
              </a:ext>
            </a:extLst>
          </p:cNvPr>
          <p:cNvSpPr>
            <a:spLocks noGrp="1"/>
          </p:cNvSpPr>
          <p:nvPr>
            <p:ph idx="1"/>
          </p:nvPr>
        </p:nvSpPr>
        <p:spPr>
          <a:xfrm>
            <a:off x="1828800" y="1143000"/>
            <a:ext cx="8534400" cy="5334000"/>
          </a:xfrm>
        </p:spPr>
        <p:txBody>
          <a:bodyPr/>
          <a:lstStyle/>
          <a:p>
            <a:pPr eaLnBrk="1" hangingPunct="1"/>
            <a:r>
              <a:rPr lang="en-US" altLang="en-US"/>
              <a:t>Can be used to show sequence of data</a:t>
            </a:r>
          </a:p>
          <a:p>
            <a:pPr eaLnBrk="1" hangingPunct="1"/>
            <a:r>
              <a:rPr lang="en-US" altLang="en-US"/>
              <a:t>Can be used to show data without any sequence</a:t>
            </a:r>
          </a:p>
          <a:p>
            <a:pPr eaLnBrk="1" hangingPunct="1"/>
            <a:r>
              <a:rPr lang="en-US" altLang="en-US"/>
              <a:t>Can be used to show sequences and unsequenced data together.</a:t>
            </a:r>
          </a:p>
          <a:p>
            <a:pPr eaLnBrk="1" hangingPunct="1"/>
            <a:r>
              <a:rPr lang="en-US" altLang="en-US"/>
              <a:t>Can be used to describe the facts also.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EE74178-9AD4-31B4-F1AE-18E6AF64DD3D}"/>
              </a:ext>
            </a:extLst>
          </p:cNvPr>
          <p:cNvSpPr>
            <a:spLocks noGrp="1"/>
          </p:cNvSpPr>
          <p:nvPr>
            <p:ph type="title"/>
          </p:nvPr>
        </p:nvSpPr>
        <p:spPr>
          <a:xfrm>
            <a:off x="1524000" y="304801"/>
            <a:ext cx="8229600" cy="792163"/>
          </a:xfrm>
        </p:spPr>
        <p:txBody>
          <a:bodyPr/>
          <a:lstStyle/>
          <a:p>
            <a:pPr eaLnBrk="1" hangingPunct="1"/>
            <a:r>
              <a:rPr lang="en-US" altLang="en-US" b="1"/>
              <a:t>TYPES OF LISTS</a:t>
            </a:r>
          </a:p>
        </p:txBody>
      </p:sp>
      <p:sp>
        <p:nvSpPr>
          <p:cNvPr id="26627" name="Content Placeholder 2">
            <a:extLst>
              <a:ext uri="{FF2B5EF4-FFF2-40B4-BE49-F238E27FC236}">
                <a16:creationId xmlns:a16="http://schemas.microsoft.com/office/drawing/2014/main" id="{9CC1E159-A656-6129-3A75-80768007AC18}"/>
              </a:ext>
            </a:extLst>
          </p:cNvPr>
          <p:cNvSpPr>
            <a:spLocks noGrp="1"/>
          </p:cNvSpPr>
          <p:nvPr>
            <p:ph idx="1"/>
          </p:nvPr>
        </p:nvSpPr>
        <p:spPr>
          <a:xfrm>
            <a:off x="1752600" y="1143000"/>
            <a:ext cx="8686800" cy="5334000"/>
          </a:xfrm>
        </p:spPr>
        <p:txBody>
          <a:bodyPr/>
          <a:lstStyle/>
          <a:p>
            <a:pPr eaLnBrk="1" hangingPunct="1"/>
            <a:r>
              <a:rPr lang="en-US" altLang="en-US" sz="3500"/>
              <a:t>Ordered List</a:t>
            </a:r>
          </a:p>
          <a:p>
            <a:pPr eaLnBrk="1" hangingPunct="1"/>
            <a:r>
              <a:rPr lang="en-US" altLang="en-US" sz="3500"/>
              <a:t>Unordered List</a:t>
            </a:r>
          </a:p>
          <a:p>
            <a:pPr eaLnBrk="1" hangingPunct="1"/>
            <a:r>
              <a:rPr lang="en-US" altLang="en-US" sz="3500"/>
              <a:t>Nested List</a:t>
            </a:r>
          </a:p>
          <a:p>
            <a:pPr eaLnBrk="1" hangingPunct="1"/>
            <a:r>
              <a:rPr lang="en-US" altLang="en-US" sz="3500"/>
              <a:t>Definition List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C387ABA-D7AA-B839-060F-13D32D563C57}"/>
              </a:ext>
            </a:extLst>
          </p:cNvPr>
          <p:cNvSpPr>
            <a:spLocks noGrp="1" noChangeArrowheads="1"/>
          </p:cNvSpPr>
          <p:nvPr>
            <p:ph type="title"/>
          </p:nvPr>
        </p:nvSpPr>
        <p:spPr>
          <a:xfrm>
            <a:off x="1524000" y="0"/>
            <a:ext cx="9144000" cy="914400"/>
          </a:xfrm>
        </p:spPr>
        <p:txBody>
          <a:bodyPr rtlCol="0">
            <a:normAutofit/>
          </a:bodyPr>
          <a:lstStyle/>
          <a:p>
            <a:pPr>
              <a:defRPr/>
            </a:pPr>
            <a:r>
              <a:rPr lang="en-US" b="1" cap="all" dirty="0"/>
              <a:t>Ordered LIST</a:t>
            </a:r>
          </a:p>
        </p:txBody>
      </p:sp>
      <p:sp>
        <p:nvSpPr>
          <p:cNvPr id="27651" name="Rectangle 3">
            <a:extLst>
              <a:ext uri="{FF2B5EF4-FFF2-40B4-BE49-F238E27FC236}">
                <a16:creationId xmlns:a16="http://schemas.microsoft.com/office/drawing/2014/main" id="{560D38BC-1567-E1F8-3B68-58F224441EED}"/>
              </a:ext>
            </a:extLst>
          </p:cNvPr>
          <p:cNvSpPr>
            <a:spLocks noGrp="1"/>
          </p:cNvSpPr>
          <p:nvPr>
            <p:ph type="body" idx="1"/>
          </p:nvPr>
        </p:nvSpPr>
        <p:spPr>
          <a:xfrm>
            <a:off x="1524000" y="762000"/>
            <a:ext cx="9144000" cy="6096000"/>
          </a:xfrm>
        </p:spPr>
        <p:txBody>
          <a:bodyPr/>
          <a:lstStyle/>
          <a:p>
            <a:pPr eaLnBrk="1" hangingPunct="1"/>
            <a:r>
              <a:rPr lang="en-US" altLang="en-US" sz="2400" dirty="0"/>
              <a:t>Used to display sequenced or arranged data.</a:t>
            </a:r>
          </a:p>
          <a:p>
            <a:pPr eaLnBrk="1" hangingPunct="1"/>
            <a:r>
              <a:rPr lang="en-US" altLang="en-US" sz="2400" dirty="0"/>
              <a:t>Implemented with tags like</a:t>
            </a:r>
          </a:p>
          <a:p>
            <a:pPr eaLnBrk="1" hangingPunct="1"/>
            <a:r>
              <a:rPr lang="en-US" altLang="en-US" sz="2400" dirty="0"/>
              <a:t>&lt;</a:t>
            </a:r>
            <a:r>
              <a:rPr lang="en-US" altLang="en-US" sz="2400" dirty="0" err="1"/>
              <a:t>ol</a:t>
            </a:r>
            <a:r>
              <a:rPr lang="en-US" altLang="en-US" sz="2400" dirty="0"/>
              <a:t>&gt;</a:t>
            </a:r>
          </a:p>
          <a:p>
            <a:pPr eaLnBrk="1" hangingPunct="1">
              <a:buFont typeface="Arial" panose="020B0604020202020204" pitchFamily="34" charset="0"/>
              <a:buNone/>
            </a:pPr>
            <a:r>
              <a:rPr lang="en-US" altLang="en-US" sz="2400" dirty="0"/>
              <a:t>	&lt;li&gt;……&lt;/li&gt;</a:t>
            </a:r>
          </a:p>
          <a:p>
            <a:pPr eaLnBrk="1" hangingPunct="1">
              <a:buFont typeface="Arial" panose="020B0604020202020204" pitchFamily="34" charset="0"/>
              <a:buNone/>
            </a:pPr>
            <a:r>
              <a:rPr lang="en-US" altLang="en-US" sz="2400" dirty="0"/>
              <a:t>	&lt;li&gt;……&lt;/li&gt;</a:t>
            </a:r>
          </a:p>
          <a:p>
            <a:pPr eaLnBrk="1" hangingPunct="1">
              <a:buFont typeface="Arial" panose="020B0604020202020204" pitchFamily="34" charset="0"/>
              <a:buNone/>
            </a:pPr>
            <a:r>
              <a:rPr lang="en-US" altLang="en-US" sz="2400" dirty="0"/>
              <a:t>	&lt;/</a:t>
            </a:r>
            <a:r>
              <a:rPr lang="en-US" altLang="en-US" sz="2400" dirty="0" err="1"/>
              <a:t>ol</a:t>
            </a:r>
            <a:r>
              <a:rPr lang="en-US" altLang="en-US" sz="2400" dirty="0"/>
              <a:t>&gt;</a:t>
            </a:r>
          </a:p>
          <a:p>
            <a:pPr eaLnBrk="1" hangingPunct="1"/>
            <a:r>
              <a:rPr lang="en-US" altLang="en-US" sz="2400" dirty="0"/>
              <a:t>Attributes of &lt;</a:t>
            </a:r>
            <a:r>
              <a:rPr lang="en-US" altLang="en-US" sz="2400" dirty="0" err="1"/>
              <a:t>ol</a:t>
            </a:r>
            <a:r>
              <a:rPr lang="en-US" altLang="en-US" sz="2400" dirty="0"/>
              <a:t>&gt;</a:t>
            </a:r>
          </a:p>
          <a:p>
            <a:pPr lvl="1" eaLnBrk="1" hangingPunct="1"/>
            <a:r>
              <a:rPr lang="en-US" altLang="en-US" dirty="0"/>
              <a:t>Type = “A”,”a”,”1”,”I”,”i”</a:t>
            </a:r>
          </a:p>
          <a:p>
            <a:pPr lvl="1" eaLnBrk="1" hangingPunct="1"/>
            <a:r>
              <a:rPr lang="en-US" altLang="en-US" dirty="0"/>
              <a:t>Start = when we have to start listing from other than default starting point </a:t>
            </a:r>
          </a:p>
          <a:p>
            <a:pPr eaLnBrk="1" hangingPunct="1"/>
            <a:r>
              <a:rPr lang="en-US" altLang="en-US" sz="2400" dirty="0"/>
              <a:t>Attributes of &lt;li&gt;</a:t>
            </a:r>
          </a:p>
          <a:p>
            <a:pPr lvl="1" eaLnBrk="1" hangingPunct="1"/>
            <a:r>
              <a:rPr lang="en-US" altLang="en-US" dirty="0"/>
              <a:t>Value = when we have to give particular value to the current list item rest will continue</a:t>
            </a:r>
          </a:p>
          <a:p>
            <a:pPr lvl="1" eaLnBrk="1" hangingPunct="1">
              <a:buFontTx/>
              <a:buNone/>
            </a:pPr>
            <a:endParaRPr lang="en-US" altLang="en-US" sz="20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9935D9-BC83-A592-7C4A-8A745B87C66D}"/>
              </a:ext>
            </a:extLst>
          </p:cNvPr>
          <p:cNvSpPr>
            <a:spLocks noGrp="1"/>
          </p:cNvSpPr>
          <p:nvPr>
            <p:ph idx="1"/>
          </p:nvPr>
        </p:nvSpPr>
        <p:spPr>
          <a:xfrm>
            <a:off x="838200" y="205483"/>
            <a:ext cx="10515600" cy="5971480"/>
          </a:xfrm>
        </p:spPr>
        <p:txBody>
          <a:bodyPr>
            <a:normAutofit fontScale="62500" lnSpcReduction="20000"/>
          </a:bodyPr>
          <a:lstStyle/>
          <a:p>
            <a:pPr marL="0" indent="0">
              <a:buNone/>
            </a:pPr>
            <a:r>
              <a:rPr lang="en-US" b="1" dirty="0"/>
              <a:t>Block Level Elements:</a:t>
            </a:r>
          </a:p>
          <a:p>
            <a:r>
              <a:rPr lang="en-US" dirty="0"/>
              <a:t>Block level elements takes parent width as its own width.</a:t>
            </a:r>
          </a:p>
          <a:p>
            <a:r>
              <a:rPr lang="en-US" dirty="0"/>
              <a:t>Block level elements always starts in new line</a:t>
            </a:r>
          </a:p>
          <a:p>
            <a:r>
              <a:rPr lang="en-US" u="sng" dirty="0"/>
              <a:t>p,div,h1..h6,ul,li etc.. </a:t>
            </a:r>
            <a:r>
              <a:rPr lang="en-US" dirty="0"/>
              <a:t>are Block level elements</a:t>
            </a:r>
          </a:p>
          <a:p>
            <a:r>
              <a:rPr lang="en-US" dirty="0"/>
              <a:t>By using </a:t>
            </a:r>
            <a:r>
              <a:rPr lang="en-US" u="sng" dirty="0" err="1"/>
              <a:t>display:inline</a:t>
            </a:r>
            <a:r>
              <a:rPr lang="en-US" u="sng" dirty="0"/>
              <a:t> CSS property </a:t>
            </a:r>
            <a:r>
              <a:rPr lang="en-US" dirty="0"/>
              <a:t>,we can convert Block level element into inline element.</a:t>
            </a:r>
          </a:p>
          <a:p>
            <a:r>
              <a:rPr lang="en-US" dirty="0"/>
              <a:t>Ex: Can you display three players names in line by line?</a:t>
            </a:r>
          </a:p>
          <a:p>
            <a:endParaRPr lang="en-US" dirty="0"/>
          </a:p>
          <a:p>
            <a:pPr marL="0" indent="0">
              <a:buNone/>
            </a:pPr>
            <a:r>
              <a:rPr lang="en-US" dirty="0"/>
              <a:t>      &lt;!DOCTYPE html&gt;</a:t>
            </a:r>
          </a:p>
          <a:p>
            <a:pPr marL="0" indent="0">
              <a:buNone/>
            </a:pPr>
            <a:r>
              <a:rPr lang="en-US" dirty="0"/>
              <a:t>      &lt;html&gt;</a:t>
            </a:r>
          </a:p>
          <a:p>
            <a:pPr marL="0" indent="0">
              <a:buNone/>
            </a:pPr>
            <a:r>
              <a:rPr lang="en-US" dirty="0"/>
              <a:t>      &lt;head&gt;</a:t>
            </a:r>
          </a:p>
          <a:p>
            <a:pPr marL="0" indent="0">
              <a:buNone/>
            </a:pPr>
            <a:r>
              <a:rPr lang="en-US" dirty="0"/>
              <a:t>         </a:t>
            </a:r>
          </a:p>
          <a:p>
            <a:pPr marL="0" indent="0">
              <a:buNone/>
            </a:pPr>
            <a:r>
              <a:rPr lang="en-US" dirty="0"/>
              <a:t>      &lt;/head&gt;</a:t>
            </a:r>
          </a:p>
          <a:p>
            <a:pPr marL="0" indent="0">
              <a:buNone/>
            </a:pPr>
            <a:r>
              <a:rPr lang="en-US" dirty="0"/>
              <a:t>      &lt;body&gt;</a:t>
            </a:r>
          </a:p>
          <a:p>
            <a:pPr marL="0" indent="0">
              <a:buNone/>
            </a:pPr>
            <a:r>
              <a:rPr lang="en-US" dirty="0"/>
              <a:t>          &lt;div&gt;</a:t>
            </a:r>
            <a:r>
              <a:rPr lang="en-US" dirty="0" err="1"/>
              <a:t>Sachin</a:t>
            </a:r>
            <a:r>
              <a:rPr lang="en-US" dirty="0"/>
              <a:t>&lt;/div&gt;</a:t>
            </a:r>
          </a:p>
          <a:p>
            <a:pPr marL="0" indent="0">
              <a:buNone/>
            </a:pPr>
            <a:r>
              <a:rPr lang="en-US" dirty="0"/>
              <a:t>          &lt;div&gt;Dhoni&lt;/div&gt;</a:t>
            </a:r>
          </a:p>
          <a:p>
            <a:pPr marL="0" indent="0">
              <a:buNone/>
            </a:pPr>
            <a:r>
              <a:rPr lang="en-US" dirty="0"/>
              <a:t>          &lt;div&gt;Kohli&lt;/div&gt;</a:t>
            </a:r>
          </a:p>
          <a:p>
            <a:pPr marL="0" indent="0">
              <a:buNone/>
            </a:pPr>
            <a:r>
              <a:rPr lang="en-US" dirty="0"/>
              <a:t>      &lt;/body&gt;</a:t>
            </a:r>
          </a:p>
          <a:p>
            <a:pPr marL="0" indent="0">
              <a:buNone/>
            </a:pPr>
            <a:r>
              <a:rPr lang="en-US" dirty="0"/>
              <a:t>      &lt;/html&gt;</a:t>
            </a:r>
            <a:endParaRPr lang="en-IN" dirty="0"/>
          </a:p>
        </p:txBody>
      </p:sp>
    </p:spTree>
    <p:extLst>
      <p:ext uri="{BB962C8B-B14F-4D97-AF65-F5344CB8AC3E}">
        <p14:creationId xmlns:p14="http://schemas.microsoft.com/office/powerpoint/2010/main" val="61475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FDE47B-3649-6C0F-F879-D25810D8C286}"/>
              </a:ext>
            </a:extLst>
          </p:cNvPr>
          <p:cNvSpPr>
            <a:spLocks noGrp="1"/>
          </p:cNvSpPr>
          <p:nvPr>
            <p:ph idx="1"/>
          </p:nvPr>
        </p:nvSpPr>
        <p:spPr/>
        <p:txBody>
          <a:bodyPr/>
          <a:lstStyle/>
          <a:p>
            <a:r>
              <a:rPr lang="en-IN" dirty="0"/>
              <a:t>Ex. </a:t>
            </a:r>
          </a:p>
          <a:p>
            <a:pPr marL="0" indent="0">
              <a:buNone/>
            </a:pPr>
            <a:r>
              <a:rPr lang="it-IT" dirty="0"/>
              <a:t>&lt;ol&gt;</a:t>
            </a:r>
          </a:p>
          <a:p>
            <a:pPr marL="0" indent="0">
              <a:buNone/>
            </a:pPr>
            <a:r>
              <a:rPr lang="it-IT" dirty="0"/>
              <a:t>    &lt;li&gt;Sachin&lt;/li&gt;</a:t>
            </a:r>
          </a:p>
          <a:p>
            <a:pPr marL="0" indent="0">
              <a:buNone/>
            </a:pPr>
            <a:r>
              <a:rPr lang="it-IT" dirty="0"/>
              <a:t>    &lt;li&gt;Dhoni&lt;/li&gt;</a:t>
            </a:r>
          </a:p>
          <a:p>
            <a:pPr marL="0" indent="0">
              <a:buNone/>
            </a:pPr>
            <a:r>
              <a:rPr lang="it-IT" dirty="0"/>
              <a:t>    &lt;li&gt;Kohli&lt;/li&gt;</a:t>
            </a:r>
          </a:p>
          <a:p>
            <a:pPr marL="0" indent="0">
              <a:buNone/>
            </a:pPr>
            <a:r>
              <a:rPr lang="it-IT" dirty="0"/>
              <a:t>    &lt;li&gt;UV&lt;/li&gt;</a:t>
            </a:r>
          </a:p>
          <a:p>
            <a:pPr marL="0" indent="0">
              <a:buNone/>
            </a:pPr>
            <a:r>
              <a:rPr lang="it-IT" dirty="0"/>
              <a:t>&lt;/ol&gt;</a:t>
            </a:r>
            <a:endParaRPr lang="en-IN" dirty="0"/>
          </a:p>
        </p:txBody>
      </p:sp>
    </p:spTree>
    <p:extLst>
      <p:ext uri="{BB962C8B-B14F-4D97-AF65-F5344CB8AC3E}">
        <p14:creationId xmlns:p14="http://schemas.microsoft.com/office/powerpoint/2010/main" val="1315057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E567CB2-3414-ECFA-39DD-D038F51F79DC}"/>
              </a:ext>
            </a:extLst>
          </p:cNvPr>
          <p:cNvSpPr>
            <a:spLocks noGrp="1" noChangeArrowheads="1"/>
          </p:cNvSpPr>
          <p:nvPr>
            <p:ph type="title"/>
          </p:nvPr>
        </p:nvSpPr>
        <p:spPr>
          <a:xfrm>
            <a:off x="1524000" y="0"/>
            <a:ext cx="9144000" cy="838200"/>
          </a:xfrm>
        </p:spPr>
        <p:txBody>
          <a:bodyPr rtlCol="0">
            <a:normAutofit/>
          </a:bodyPr>
          <a:lstStyle/>
          <a:p>
            <a:pPr>
              <a:defRPr/>
            </a:pPr>
            <a:r>
              <a:rPr lang="en-US" b="1" cap="all" dirty="0" err="1"/>
              <a:t>UNOrdered</a:t>
            </a:r>
            <a:r>
              <a:rPr lang="en-US" b="1" cap="all" dirty="0"/>
              <a:t> LIST</a:t>
            </a:r>
          </a:p>
        </p:txBody>
      </p:sp>
      <p:sp>
        <p:nvSpPr>
          <p:cNvPr id="28675" name="Rectangle 3">
            <a:extLst>
              <a:ext uri="{FF2B5EF4-FFF2-40B4-BE49-F238E27FC236}">
                <a16:creationId xmlns:a16="http://schemas.microsoft.com/office/drawing/2014/main" id="{B64BE56E-60C1-FCC7-2A2D-3AE791B5CC8A}"/>
              </a:ext>
            </a:extLst>
          </p:cNvPr>
          <p:cNvSpPr>
            <a:spLocks noGrp="1"/>
          </p:cNvSpPr>
          <p:nvPr>
            <p:ph type="body" idx="1"/>
          </p:nvPr>
        </p:nvSpPr>
        <p:spPr>
          <a:xfrm>
            <a:off x="1524000" y="632717"/>
            <a:ext cx="9144000" cy="6019800"/>
          </a:xfrm>
        </p:spPr>
        <p:txBody>
          <a:bodyPr>
            <a:normAutofit fontScale="92500" lnSpcReduction="20000"/>
          </a:bodyPr>
          <a:lstStyle/>
          <a:p>
            <a:pPr eaLnBrk="1" hangingPunct="1"/>
            <a:r>
              <a:rPr lang="en-US" altLang="en-US" sz="2700" dirty="0"/>
              <a:t>Used when no sequenced or arranged data is to be displayed.</a:t>
            </a:r>
          </a:p>
          <a:p>
            <a:pPr eaLnBrk="1" hangingPunct="1"/>
            <a:r>
              <a:rPr lang="en-US" altLang="en-US" sz="2700" dirty="0"/>
              <a:t>Implemented with tags like</a:t>
            </a:r>
          </a:p>
          <a:p>
            <a:pPr eaLnBrk="1" hangingPunct="1"/>
            <a:r>
              <a:rPr lang="en-US" altLang="en-US" sz="2700" dirty="0"/>
              <a:t>&lt;</a:t>
            </a:r>
            <a:r>
              <a:rPr lang="en-US" altLang="en-US" sz="2700" dirty="0" err="1"/>
              <a:t>ul</a:t>
            </a:r>
            <a:r>
              <a:rPr lang="en-US" altLang="en-US" sz="2700" dirty="0"/>
              <a:t>&gt;</a:t>
            </a:r>
          </a:p>
          <a:p>
            <a:pPr eaLnBrk="1" hangingPunct="1">
              <a:buFont typeface="Arial" panose="020B0604020202020204" pitchFamily="34" charset="0"/>
              <a:buNone/>
            </a:pPr>
            <a:r>
              <a:rPr lang="en-US" altLang="en-US" sz="2700" dirty="0"/>
              <a:t>	&lt;li&gt;……&lt;/li&gt;</a:t>
            </a:r>
          </a:p>
          <a:p>
            <a:pPr eaLnBrk="1" hangingPunct="1">
              <a:buFont typeface="Arial" panose="020B0604020202020204" pitchFamily="34" charset="0"/>
              <a:buNone/>
            </a:pPr>
            <a:r>
              <a:rPr lang="en-US" altLang="en-US" sz="2700" dirty="0"/>
              <a:t>	&lt;li&gt;……&lt;/li&gt;</a:t>
            </a:r>
          </a:p>
          <a:p>
            <a:pPr eaLnBrk="1" hangingPunct="1">
              <a:buFont typeface="Arial" panose="020B0604020202020204" pitchFamily="34" charset="0"/>
              <a:buNone/>
            </a:pPr>
            <a:r>
              <a:rPr lang="en-US" altLang="en-US" sz="2700" dirty="0"/>
              <a:t>	&lt;/</a:t>
            </a:r>
            <a:r>
              <a:rPr lang="en-US" altLang="en-US" sz="2700" dirty="0" err="1"/>
              <a:t>ul</a:t>
            </a:r>
            <a:r>
              <a:rPr lang="en-US" altLang="en-US" sz="2700" dirty="0"/>
              <a:t>&gt;</a:t>
            </a:r>
          </a:p>
          <a:p>
            <a:pPr eaLnBrk="1" hangingPunct="1"/>
            <a:r>
              <a:rPr lang="en-US" altLang="en-US" sz="2700" dirty="0"/>
              <a:t>Attributes of &lt;</a:t>
            </a:r>
            <a:r>
              <a:rPr lang="en-US" altLang="en-US" sz="2700" dirty="0" err="1"/>
              <a:t>ul</a:t>
            </a:r>
            <a:r>
              <a:rPr lang="en-US" altLang="en-US" sz="2700" dirty="0"/>
              <a:t>&gt;</a:t>
            </a:r>
          </a:p>
          <a:p>
            <a:pPr lvl="1" eaLnBrk="1" hangingPunct="1"/>
            <a:r>
              <a:rPr lang="en-US" altLang="en-US" sz="2700" dirty="0"/>
              <a:t>Type = “Square”, ”Circle”, ”Disk”</a:t>
            </a:r>
          </a:p>
          <a:p>
            <a:pPr marL="457200" lvl="1" indent="0" eaLnBrk="1" hangingPunct="1">
              <a:buNone/>
            </a:pPr>
            <a:endParaRPr lang="en-US" altLang="en-US" sz="2700" b="1" dirty="0"/>
          </a:p>
          <a:p>
            <a:pPr marL="457200" lvl="1" indent="0" eaLnBrk="1" hangingPunct="1">
              <a:buNone/>
            </a:pPr>
            <a:r>
              <a:rPr lang="en-US" altLang="en-US" sz="2700" b="1" dirty="0"/>
              <a:t>Ex.</a:t>
            </a:r>
          </a:p>
          <a:p>
            <a:pPr lvl="1" eaLnBrk="1" hangingPunct="1">
              <a:buFontTx/>
              <a:buNone/>
            </a:pPr>
            <a:r>
              <a:rPr lang="it-IT" altLang="en-US" sz="2700" b="1" dirty="0"/>
              <a:t>&lt;ul&gt;</a:t>
            </a:r>
          </a:p>
          <a:p>
            <a:pPr lvl="1" eaLnBrk="1" hangingPunct="1">
              <a:buFontTx/>
              <a:buNone/>
            </a:pPr>
            <a:r>
              <a:rPr lang="it-IT" altLang="en-US" sz="2700" b="1" dirty="0"/>
              <a:t>    &lt;li&gt;Sachin&lt;/li&gt;</a:t>
            </a:r>
          </a:p>
          <a:p>
            <a:pPr lvl="1" eaLnBrk="1" hangingPunct="1">
              <a:buFontTx/>
              <a:buNone/>
            </a:pPr>
            <a:r>
              <a:rPr lang="it-IT" altLang="en-US" sz="2700" b="1" dirty="0"/>
              <a:t>    &lt;li&gt;Dhoni&lt;/li&gt;</a:t>
            </a:r>
          </a:p>
          <a:p>
            <a:pPr lvl="1" eaLnBrk="1" hangingPunct="1">
              <a:buFontTx/>
              <a:buNone/>
            </a:pPr>
            <a:r>
              <a:rPr lang="it-IT" altLang="en-US" sz="2700" b="1" dirty="0"/>
              <a:t>    &lt;li&gt;Kohli&lt;/li&gt;</a:t>
            </a:r>
          </a:p>
          <a:p>
            <a:pPr lvl="1" eaLnBrk="1" hangingPunct="1">
              <a:buFontTx/>
              <a:buNone/>
            </a:pPr>
            <a:r>
              <a:rPr lang="it-IT" altLang="en-US" sz="2700" b="1" dirty="0"/>
              <a:t>    &lt;li&gt;UV&lt;/li&gt;</a:t>
            </a:r>
          </a:p>
          <a:p>
            <a:pPr lvl="1" eaLnBrk="1" hangingPunct="1">
              <a:buFontTx/>
              <a:buNone/>
            </a:pPr>
            <a:r>
              <a:rPr lang="it-IT" altLang="en-US" sz="2700" b="1" dirty="0"/>
              <a:t>&lt;/ul&gt;</a:t>
            </a:r>
          </a:p>
          <a:p>
            <a:pPr lvl="1" eaLnBrk="1" hangingPunct="1">
              <a:buFontTx/>
              <a:buNone/>
            </a:pPr>
            <a:endParaRPr lang="en-US" altLang="en-US" sz="200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D16F07E-3233-70CB-D411-B59AAF58D44D}"/>
              </a:ext>
            </a:extLst>
          </p:cNvPr>
          <p:cNvSpPr>
            <a:spLocks noGrp="1" noChangeArrowheads="1"/>
          </p:cNvSpPr>
          <p:nvPr>
            <p:ph type="title"/>
          </p:nvPr>
        </p:nvSpPr>
        <p:spPr>
          <a:xfrm>
            <a:off x="1524000" y="0"/>
            <a:ext cx="9144000" cy="838200"/>
          </a:xfrm>
        </p:spPr>
        <p:txBody>
          <a:bodyPr rtlCol="0">
            <a:normAutofit/>
          </a:bodyPr>
          <a:lstStyle/>
          <a:p>
            <a:pPr>
              <a:defRPr/>
            </a:pPr>
            <a:r>
              <a:rPr lang="en-US" b="1" cap="all" dirty="0"/>
              <a:t>NESTED LIST</a:t>
            </a:r>
          </a:p>
        </p:txBody>
      </p:sp>
      <p:sp>
        <p:nvSpPr>
          <p:cNvPr id="29699" name="Rectangle 3">
            <a:extLst>
              <a:ext uri="{FF2B5EF4-FFF2-40B4-BE49-F238E27FC236}">
                <a16:creationId xmlns:a16="http://schemas.microsoft.com/office/drawing/2014/main" id="{A406AFAB-3DD2-F4F9-EBD4-4D1ABEA7173D}"/>
              </a:ext>
            </a:extLst>
          </p:cNvPr>
          <p:cNvSpPr>
            <a:spLocks noGrp="1"/>
          </p:cNvSpPr>
          <p:nvPr>
            <p:ph type="body" idx="1"/>
          </p:nvPr>
        </p:nvSpPr>
        <p:spPr>
          <a:xfrm>
            <a:off x="1524000" y="762000"/>
            <a:ext cx="9144000" cy="6096000"/>
          </a:xfrm>
        </p:spPr>
        <p:txBody>
          <a:bodyPr/>
          <a:lstStyle/>
          <a:p>
            <a:pPr eaLnBrk="1" hangingPunct="1"/>
            <a:r>
              <a:rPr lang="en-US" altLang="en-US" sz="2700" dirty="0"/>
              <a:t>Used when we have to place ordered list within an unordered list and vise versa.</a:t>
            </a:r>
          </a:p>
          <a:p>
            <a:pPr eaLnBrk="1" hangingPunct="1"/>
            <a:r>
              <a:rPr lang="en-US" altLang="en-US" sz="2700" dirty="0"/>
              <a:t>Implemented with tags like</a:t>
            </a:r>
          </a:p>
          <a:p>
            <a:pPr marL="0" indent="0" eaLnBrk="1" hangingPunct="1">
              <a:buNone/>
            </a:pPr>
            <a:r>
              <a:rPr lang="en-US" altLang="en-US" sz="2700" dirty="0"/>
              <a:t>&lt;</a:t>
            </a:r>
            <a:r>
              <a:rPr lang="en-US" altLang="en-US" sz="2700" dirty="0" err="1"/>
              <a:t>ul</a:t>
            </a:r>
            <a:r>
              <a:rPr lang="en-US" altLang="en-US" sz="2700" dirty="0"/>
              <a:t>&gt;</a:t>
            </a:r>
          </a:p>
          <a:p>
            <a:pPr eaLnBrk="1" hangingPunct="1">
              <a:buFont typeface="Arial" panose="020B0604020202020204" pitchFamily="34" charset="0"/>
              <a:buNone/>
            </a:pPr>
            <a:r>
              <a:rPr lang="en-US" altLang="en-US" sz="2700" dirty="0"/>
              <a:t>	&lt;li&gt;……&lt;/li&gt;</a:t>
            </a:r>
          </a:p>
          <a:p>
            <a:pPr eaLnBrk="1" hangingPunct="1">
              <a:buFont typeface="Arial" panose="020B0604020202020204" pitchFamily="34" charset="0"/>
              <a:buNone/>
            </a:pPr>
            <a:r>
              <a:rPr lang="en-US" altLang="en-US" sz="2700" dirty="0"/>
              <a:t>	&lt;</a:t>
            </a:r>
            <a:r>
              <a:rPr lang="en-US" altLang="en-US" sz="2700" dirty="0" err="1"/>
              <a:t>ol</a:t>
            </a:r>
            <a:r>
              <a:rPr lang="en-US" altLang="en-US" sz="2700" dirty="0"/>
              <a:t>&gt;</a:t>
            </a:r>
          </a:p>
          <a:p>
            <a:pPr eaLnBrk="1" hangingPunct="1">
              <a:buFont typeface="Arial" panose="020B0604020202020204" pitchFamily="34" charset="0"/>
              <a:buNone/>
            </a:pPr>
            <a:r>
              <a:rPr lang="en-US" altLang="en-US" sz="2700" dirty="0"/>
              <a:t>		&lt;li&gt;….&lt;/li&gt;</a:t>
            </a:r>
          </a:p>
          <a:p>
            <a:pPr eaLnBrk="1" hangingPunct="1">
              <a:buFont typeface="Arial" panose="020B0604020202020204" pitchFamily="34" charset="0"/>
              <a:buNone/>
            </a:pPr>
            <a:r>
              <a:rPr lang="en-US" altLang="en-US" sz="2700" dirty="0"/>
              <a:t>		&lt;li&gt;….&lt;/</a:t>
            </a:r>
            <a:r>
              <a:rPr lang="en-US" altLang="en-US" sz="2700" dirty="0" err="1"/>
              <a:t>i</a:t>
            </a:r>
            <a:r>
              <a:rPr lang="en-US" altLang="en-US" sz="2700" dirty="0"/>
              <a:t>&gt;</a:t>
            </a:r>
          </a:p>
          <a:p>
            <a:pPr eaLnBrk="1" hangingPunct="1">
              <a:buFont typeface="Arial" panose="020B0604020202020204" pitchFamily="34" charset="0"/>
              <a:buNone/>
            </a:pPr>
            <a:r>
              <a:rPr lang="en-US" altLang="en-US" sz="2700" dirty="0"/>
              <a:t>	&lt;/</a:t>
            </a:r>
            <a:r>
              <a:rPr lang="en-US" altLang="en-US" sz="2700" dirty="0" err="1"/>
              <a:t>ol</a:t>
            </a:r>
            <a:r>
              <a:rPr lang="en-US" altLang="en-US" sz="2700" dirty="0"/>
              <a:t>&gt;</a:t>
            </a:r>
          </a:p>
          <a:p>
            <a:pPr eaLnBrk="1" hangingPunct="1">
              <a:buFont typeface="Arial" panose="020B0604020202020204" pitchFamily="34" charset="0"/>
              <a:buNone/>
            </a:pPr>
            <a:r>
              <a:rPr lang="en-US" altLang="en-US" sz="2700" dirty="0"/>
              <a:t>&lt;/</a:t>
            </a:r>
            <a:r>
              <a:rPr lang="en-US" altLang="en-US" sz="2700" dirty="0" err="1"/>
              <a:t>ul</a:t>
            </a:r>
            <a:r>
              <a:rPr lang="en-US" altLang="en-US" sz="2700" dirty="0"/>
              <a:t>&gt;</a:t>
            </a:r>
            <a:endParaRPr lang="en-US" altLang="en-US" sz="200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42757C3-EE96-6ADE-5F18-7D1BE3AD0077}"/>
              </a:ext>
            </a:extLst>
          </p:cNvPr>
          <p:cNvSpPr>
            <a:spLocks noGrp="1" noChangeArrowheads="1"/>
          </p:cNvSpPr>
          <p:nvPr>
            <p:ph type="title"/>
          </p:nvPr>
        </p:nvSpPr>
        <p:spPr>
          <a:xfrm>
            <a:off x="1524000" y="0"/>
            <a:ext cx="9144000" cy="838200"/>
          </a:xfrm>
        </p:spPr>
        <p:txBody>
          <a:bodyPr rtlCol="0">
            <a:normAutofit/>
          </a:bodyPr>
          <a:lstStyle/>
          <a:p>
            <a:pPr>
              <a:defRPr/>
            </a:pPr>
            <a:r>
              <a:rPr lang="en-US" b="1" cap="all" dirty="0"/>
              <a:t>DEFINITION LIST</a:t>
            </a:r>
          </a:p>
        </p:txBody>
      </p:sp>
      <p:sp>
        <p:nvSpPr>
          <p:cNvPr id="30723" name="Rectangle 3">
            <a:extLst>
              <a:ext uri="{FF2B5EF4-FFF2-40B4-BE49-F238E27FC236}">
                <a16:creationId xmlns:a16="http://schemas.microsoft.com/office/drawing/2014/main" id="{6B9FF41A-115F-F792-2AA8-B8967FFBF872}"/>
              </a:ext>
            </a:extLst>
          </p:cNvPr>
          <p:cNvSpPr>
            <a:spLocks noGrp="1"/>
          </p:cNvSpPr>
          <p:nvPr>
            <p:ph type="body" idx="1"/>
          </p:nvPr>
        </p:nvSpPr>
        <p:spPr>
          <a:xfrm>
            <a:off x="1524000" y="838200"/>
            <a:ext cx="9144000" cy="6019800"/>
          </a:xfrm>
        </p:spPr>
        <p:txBody>
          <a:bodyPr/>
          <a:lstStyle/>
          <a:p>
            <a:pPr eaLnBrk="1" hangingPunct="1"/>
            <a:r>
              <a:rPr lang="en-US" altLang="en-US" sz="2700" dirty="0"/>
              <a:t>Used when we have to discuss terms and their definitions</a:t>
            </a:r>
          </a:p>
          <a:p>
            <a:pPr eaLnBrk="1" hangingPunct="1"/>
            <a:r>
              <a:rPr lang="en-US" altLang="en-US" sz="2700" dirty="0"/>
              <a:t>Implemented with tags like</a:t>
            </a:r>
          </a:p>
          <a:p>
            <a:pPr marL="0" indent="0" eaLnBrk="1" hangingPunct="1">
              <a:buNone/>
            </a:pPr>
            <a:r>
              <a:rPr lang="en-US" altLang="en-US" sz="2700" dirty="0"/>
              <a:t>	&lt;dl&gt;</a:t>
            </a:r>
          </a:p>
          <a:p>
            <a:pPr eaLnBrk="1" hangingPunct="1">
              <a:buFont typeface="Arial" panose="020B0604020202020204" pitchFamily="34" charset="0"/>
              <a:buNone/>
            </a:pPr>
            <a:r>
              <a:rPr lang="en-US" altLang="en-US" sz="2700" dirty="0"/>
              <a:t>			&lt;dt&gt;……&lt;/dt&gt;</a:t>
            </a:r>
          </a:p>
          <a:p>
            <a:pPr eaLnBrk="1" hangingPunct="1">
              <a:buFont typeface="Arial" panose="020B0604020202020204" pitchFamily="34" charset="0"/>
              <a:buNone/>
            </a:pPr>
            <a:r>
              <a:rPr lang="en-US" altLang="en-US" sz="2700" dirty="0"/>
              <a:t>			&lt;dd&gt;……&lt;/dd&gt;</a:t>
            </a:r>
          </a:p>
          <a:p>
            <a:pPr eaLnBrk="1" hangingPunct="1">
              <a:buFont typeface="Arial" panose="020B0604020202020204" pitchFamily="34" charset="0"/>
              <a:buNone/>
            </a:pPr>
            <a:r>
              <a:rPr lang="en-US" altLang="en-US" sz="2700" dirty="0"/>
              <a:t>		&lt;/dl&gt;</a:t>
            </a:r>
          </a:p>
          <a:p>
            <a:pPr eaLnBrk="1" hangingPunct="1">
              <a:buFont typeface="Arial" panose="020B0604020202020204" pitchFamily="34" charset="0"/>
              <a:buNone/>
            </a:pPr>
            <a:endParaRPr lang="en-US" altLang="en-US" sz="200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DA300A-6B1F-15BC-E5AE-7E2E0E3FB7C5}"/>
              </a:ext>
            </a:extLst>
          </p:cNvPr>
          <p:cNvSpPr>
            <a:spLocks noGrp="1"/>
          </p:cNvSpPr>
          <p:nvPr>
            <p:ph idx="1"/>
          </p:nvPr>
        </p:nvSpPr>
        <p:spPr>
          <a:xfrm>
            <a:off x="838200" y="308225"/>
            <a:ext cx="5257800" cy="5868738"/>
          </a:xfrm>
        </p:spPr>
        <p:txBody>
          <a:bodyPr>
            <a:noAutofit/>
          </a:bodyPr>
          <a:lstStyle/>
          <a:p>
            <a:pPr marL="0" indent="0">
              <a:buNone/>
            </a:pPr>
            <a:r>
              <a:rPr lang="en-IN" sz="2400" dirty="0"/>
              <a:t>Ex:</a:t>
            </a:r>
          </a:p>
          <a:p>
            <a:pPr marL="0" indent="0">
              <a:buNone/>
            </a:pPr>
            <a:r>
              <a:rPr lang="en-IN" sz="2400" dirty="0"/>
              <a:t>&lt;!DOCTYPE html&gt;</a:t>
            </a:r>
          </a:p>
          <a:p>
            <a:pPr marL="0" indent="0">
              <a:buNone/>
            </a:pPr>
            <a:r>
              <a:rPr lang="en-IN" sz="2400" dirty="0"/>
              <a:t>&lt;html&gt;</a:t>
            </a:r>
          </a:p>
          <a:p>
            <a:pPr marL="0" indent="0">
              <a:buNone/>
            </a:pPr>
            <a:r>
              <a:rPr lang="en-IN" sz="2400" dirty="0"/>
              <a:t>    &lt;head&gt;</a:t>
            </a:r>
          </a:p>
          <a:p>
            <a:pPr marL="0" indent="0">
              <a:buNone/>
            </a:pPr>
            <a:r>
              <a:rPr lang="en-IN" sz="2400" dirty="0"/>
              <a:t>        &lt;title&gt;Demo&lt;/title&gt;</a:t>
            </a:r>
          </a:p>
          <a:p>
            <a:pPr marL="0" indent="0">
              <a:buNone/>
            </a:pPr>
            <a:r>
              <a:rPr lang="en-IN" sz="2400" dirty="0"/>
              <a:t>        &lt;style&gt;</a:t>
            </a:r>
          </a:p>
          <a:p>
            <a:pPr marL="0" indent="0">
              <a:buNone/>
            </a:pPr>
            <a:r>
              <a:rPr lang="en-IN" sz="2400" dirty="0"/>
              <a:t>            dt {</a:t>
            </a:r>
          </a:p>
          <a:p>
            <a:pPr marL="0" indent="0">
              <a:buNone/>
            </a:pPr>
            <a:r>
              <a:rPr lang="en-IN" sz="2400" dirty="0"/>
              <a:t>                font-weight: bold;</a:t>
            </a:r>
          </a:p>
          <a:p>
            <a:pPr marL="0" indent="0">
              <a:buNone/>
            </a:pPr>
            <a:r>
              <a:rPr lang="en-IN" sz="2400" dirty="0"/>
              <a:t>                background-</a:t>
            </a:r>
            <a:r>
              <a:rPr lang="en-IN" sz="2400" dirty="0" err="1"/>
              <a:t>color</a:t>
            </a:r>
            <a:r>
              <a:rPr lang="en-IN" sz="2400" dirty="0"/>
              <a:t>: </a:t>
            </a:r>
            <a:r>
              <a:rPr lang="en-IN" sz="2400" dirty="0" err="1"/>
              <a:t>lightgrey</a:t>
            </a:r>
            <a:r>
              <a:rPr lang="en-IN" sz="2400" dirty="0"/>
              <a:t>;</a:t>
            </a:r>
          </a:p>
          <a:p>
            <a:pPr marL="0" indent="0">
              <a:buNone/>
            </a:pPr>
            <a:r>
              <a:rPr lang="en-IN" sz="2400" dirty="0"/>
              <a:t>            }</a:t>
            </a:r>
          </a:p>
          <a:p>
            <a:pPr marL="0" indent="0">
              <a:buNone/>
            </a:pPr>
            <a:r>
              <a:rPr lang="en-IN" sz="2400" dirty="0"/>
              <a:t>        &lt;/style&gt;</a:t>
            </a:r>
          </a:p>
          <a:p>
            <a:pPr marL="0" indent="0">
              <a:buNone/>
            </a:pPr>
            <a:r>
              <a:rPr lang="en-IN" sz="2400" dirty="0"/>
              <a:t>    &lt;/head&gt;</a:t>
            </a:r>
          </a:p>
          <a:p>
            <a:pPr marL="0" indent="0">
              <a:buNone/>
            </a:pPr>
            <a:r>
              <a:rPr lang="en-IN" sz="2400" dirty="0"/>
              <a:t>  </a:t>
            </a:r>
          </a:p>
        </p:txBody>
      </p:sp>
      <p:sp>
        <p:nvSpPr>
          <p:cNvPr id="6" name="TextBox 5">
            <a:extLst>
              <a:ext uri="{FF2B5EF4-FFF2-40B4-BE49-F238E27FC236}">
                <a16:creationId xmlns:a16="http://schemas.microsoft.com/office/drawing/2014/main" id="{B5ADC00C-B538-D5FD-CAC6-F51716DC6016}"/>
              </a:ext>
            </a:extLst>
          </p:cNvPr>
          <p:cNvSpPr txBox="1"/>
          <p:nvPr/>
        </p:nvSpPr>
        <p:spPr>
          <a:xfrm>
            <a:off x="6096001" y="554804"/>
            <a:ext cx="5575442" cy="6370975"/>
          </a:xfrm>
          <a:prstGeom prst="rect">
            <a:avLst/>
          </a:prstGeom>
          <a:noFill/>
        </p:spPr>
        <p:txBody>
          <a:bodyPr wrap="square" rtlCol="0">
            <a:spAutoFit/>
          </a:bodyPr>
          <a:lstStyle/>
          <a:p>
            <a:r>
              <a:rPr lang="en-IN" sz="2400" dirty="0"/>
              <a:t> &lt;body&gt;</a:t>
            </a:r>
          </a:p>
          <a:p>
            <a:r>
              <a:rPr lang="en-IN" sz="2400" dirty="0"/>
              <a:t>       &lt;h1 align="</a:t>
            </a:r>
            <a:r>
              <a:rPr lang="en-IN" sz="2400" dirty="0" err="1"/>
              <a:t>center</a:t>
            </a:r>
            <a:r>
              <a:rPr lang="en-IN" sz="2400" dirty="0"/>
              <a:t>"&gt;HTML&lt;/h1&gt; </a:t>
            </a:r>
          </a:p>
          <a:p>
            <a:r>
              <a:rPr lang="en-IN" sz="2400" dirty="0"/>
              <a:t>       &lt;h2&gt;Web Terminology&lt;/h2&gt;</a:t>
            </a:r>
          </a:p>
          <a:p>
            <a:r>
              <a:rPr lang="en-IN" sz="2400" dirty="0"/>
              <a:t>       &lt;dl&gt;</a:t>
            </a:r>
          </a:p>
          <a:p>
            <a:r>
              <a:rPr lang="en-IN" sz="2400" dirty="0"/>
              <a:t>           &lt;dt&gt;Web Server&lt;/dt&gt;</a:t>
            </a:r>
          </a:p>
          <a:p>
            <a:r>
              <a:rPr lang="en-IN" sz="2400" dirty="0"/>
              <a:t>           &lt;dd&gt;It resembles software and hardware.&lt;/dd&gt;</a:t>
            </a:r>
          </a:p>
          <a:p>
            <a:r>
              <a:rPr lang="en-IN" sz="2400" dirty="0"/>
              <a:t>           &lt;dd&gt;It handle the request and response.&lt;/dd&gt;</a:t>
            </a:r>
          </a:p>
          <a:p>
            <a:r>
              <a:rPr lang="en-IN" sz="2400" dirty="0"/>
              <a:t>           &lt;dt&gt;Web Site&lt;/dt&gt;</a:t>
            </a:r>
          </a:p>
          <a:p>
            <a:r>
              <a:rPr lang="en-IN" sz="2400" dirty="0"/>
              <a:t>           &lt;dd&gt;It is a virtual directory.&lt;/dd&gt;</a:t>
            </a:r>
          </a:p>
          <a:p>
            <a:r>
              <a:rPr lang="en-IN" sz="2400" dirty="0"/>
              <a:t>           &lt;dt&gt;Web Page&lt;/dt&gt;</a:t>
            </a:r>
          </a:p>
          <a:p>
            <a:r>
              <a:rPr lang="en-IN" sz="2400" dirty="0"/>
              <a:t>           &lt;dd&gt;It is an hyper text document.&lt;/dd&gt;</a:t>
            </a:r>
          </a:p>
          <a:p>
            <a:r>
              <a:rPr lang="en-IN" sz="2400" dirty="0"/>
              <a:t>       &lt;/dl&gt;</a:t>
            </a:r>
          </a:p>
          <a:p>
            <a:r>
              <a:rPr lang="en-IN" sz="2400" dirty="0"/>
              <a:t>    &lt;/body&gt;</a:t>
            </a:r>
          </a:p>
          <a:p>
            <a:r>
              <a:rPr lang="en-IN" sz="2400" dirty="0"/>
              <a:t>&lt;/html&gt;</a:t>
            </a:r>
          </a:p>
        </p:txBody>
      </p:sp>
    </p:spTree>
    <p:extLst>
      <p:ext uri="{BB962C8B-B14F-4D97-AF65-F5344CB8AC3E}">
        <p14:creationId xmlns:p14="http://schemas.microsoft.com/office/powerpoint/2010/main" val="2730890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8513097D-5CB4-96E1-169E-CDE37D991624}"/>
              </a:ext>
            </a:extLst>
          </p:cNvPr>
          <p:cNvSpPr>
            <a:spLocks noGrp="1"/>
          </p:cNvSpPr>
          <p:nvPr>
            <p:ph type="title"/>
          </p:nvPr>
        </p:nvSpPr>
        <p:spPr>
          <a:xfrm>
            <a:off x="1524000" y="0"/>
            <a:ext cx="9144000" cy="838200"/>
          </a:xfrm>
        </p:spPr>
        <p:txBody>
          <a:bodyPr/>
          <a:lstStyle/>
          <a:p>
            <a:pPr eaLnBrk="1" hangingPunct="1"/>
            <a:r>
              <a:rPr lang="en-US" altLang="en-US" b="1"/>
              <a:t>USING EMBED TAG</a:t>
            </a:r>
          </a:p>
        </p:txBody>
      </p:sp>
      <p:sp>
        <p:nvSpPr>
          <p:cNvPr id="31747" name="Content Placeholder 2">
            <a:extLst>
              <a:ext uri="{FF2B5EF4-FFF2-40B4-BE49-F238E27FC236}">
                <a16:creationId xmlns:a16="http://schemas.microsoft.com/office/drawing/2014/main" id="{0B53DB46-60BC-687D-D8A8-3E617DB341C9}"/>
              </a:ext>
            </a:extLst>
          </p:cNvPr>
          <p:cNvSpPr>
            <a:spLocks noGrp="1"/>
          </p:cNvSpPr>
          <p:nvPr>
            <p:ph idx="1"/>
          </p:nvPr>
        </p:nvSpPr>
        <p:spPr>
          <a:xfrm>
            <a:off x="1524000" y="762000"/>
            <a:ext cx="9144000" cy="6096000"/>
          </a:xfrm>
        </p:spPr>
        <p:txBody>
          <a:bodyPr/>
          <a:lstStyle/>
          <a:p>
            <a:pPr marL="0" indent="0" eaLnBrk="1" hangingPunct="1">
              <a:buNone/>
            </a:pPr>
            <a:r>
              <a:rPr lang="en-US" altLang="en-US" dirty="0"/>
              <a:t>The HTML &lt;embed&gt; tag is used to embed multimedia in an HTML document.</a:t>
            </a:r>
          </a:p>
          <a:p>
            <a:pPr marL="0" indent="0" eaLnBrk="1" hangingPunct="1">
              <a:buNone/>
            </a:pPr>
            <a:r>
              <a:rPr lang="en-US" altLang="en-US" dirty="0"/>
              <a:t>We can use &lt;</a:t>
            </a:r>
            <a:r>
              <a:rPr lang="en-US" altLang="en-US" dirty="0" err="1"/>
              <a:t>noembed</a:t>
            </a:r>
            <a:r>
              <a:rPr lang="en-US" altLang="en-US" dirty="0"/>
              <a:t>&gt; tag along with this tag to handle browsers who do not support embed tag.</a:t>
            </a:r>
          </a:p>
          <a:p>
            <a:pPr marL="0" indent="0" eaLnBrk="1" hangingPunct="1">
              <a:buNone/>
            </a:pPr>
            <a:endParaRPr lang="en-US" altLang="en-US" dirty="0"/>
          </a:p>
          <a:p>
            <a:pPr marL="0" indent="0" eaLnBrk="1" hangingPunct="1">
              <a:buNone/>
            </a:pPr>
            <a:r>
              <a:rPr lang="en-US" altLang="en-US" b="1" dirty="0"/>
              <a:t>&lt;embed </a:t>
            </a:r>
            <a:r>
              <a:rPr lang="en-US" altLang="en-US" b="1" dirty="0" err="1"/>
              <a:t>src</a:t>
            </a:r>
            <a:r>
              <a:rPr lang="en-US" altLang="en-US" b="1" dirty="0"/>
              <a:t>="yourfile.mid" </a:t>
            </a:r>
            <a:r>
              <a:rPr lang="en-US" altLang="en-US" b="1" dirty="0" err="1"/>
              <a:t>autostart</a:t>
            </a:r>
            <a:r>
              <a:rPr lang="en-US" altLang="en-US" b="1" dirty="0"/>
              <a:t>="true" hidden="false" loop="false"&gt; </a:t>
            </a:r>
          </a:p>
          <a:p>
            <a:pPr marL="0" indent="0" eaLnBrk="1" hangingPunct="1">
              <a:buNone/>
            </a:pPr>
            <a:endParaRPr lang="en-US" altLang="en-US" dirty="0"/>
          </a:p>
          <a:p>
            <a:pPr marL="0" indent="0" eaLnBrk="1" hangingPunct="1">
              <a:buNone/>
            </a:pPr>
            <a:r>
              <a:rPr lang="en-US" altLang="en-US" dirty="0"/>
              <a:t>&lt;</a:t>
            </a:r>
            <a:r>
              <a:rPr lang="en-US" altLang="en-US" dirty="0" err="1"/>
              <a:t>noembed</a:t>
            </a:r>
            <a:r>
              <a:rPr lang="en-US" altLang="en-US" dirty="0"/>
              <a:t>&gt;&lt;</a:t>
            </a:r>
            <a:r>
              <a:rPr lang="en-US" altLang="en-US" dirty="0" err="1"/>
              <a:t>bgsound</a:t>
            </a:r>
            <a:r>
              <a:rPr lang="en-US" altLang="en-US" dirty="0"/>
              <a:t> </a:t>
            </a:r>
            <a:r>
              <a:rPr lang="en-US" altLang="en-US" dirty="0" err="1"/>
              <a:t>src</a:t>
            </a:r>
            <a:r>
              <a:rPr lang="en-US" altLang="en-US" dirty="0"/>
              <a:t>="yourfile.mid" loop="1"&gt;&lt;/</a:t>
            </a:r>
            <a:r>
              <a:rPr lang="en-US" altLang="en-US" dirty="0" err="1"/>
              <a:t>noembed</a:t>
            </a:r>
            <a:r>
              <a:rPr lang="en-US" altLang="en-US" dirty="0"/>
              <a:t>&gt; </a:t>
            </a:r>
          </a:p>
          <a:p>
            <a:pPr marL="0" indent="0" eaLnBrk="1" hangingPunct="1">
              <a:buNone/>
            </a:pPr>
            <a:endParaRPr lang="en-US" altLang="en-US" b="1" dirty="0"/>
          </a:p>
          <a:p>
            <a:pPr marL="0" indent="0" eaLnBrk="1" hangingPunct="1">
              <a:buNone/>
            </a:pPr>
            <a:r>
              <a:rPr lang="en-US" altLang="en-US" b="1" dirty="0"/>
              <a:t>Note: 	The HTML &lt;</a:t>
            </a:r>
            <a:r>
              <a:rPr lang="en-US" altLang="en-US" b="1" dirty="0" err="1"/>
              <a:t>noembed</a:t>
            </a:r>
            <a:r>
              <a:rPr lang="en-US" altLang="en-US" b="1" dirty="0"/>
              <a:t>&gt; tag is used to handle browsers which do not support the &lt;embed&gt; tag.</a:t>
            </a:r>
          </a:p>
          <a:p>
            <a:pPr marL="0" indent="0" eaLnBrk="1" hangingPunct="1">
              <a:buNone/>
            </a:pPr>
            <a:endParaRPr lang="en-US" altLang="en-US" dirty="0"/>
          </a:p>
          <a:p>
            <a:pPr marL="0" indent="0" eaLnBrk="1" hangingPunct="1">
              <a:buNone/>
            </a:pPr>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442BF048-6350-E95E-53BA-390AA820FB2D}"/>
              </a:ext>
            </a:extLst>
          </p:cNvPr>
          <p:cNvSpPr>
            <a:spLocks noGrp="1"/>
          </p:cNvSpPr>
          <p:nvPr>
            <p:ph type="title"/>
          </p:nvPr>
        </p:nvSpPr>
        <p:spPr>
          <a:xfrm>
            <a:off x="1524000" y="0"/>
            <a:ext cx="9144000" cy="762000"/>
          </a:xfrm>
        </p:spPr>
        <p:txBody>
          <a:bodyPr/>
          <a:lstStyle/>
          <a:p>
            <a:pPr eaLnBrk="1" hangingPunct="1"/>
            <a:r>
              <a:rPr lang="en-US" altLang="en-US" b="1"/>
              <a:t>ATTRIBUTES OF EMBED TAG</a:t>
            </a:r>
          </a:p>
        </p:txBody>
      </p:sp>
      <p:sp>
        <p:nvSpPr>
          <p:cNvPr id="32771" name="Content Placeholder 2">
            <a:extLst>
              <a:ext uri="{FF2B5EF4-FFF2-40B4-BE49-F238E27FC236}">
                <a16:creationId xmlns:a16="http://schemas.microsoft.com/office/drawing/2014/main" id="{71AE8397-D089-04AF-1541-C9AAC207BC64}"/>
              </a:ext>
            </a:extLst>
          </p:cNvPr>
          <p:cNvSpPr>
            <a:spLocks noGrp="1"/>
          </p:cNvSpPr>
          <p:nvPr>
            <p:ph idx="1"/>
          </p:nvPr>
        </p:nvSpPr>
        <p:spPr>
          <a:xfrm>
            <a:off x="1524000" y="762000"/>
            <a:ext cx="9144000" cy="6096000"/>
          </a:xfrm>
        </p:spPr>
        <p:txBody>
          <a:bodyPr/>
          <a:lstStyle/>
          <a:p>
            <a:pPr eaLnBrk="1" hangingPunct="1"/>
            <a:r>
              <a:rPr lang="en-US" altLang="en-US"/>
              <a:t>Src = used to define the source to be embeded.</a:t>
            </a:r>
          </a:p>
          <a:p>
            <a:pPr eaLnBrk="1" hangingPunct="1"/>
            <a:r>
              <a:rPr lang="en-US" altLang="en-US"/>
              <a:t>Align = Left, Right, Center</a:t>
            </a:r>
          </a:p>
          <a:p>
            <a:pPr eaLnBrk="1" hangingPunct="1"/>
            <a:r>
              <a:rPr lang="en-US" altLang="en-US"/>
              <a:t>Autostart = “1” or “0”. Indicates if sound start automatically or not.</a:t>
            </a:r>
          </a:p>
          <a:p>
            <a:pPr eaLnBrk="1" hangingPunct="1"/>
            <a:r>
              <a:rPr lang="en-US" altLang="en-US"/>
              <a:t>Controls = used to display controls </a:t>
            </a:r>
          </a:p>
          <a:p>
            <a:pPr eaLnBrk="1" hangingPunct="1"/>
            <a:r>
              <a:rPr lang="en-US" altLang="en-US"/>
              <a:t>Loop = specifies the number of times the sound would be played continuously. </a:t>
            </a:r>
          </a:p>
          <a:p>
            <a:pPr eaLnBrk="1" hangingPunct="1"/>
            <a:r>
              <a:rPr lang="en-US" altLang="en-US"/>
              <a:t>Height = Height of the object in pixels or en.</a:t>
            </a:r>
          </a:p>
          <a:p>
            <a:pPr eaLnBrk="1" hangingPunct="1"/>
            <a:r>
              <a:rPr lang="en-US" altLang="en-US"/>
              <a:t>Width = Width of the object in pixels or en.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3F2247C1-4C6D-CEE8-D5C5-3B87AF0B7E64}"/>
              </a:ext>
            </a:extLst>
          </p:cNvPr>
          <p:cNvSpPr>
            <a:spLocks noGrp="1"/>
          </p:cNvSpPr>
          <p:nvPr>
            <p:ph type="title"/>
          </p:nvPr>
        </p:nvSpPr>
        <p:spPr>
          <a:xfrm>
            <a:off x="1981200" y="38101"/>
            <a:ext cx="8229600" cy="792163"/>
          </a:xfrm>
        </p:spPr>
        <p:txBody>
          <a:bodyPr/>
          <a:lstStyle/>
          <a:p>
            <a:pPr eaLnBrk="1" hangingPunct="1"/>
            <a:r>
              <a:rPr lang="en-US" altLang="en-US" b="1"/>
              <a:t>&lt;VIDEO&gt;….&lt;/VIDEO&gt;</a:t>
            </a:r>
          </a:p>
        </p:txBody>
      </p:sp>
      <p:sp>
        <p:nvSpPr>
          <p:cNvPr id="3" name="Content Placeholder 2">
            <a:extLst>
              <a:ext uri="{FF2B5EF4-FFF2-40B4-BE49-F238E27FC236}">
                <a16:creationId xmlns:a16="http://schemas.microsoft.com/office/drawing/2014/main" id="{0B14D8A6-59B4-F9DE-86F7-50FA99B7EF92}"/>
              </a:ext>
            </a:extLst>
          </p:cNvPr>
          <p:cNvSpPr>
            <a:spLocks noGrp="1"/>
          </p:cNvSpPr>
          <p:nvPr>
            <p:ph idx="1"/>
          </p:nvPr>
        </p:nvSpPr>
        <p:spPr>
          <a:xfrm>
            <a:off x="1524000" y="830264"/>
            <a:ext cx="9144000" cy="6027737"/>
          </a:xfrm>
        </p:spPr>
        <p:txBody>
          <a:bodyPr rtlCol="0">
            <a:normAutofit fontScale="92500" lnSpcReduction="10000"/>
          </a:bodyPr>
          <a:lstStyle/>
          <a:p>
            <a:pPr>
              <a:defRPr/>
            </a:pPr>
            <a:r>
              <a:rPr lang="en-US" sz="3000" b="1" dirty="0"/>
              <a:t>&lt;video width="320" height="240" controls&gt;</a:t>
            </a:r>
            <a:br>
              <a:rPr lang="en-US" sz="3000" b="1" dirty="0"/>
            </a:br>
            <a:r>
              <a:rPr lang="en-US" sz="3000" b="1" dirty="0"/>
              <a:t>  &lt;source </a:t>
            </a:r>
            <a:r>
              <a:rPr lang="en-US" sz="3000" b="1" dirty="0" err="1"/>
              <a:t>src</a:t>
            </a:r>
            <a:r>
              <a:rPr lang="en-US" sz="3000" b="1" dirty="0"/>
              <a:t>="movie.mp4" type="video/mp4"&gt;</a:t>
            </a:r>
            <a:br>
              <a:rPr lang="en-US" sz="3000" b="1" dirty="0"/>
            </a:br>
            <a:r>
              <a:rPr lang="en-US" sz="3000" b="1" dirty="0"/>
              <a:t>  &lt;/video&gt;</a:t>
            </a:r>
          </a:p>
          <a:p>
            <a:pPr>
              <a:defRPr/>
            </a:pPr>
            <a:r>
              <a:rPr lang="en-US" sz="3000" dirty="0" err="1"/>
              <a:t>Autoplay</a:t>
            </a:r>
            <a:r>
              <a:rPr lang="en-US" sz="3000" dirty="0"/>
              <a:t> = </a:t>
            </a:r>
            <a:r>
              <a:rPr lang="en-US" dirty="0"/>
              <a:t>Specifies that the video will start playing as soon as it is ready.</a:t>
            </a:r>
          </a:p>
          <a:p>
            <a:pPr>
              <a:defRPr/>
            </a:pPr>
            <a:r>
              <a:rPr lang="en-US" dirty="0"/>
              <a:t>Controls = Specifies that the video will start playing as soon as it is ready.</a:t>
            </a:r>
          </a:p>
          <a:p>
            <a:pPr>
              <a:defRPr/>
            </a:pPr>
            <a:r>
              <a:rPr lang="en-US" dirty="0"/>
              <a:t>Loop = Specifies that the video will start over again, every time it is finished.</a:t>
            </a:r>
          </a:p>
          <a:p>
            <a:pPr>
              <a:defRPr/>
            </a:pPr>
            <a:r>
              <a:rPr lang="en-US" dirty="0"/>
              <a:t>Muted = Specifies that the audio output of the video should be muted.</a:t>
            </a:r>
          </a:p>
          <a:p>
            <a:pPr>
              <a:defRPr/>
            </a:pPr>
            <a:r>
              <a:rPr lang="en-US" dirty="0" err="1"/>
              <a:t>Src</a:t>
            </a:r>
            <a:r>
              <a:rPr lang="en-US" dirty="0"/>
              <a:t> = Specifies the URL of the video file.</a:t>
            </a:r>
          </a:p>
          <a:p>
            <a:pPr>
              <a:defRPr/>
            </a:pPr>
            <a:r>
              <a:rPr lang="en-US" dirty="0"/>
              <a:t>Height = Sets the height of the video player.</a:t>
            </a:r>
          </a:p>
          <a:p>
            <a:pPr>
              <a:defRPr/>
            </a:pPr>
            <a:r>
              <a:rPr lang="en-US" dirty="0"/>
              <a:t>Width = Sets the width of the video player.</a:t>
            </a:r>
          </a:p>
          <a:p>
            <a:pPr>
              <a:defRPr/>
            </a:pPr>
            <a:endParaRPr lang="en-US" sz="3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1DDBF-8D59-7FDE-3586-B675692D3BAD}"/>
              </a:ext>
            </a:extLst>
          </p:cNvPr>
          <p:cNvSpPr>
            <a:spLocks noGrp="1"/>
          </p:cNvSpPr>
          <p:nvPr>
            <p:ph idx="1"/>
          </p:nvPr>
        </p:nvSpPr>
        <p:spPr>
          <a:xfrm>
            <a:off x="838200" y="143838"/>
            <a:ext cx="10555840" cy="6503542"/>
          </a:xfrm>
        </p:spPr>
        <p:txBody>
          <a:bodyPr>
            <a:noAutofit/>
          </a:bodyPr>
          <a:lstStyle/>
          <a:p>
            <a:pPr marL="0" indent="0">
              <a:buNone/>
            </a:pPr>
            <a:r>
              <a:rPr lang="en-IN" sz="1800" b="1" dirty="0"/>
              <a:t>Audio Tag</a:t>
            </a:r>
          </a:p>
          <a:p>
            <a:pPr marL="0" indent="0">
              <a:buNone/>
            </a:pPr>
            <a:r>
              <a:rPr lang="en-IN" sz="1800" dirty="0"/>
              <a:t>&lt;audio controls&gt;</a:t>
            </a:r>
          </a:p>
          <a:p>
            <a:pPr marL="0" indent="0">
              <a:buNone/>
            </a:pPr>
            <a:r>
              <a:rPr lang="en-IN" sz="1800" dirty="0"/>
              <a:t>  &lt;source </a:t>
            </a:r>
            <a:r>
              <a:rPr lang="en-IN" sz="1800" dirty="0" err="1"/>
              <a:t>src</a:t>
            </a:r>
            <a:r>
              <a:rPr lang="en-IN" sz="1800" dirty="0"/>
              <a:t>="horse.ogg" type="audio/</a:t>
            </a:r>
            <a:r>
              <a:rPr lang="en-IN" sz="1800" dirty="0" err="1"/>
              <a:t>ogg</a:t>
            </a:r>
            <a:r>
              <a:rPr lang="en-IN" sz="1800" dirty="0"/>
              <a:t>"&gt;</a:t>
            </a:r>
          </a:p>
          <a:p>
            <a:pPr marL="0" indent="0">
              <a:buNone/>
            </a:pPr>
            <a:r>
              <a:rPr lang="en-IN" sz="1800" dirty="0"/>
              <a:t>  &lt;source </a:t>
            </a:r>
            <a:r>
              <a:rPr lang="en-IN" sz="1800" dirty="0" err="1"/>
              <a:t>src</a:t>
            </a:r>
            <a:r>
              <a:rPr lang="en-IN" sz="1800" dirty="0"/>
              <a:t>="horse.mp3" type="audio/mpeg"&gt;</a:t>
            </a:r>
          </a:p>
          <a:p>
            <a:pPr marL="0" indent="0">
              <a:buNone/>
            </a:pPr>
            <a:r>
              <a:rPr lang="en-IN" sz="1800" dirty="0"/>
              <a:t>  Your browser does not support the audio tag.</a:t>
            </a:r>
          </a:p>
          <a:p>
            <a:pPr marL="0" indent="0">
              <a:buNone/>
            </a:pPr>
            <a:r>
              <a:rPr lang="en-IN" sz="1800" dirty="0"/>
              <a:t>&lt;/audio&gt;</a:t>
            </a:r>
          </a:p>
          <a:p>
            <a:pPr marL="0" indent="0">
              <a:buNone/>
            </a:pPr>
            <a:r>
              <a:rPr lang="en-IN" sz="1800" b="1" u="sng" dirty="0"/>
              <a:t>Attribute</a:t>
            </a:r>
            <a:r>
              <a:rPr lang="en-IN" sz="1800" b="1" dirty="0"/>
              <a:t>:</a:t>
            </a:r>
          </a:p>
          <a:p>
            <a:pPr marL="0" indent="0">
              <a:buNone/>
            </a:pPr>
            <a:r>
              <a:rPr lang="en-US" sz="1800" b="1" dirty="0"/>
              <a:t>Attribute		Value	Description</a:t>
            </a:r>
          </a:p>
          <a:p>
            <a:pPr marL="0" indent="0">
              <a:buNone/>
            </a:pPr>
            <a:r>
              <a:rPr lang="en-US" sz="1800" b="1" dirty="0"/>
              <a:t>Autoplay		</a:t>
            </a:r>
            <a:r>
              <a:rPr lang="en-US" sz="1800" b="1" dirty="0" err="1"/>
              <a:t>autoplay</a:t>
            </a:r>
            <a:r>
              <a:rPr lang="en-US" sz="1800" b="1" dirty="0"/>
              <a:t>	Specifies that the audio will start playing as soon as it is ready</a:t>
            </a:r>
          </a:p>
          <a:p>
            <a:pPr marL="0" indent="0">
              <a:buNone/>
            </a:pPr>
            <a:r>
              <a:rPr lang="en-US" sz="1800" b="1" dirty="0"/>
              <a:t>controls		controls	Specifies that audio controls should be displayed (such as a play/pause button 					</a:t>
            </a:r>
            <a:r>
              <a:rPr lang="en-US" sz="1800" b="1" dirty="0" err="1"/>
              <a:t>etc</a:t>
            </a:r>
            <a:r>
              <a:rPr lang="en-US" sz="1800" b="1" dirty="0"/>
              <a:t>)</a:t>
            </a:r>
          </a:p>
          <a:p>
            <a:pPr marL="0" indent="0">
              <a:buNone/>
            </a:pPr>
            <a:r>
              <a:rPr lang="en-US" sz="1800" b="1" dirty="0"/>
              <a:t>loop		loop	Specifies that the audio will start over again, every time it is finished</a:t>
            </a:r>
          </a:p>
          <a:p>
            <a:pPr marL="0" indent="0">
              <a:buNone/>
            </a:pPr>
            <a:r>
              <a:rPr lang="en-US" sz="1800" b="1" dirty="0"/>
              <a:t>muted		muted	Specifies that the audio output should be muted</a:t>
            </a:r>
          </a:p>
          <a:p>
            <a:pPr marL="0" indent="0">
              <a:buNone/>
            </a:pPr>
            <a:r>
              <a:rPr lang="en-US" sz="1800" b="1" dirty="0"/>
              <a:t>preload		auto 	 Specifies if and how the author thinks the audio should be loaded when the page loads</a:t>
            </a:r>
          </a:p>
          <a:p>
            <a:pPr marL="0" indent="0">
              <a:buNone/>
            </a:pPr>
            <a:r>
              <a:rPr lang="en-US" sz="1800" b="1" dirty="0"/>
              <a:t>		Metadata</a:t>
            </a:r>
          </a:p>
          <a:p>
            <a:pPr marL="0" indent="0">
              <a:buNone/>
            </a:pPr>
            <a:r>
              <a:rPr lang="en-US" sz="1800" b="1" dirty="0"/>
              <a:t>		none	</a:t>
            </a:r>
          </a:p>
          <a:p>
            <a:pPr marL="0" indent="0">
              <a:buNone/>
            </a:pPr>
            <a:r>
              <a:rPr lang="en-US" sz="1800" b="1" dirty="0" err="1"/>
              <a:t>src</a:t>
            </a:r>
            <a:r>
              <a:rPr lang="en-US" sz="1800" b="1" dirty="0"/>
              <a:t>		URL	Specifies the URL of the audio file</a:t>
            </a:r>
            <a:endParaRPr lang="en-IN" sz="1800" b="1" dirty="0"/>
          </a:p>
        </p:txBody>
      </p:sp>
    </p:spTree>
    <p:extLst>
      <p:ext uri="{BB962C8B-B14F-4D97-AF65-F5344CB8AC3E}">
        <p14:creationId xmlns:p14="http://schemas.microsoft.com/office/powerpoint/2010/main" val="5315243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a:extLst>
              <a:ext uri="{FF2B5EF4-FFF2-40B4-BE49-F238E27FC236}">
                <a16:creationId xmlns:a16="http://schemas.microsoft.com/office/drawing/2014/main" id="{BC63BDF3-6C68-CF5E-9B5B-D099FEDD5C90}"/>
              </a:ext>
            </a:extLst>
          </p:cNvPr>
          <p:cNvSpPr>
            <a:spLocks noGrp="1"/>
          </p:cNvSpPr>
          <p:nvPr>
            <p:ph idx="1"/>
          </p:nvPr>
        </p:nvSpPr>
        <p:spPr>
          <a:xfrm>
            <a:off x="1981200" y="914401"/>
            <a:ext cx="8229600" cy="5135563"/>
          </a:xfrm>
        </p:spPr>
        <p:txBody>
          <a:bodyPr rtlCol="0">
            <a:normAutofit/>
          </a:bodyPr>
          <a:lstStyle/>
          <a:p>
            <a:pPr marL="0" indent="0">
              <a:buNone/>
              <a:defRPr/>
            </a:pPr>
            <a:endParaRPr lang="en-US" dirty="0"/>
          </a:p>
          <a:p>
            <a:pPr marL="0" indent="0">
              <a:buNone/>
              <a:defRPr/>
            </a:pPr>
            <a:endParaRPr lang="en-US" dirty="0"/>
          </a:p>
          <a:p>
            <a:pPr marL="0" indent="0">
              <a:buNone/>
              <a:defRPr/>
            </a:pPr>
            <a:endParaRPr lang="en-US" dirty="0"/>
          </a:p>
          <a:p>
            <a:pPr marL="0" indent="0" algn="ctr">
              <a:buNone/>
              <a:defRPr/>
            </a:pPr>
            <a:r>
              <a:rPr lang="en-US" sz="4200" b="1" cap="all" dirty="0"/>
              <a:t>Thanks</a:t>
            </a:r>
            <a:endParaRPr lang="en-IN" sz="4200" b="1" cap="al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BF7604-D27E-04F6-7907-5A954718A906}"/>
              </a:ext>
            </a:extLst>
          </p:cNvPr>
          <p:cNvSpPr>
            <a:spLocks noGrp="1"/>
          </p:cNvSpPr>
          <p:nvPr>
            <p:ph idx="1"/>
          </p:nvPr>
        </p:nvSpPr>
        <p:spPr>
          <a:xfrm>
            <a:off x="838200" y="195209"/>
            <a:ext cx="10515600" cy="5981754"/>
          </a:xfrm>
        </p:spPr>
        <p:txBody>
          <a:bodyPr>
            <a:normAutofit fontScale="70000" lnSpcReduction="20000"/>
          </a:bodyPr>
          <a:lstStyle/>
          <a:p>
            <a:pPr marL="0" indent="0">
              <a:buNone/>
            </a:pPr>
            <a:r>
              <a:rPr lang="en-US" b="1" dirty="0"/>
              <a:t>Attribute:</a:t>
            </a:r>
          </a:p>
          <a:p>
            <a:r>
              <a:rPr lang="en-US" dirty="0"/>
              <a:t>An attribute is a </a:t>
            </a:r>
            <a:r>
              <a:rPr lang="en-US" b="1" dirty="0"/>
              <a:t>key value pair</a:t>
            </a:r>
            <a:r>
              <a:rPr lang="en-US" dirty="0"/>
              <a:t>, </a:t>
            </a:r>
            <a:r>
              <a:rPr lang="en-US" b="1" dirty="0"/>
              <a:t>it tells the behavior of an element</a:t>
            </a:r>
            <a:r>
              <a:rPr lang="en-US" dirty="0"/>
              <a:t>.</a:t>
            </a:r>
          </a:p>
          <a:p>
            <a:r>
              <a:rPr lang="en-US" dirty="0"/>
              <a:t>Attribute key is always unique.</a:t>
            </a:r>
          </a:p>
          <a:p>
            <a:r>
              <a:rPr lang="en-US" b="1" dirty="0"/>
              <a:t>Then common attributes for all HTML elements are </a:t>
            </a:r>
            <a:r>
              <a:rPr lang="en-US" b="1" dirty="0" err="1"/>
              <a:t>id,name,class,style</a:t>
            </a:r>
            <a:r>
              <a:rPr lang="en-US" b="1" dirty="0"/>
              <a:t> etc..</a:t>
            </a:r>
          </a:p>
          <a:p>
            <a:r>
              <a:rPr lang="en-US" dirty="0"/>
              <a:t>Ex:</a:t>
            </a:r>
          </a:p>
          <a:p>
            <a:endParaRPr lang="en-US" dirty="0"/>
          </a:p>
          <a:p>
            <a:pPr marL="0" indent="0">
              <a:buNone/>
            </a:pPr>
            <a:r>
              <a:rPr lang="en-US" b="1" dirty="0"/>
              <a:t>	&lt;div id="div1" &gt;</a:t>
            </a:r>
            <a:r>
              <a:rPr lang="en-US" b="1" dirty="0" err="1"/>
              <a:t>Sachin</a:t>
            </a:r>
            <a:r>
              <a:rPr lang="en-US" b="1" dirty="0"/>
              <a:t> &lt;/div&gt;</a:t>
            </a:r>
          </a:p>
          <a:p>
            <a:endParaRPr lang="en-US" dirty="0"/>
          </a:p>
          <a:p>
            <a:r>
              <a:rPr lang="en-US" dirty="0"/>
              <a:t>In this 'id' is an attribute.</a:t>
            </a:r>
          </a:p>
          <a:p>
            <a:r>
              <a:rPr lang="en-US" dirty="0"/>
              <a:t>'Id' attribute value always unique(</a:t>
            </a:r>
            <a:r>
              <a:rPr lang="en-US" dirty="0" err="1"/>
              <a:t>recomended</a:t>
            </a:r>
            <a:r>
              <a:rPr lang="en-US" dirty="0"/>
              <a:t>).</a:t>
            </a:r>
          </a:p>
          <a:p>
            <a:r>
              <a:rPr lang="en-US" dirty="0"/>
              <a:t>Ex:</a:t>
            </a:r>
          </a:p>
          <a:p>
            <a:endParaRPr lang="en-US" dirty="0"/>
          </a:p>
          <a:p>
            <a:pPr marL="0" indent="0">
              <a:buNone/>
            </a:pPr>
            <a:r>
              <a:rPr lang="en-US" dirty="0"/>
              <a:t>	&lt;div id="div1" id="id1" &gt;</a:t>
            </a:r>
            <a:r>
              <a:rPr lang="en-US" dirty="0" err="1"/>
              <a:t>Sachin</a:t>
            </a:r>
            <a:r>
              <a:rPr lang="en-US" dirty="0"/>
              <a:t> &lt;/div&gt;</a:t>
            </a:r>
          </a:p>
          <a:p>
            <a:endParaRPr lang="en-US" dirty="0"/>
          </a:p>
          <a:p>
            <a:r>
              <a:rPr lang="en-US" dirty="0"/>
              <a:t>In this id attribute key used multiple times</a:t>
            </a:r>
          </a:p>
          <a:p>
            <a:r>
              <a:rPr lang="en-US" dirty="0"/>
              <a:t>In this case browser always render unique attribute keys only.</a:t>
            </a:r>
          </a:p>
          <a:p>
            <a:r>
              <a:rPr lang="en-US" dirty="0"/>
              <a:t>So it looks like &lt;div id="div1" &gt;</a:t>
            </a:r>
            <a:r>
              <a:rPr lang="en-US" dirty="0" err="1"/>
              <a:t>Sachin</a:t>
            </a:r>
            <a:r>
              <a:rPr lang="en-US" dirty="0"/>
              <a:t> &lt;/div&gt;</a:t>
            </a:r>
            <a:endParaRPr lang="en-IN" dirty="0"/>
          </a:p>
        </p:txBody>
      </p:sp>
    </p:spTree>
    <p:extLst>
      <p:ext uri="{BB962C8B-B14F-4D97-AF65-F5344CB8AC3E}">
        <p14:creationId xmlns:p14="http://schemas.microsoft.com/office/powerpoint/2010/main" val="1285794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DD70-4A6F-9207-C400-C658CD264E8D}"/>
              </a:ext>
            </a:extLst>
          </p:cNvPr>
          <p:cNvSpPr>
            <a:spLocks noGrp="1"/>
          </p:cNvSpPr>
          <p:nvPr>
            <p:ph type="title"/>
          </p:nvPr>
        </p:nvSpPr>
        <p:spPr/>
        <p:txBody>
          <a:bodyPr/>
          <a:lstStyle/>
          <a:p>
            <a:r>
              <a:rPr lang="en-IN" b="1" i="0" u="sng" dirty="0">
                <a:solidFill>
                  <a:srgbClr val="FF4500"/>
                </a:solidFill>
                <a:effectLst/>
                <a:latin typeface="-apple-system"/>
              </a:rPr>
              <a:t>HTML TAGS:</a:t>
            </a:r>
            <a:endParaRPr lang="en-IN" dirty="0"/>
          </a:p>
        </p:txBody>
      </p:sp>
      <p:sp>
        <p:nvSpPr>
          <p:cNvPr id="9" name="Title 1">
            <a:extLst>
              <a:ext uri="{FF2B5EF4-FFF2-40B4-BE49-F238E27FC236}">
                <a16:creationId xmlns:a16="http://schemas.microsoft.com/office/drawing/2014/main" id="{FEAF74BD-995B-1B27-8BA5-05027643E831}"/>
              </a:ext>
            </a:extLst>
          </p:cNvPr>
          <p:cNvSpPr txBox="1">
            <a:spLocks/>
          </p:cNvSpPr>
          <p:nvPr/>
        </p:nvSpPr>
        <p:spPr>
          <a:xfrm>
            <a:off x="838200" y="1218406"/>
            <a:ext cx="8229600" cy="944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&lt;HTML&gt; ….&lt;/HTML&gt;</a:t>
            </a:r>
          </a:p>
        </p:txBody>
      </p:sp>
      <p:sp>
        <p:nvSpPr>
          <p:cNvPr id="10" name="Content Placeholder 2">
            <a:extLst>
              <a:ext uri="{FF2B5EF4-FFF2-40B4-BE49-F238E27FC236}">
                <a16:creationId xmlns:a16="http://schemas.microsoft.com/office/drawing/2014/main" id="{5E4B4DFA-D421-B9F1-241B-6D775B368F7C}"/>
              </a:ext>
            </a:extLst>
          </p:cNvPr>
          <p:cNvSpPr>
            <a:spLocks noGrp="1"/>
          </p:cNvSpPr>
          <p:nvPr>
            <p:ph idx="1"/>
          </p:nvPr>
        </p:nvSpPr>
        <p:spPr>
          <a:xfrm>
            <a:off x="606176" y="2180949"/>
            <a:ext cx="9144000" cy="2652445"/>
          </a:xfrm>
        </p:spPr>
        <p:txBody>
          <a:bodyPr/>
          <a:lstStyle/>
          <a:p>
            <a:pPr eaLnBrk="1" hangingPunct="1"/>
            <a:r>
              <a:rPr lang="en-US" altLang="en-US" dirty="0"/>
              <a:t>The &lt;html&gt; tag tells the browser that this is a HTML document.</a:t>
            </a:r>
          </a:p>
          <a:p>
            <a:pPr eaLnBrk="1" hangingPunct="1"/>
            <a:r>
              <a:rPr lang="en-US" altLang="en-US" dirty="0"/>
              <a:t>The &lt;html&gt; tag represents the root of an HTML document.</a:t>
            </a:r>
          </a:p>
          <a:p>
            <a:pPr eaLnBrk="1" hangingPunct="1"/>
            <a:r>
              <a:rPr lang="en-US" altLang="en-US" dirty="0"/>
              <a:t>The &lt;html&gt; tag is the container for all other HTML elements.</a:t>
            </a:r>
          </a:p>
          <a:p>
            <a:pPr eaLnBrk="1" hangingPunct="1"/>
            <a:endParaRPr lang="en-US" altLang="en-US" dirty="0"/>
          </a:p>
        </p:txBody>
      </p:sp>
    </p:spTree>
    <p:extLst>
      <p:ext uri="{BB962C8B-B14F-4D97-AF65-F5344CB8AC3E}">
        <p14:creationId xmlns:p14="http://schemas.microsoft.com/office/powerpoint/2010/main" val="3739064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9734A9-218C-B84C-A9AF-0C271ED29BC6}"/>
              </a:ext>
            </a:extLst>
          </p:cNvPr>
          <p:cNvSpPr>
            <a:spLocks noGrp="1"/>
          </p:cNvSpPr>
          <p:nvPr>
            <p:ph type="title"/>
          </p:nvPr>
        </p:nvSpPr>
        <p:spPr>
          <a:xfrm>
            <a:off x="457200" y="0"/>
            <a:ext cx="8229600" cy="715963"/>
          </a:xfrm>
        </p:spPr>
        <p:txBody>
          <a:bodyPr rtlCol="0">
            <a:normAutofit/>
          </a:bodyPr>
          <a:lstStyle/>
          <a:p>
            <a:pPr eaLnBrk="1" fontAlgn="auto" hangingPunct="1">
              <a:spcAft>
                <a:spcPts val="0"/>
              </a:spcAft>
              <a:defRPr/>
            </a:pPr>
            <a:r>
              <a:rPr lang="en-US" b="1" dirty="0"/>
              <a:t>&lt;HEAD&gt;….&lt;/HEAD&gt;</a:t>
            </a:r>
          </a:p>
        </p:txBody>
      </p:sp>
      <p:sp>
        <p:nvSpPr>
          <p:cNvPr id="5" name="Content Placeholder 2">
            <a:extLst>
              <a:ext uri="{FF2B5EF4-FFF2-40B4-BE49-F238E27FC236}">
                <a16:creationId xmlns:a16="http://schemas.microsoft.com/office/drawing/2014/main" id="{2A6203E2-BBCF-93AC-A136-0B5B5CB79634}"/>
              </a:ext>
            </a:extLst>
          </p:cNvPr>
          <p:cNvSpPr>
            <a:spLocks noGrp="1"/>
          </p:cNvSpPr>
          <p:nvPr>
            <p:ph idx="1"/>
          </p:nvPr>
        </p:nvSpPr>
        <p:spPr>
          <a:xfrm>
            <a:off x="0" y="838200"/>
            <a:ext cx="9144000" cy="6019800"/>
          </a:xfrm>
        </p:spPr>
        <p:txBody>
          <a:bodyPr rtlCol="0">
            <a:normAutofit/>
          </a:bodyPr>
          <a:lstStyle/>
          <a:p>
            <a:pPr eaLnBrk="1" fontAlgn="auto" hangingPunct="1">
              <a:spcAft>
                <a:spcPts val="0"/>
              </a:spcAft>
              <a:defRPr/>
            </a:pPr>
            <a:r>
              <a:rPr lang="en-US" dirty="0"/>
              <a:t>The &lt;head&gt; element is a container for all the head elements.</a:t>
            </a:r>
          </a:p>
          <a:p>
            <a:pPr eaLnBrk="1" fontAlgn="auto" hangingPunct="1">
              <a:spcAft>
                <a:spcPts val="0"/>
              </a:spcAft>
              <a:defRPr/>
            </a:pPr>
            <a:r>
              <a:rPr lang="en-US" dirty="0"/>
              <a:t>The following elements can go inside the &lt;head&gt; element:</a:t>
            </a:r>
          </a:p>
          <a:p>
            <a:pPr eaLnBrk="1" fontAlgn="auto" hangingPunct="1">
              <a:spcAft>
                <a:spcPts val="0"/>
              </a:spcAft>
              <a:defRPr/>
            </a:pPr>
            <a:r>
              <a:rPr lang="en-US" dirty="0"/>
              <a:t>&lt;title&gt; (this element is required in the head section)</a:t>
            </a:r>
          </a:p>
          <a:p>
            <a:pPr eaLnBrk="1" fontAlgn="auto" hangingPunct="1">
              <a:spcAft>
                <a:spcPts val="0"/>
              </a:spcAft>
              <a:defRPr/>
            </a:pPr>
            <a:r>
              <a:rPr lang="en-US" dirty="0"/>
              <a:t>&lt;style&gt;</a:t>
            </a:r>
          </a:p>
          <a:p>
            <a:pPr eaLnBrk="1" fontAlgn="auto" hangingPunct="1">
              <a:spcAft>
                <a:spcPts val="0"/>
              </a:spcAft>
              <a:defRPr/>
            </a:pPr>
            <a:r>
              <a:rPr lang="en-US" dirty="0"/>
              <a:t>&lt;base&gt;</a:t>
            </a:r>
          </a:p>
          <a:p>
            <a:pPr eaLnBrk="1" fontAlgn="auto" hangingPunct="1">
              <a:spcAft>
                <a:spcPts val="0"/>
              </a:spcAft>
              <a:defRPr/>
            </a:pPr>
            <a:r>
              <a:rPr lang="en-US" dirty="0"/>
              <a:t>&lt;link&gt;</a:t>
            </a:r>
          </a:p>
          <a:p>
            <a:pPr eaLnBrk="1" fontAlgn="auto" hangingPunct="1">
              <a:spcAft>
                <a:spcPts val="0"/>
              </a:spcAft>
              <a:defRPr/>
            </a:pPr>
            <a:r>
              <a:rPr lang="en-US" dirty="0"/>
              <a:t>&lt;meta&gt;</a:t>
            </a:r>
          </a:p>
          <a:p>
            <a:pPr eaLnBrk="1" fontAlgn="auto" hangingPunct="1">
              <a:spcAft>
                <a:spcPts val="0"/>
              </a:spcAft>
              <a:defRPr/>
            </a:pPr>
            <a:r>
              <a:rPr lang="en-US" dirty="0"/>
              <a:t>&lt;script&gt;</a:t>
            </a:r>
          </a:p>
          <a:p>
            <a:pPr eaLnBrk="1" fontAlgn="auto" hangingPunct="1">
              <a:spcAft>
                <a:spcPts val="0"/>
              </a:spcAft>
              <a:defRPr/>
            </a:pPr>
            <a:r>
              <a:rPr lang="en-US" dirty="0"/>
              <a:t>&lt;</a:t>
            </a:r>
            <a:r>
              <a:rPr lang="en-US" dirty="0" err="1"/>
              <a:t>noscript</a:t>
            </a:r>
            <a:r>
              <a:rPr lang="en-US" dirty="0"/>
              <a:t>&gt;</a:t>
            </a:r>
          </a:p>
          <a:p>
            <a:pPr eaLnBrk="1" fontAlgn="auto" hangingPunct="1">
              <a:spcAft>
                <a:spcPts val="0"/>
              </a:spcAft>
              <a:defRPr/>
            </a:pPr>
            <a:endParaRPr lang="en-US" dirty="0"/>
          </a:p>
        </p:txBody>
      </p:sp>
    </p:spTree>
    <p:extLst>
      <p:ext uri="{BB962C8B-B14F-4D97-AF65-F5344CB8AC3E}">
        <p14:creationId xmlns:p14="http://schemas.microsoft.com/office/powerpoint/2010/main" val="359995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34A5B8-D020-D3A3-4867-102ABDC5C6EC}"/>
              </a:ext>
            </a:extLst>
          </p:cNvPr>
          <p:cNvSpPr>
            <a:spLocks noGrp="1"/>
          </p:cNvSpPr>
          <p:nvPr>
            <p:ph type="title"/>
          </p:nvPr>
        </p:nvSpPr>
        <p:spPr>
          <a:xfrm>
            <a:off x="457200" y="0"/>
            <a:ext cx="8229600" cy="868363"/>
          </a:xfrm>
        </p:spPr>
        <p:txBody>
          <a:bodyPr/>
          <a:lstStyle/>
          <a:p>
            <a:pPr eaLnBrk="1" hangingPunct="1"/>
            <a:r>
              <a:rPr lang="en-US" altLang="en-US" b="1" dirty="0"/>
              <a:t>&lt;TITLE&gt;….&lt;/TITLE&gt;</a:t>
            </a:r>
          </a:p>
        </p:txBody>
      </p:sp>
      <p:sp>
        <p:nvSpPr>
          <p:cNvPr id="5" name="Content Placeholder 2">
            <a:extLst>
              <a:ext uri="{FF2B5EF4-FFF2-40B4-BE49-F238E27FC236}">
                <a16:creationId xmlns:a16="http://schemas.microsoft.com/office/drawing/2014/main" id="{BC3CC941-A369-B04F-942E-26670C68E0F3}"/>
              </a:ext>
            </a:extLst>
          </p:cNvPr>
          <p:cNvSpPr>
            <a:spLocks noGrp="1"/>
          </p:cNvSpPr>
          <p:nvPr>
            <p:ph idx="1"/>
          </p:nvPr>
        </p:nvSpPr>
        <p:spPr>
          <a:xfrm>
            <a:off x="0" y="990600"/>
            <a:ext cx="9144000" cy="5867400"/>
          </a:xfrm>
        </p:spPr>
        <p:txBody>
          <a:bodyPr/>
          <a:lstStyle/>
          <a:p>
            <a:pPr eaLnBrk="1" hangingPunct="1"/>
            <a:r>
              <a:rPr lang="en-US" altLang="en-US" dirty="0"/>
              <a:t>The &lt;title&gt; tag is required in all HTML documents and it defines the title of the document.</a:t>
            </a:r>
          </a:p>
          <a:p>
            <a:pPr eaLnBrk="1" hangingPunct="1"/>
            <a:r>
              <a:rPr lang="en-US" altLang="en-US" dirty="0"/>
              <a:t>The &lt;title&gt; element:</a:t>
            </a:r>
          </a:p>
          <a:p>
            <a:pPr lvl="1" eaLnBrk="1" hangingPunct="1"/>
            <a:r>
              <a:rPr lang="en-US" altLang="en-US" dirty="0"/>
              <a:t>Defines a title in the browser toolbar</a:t>
            </a:r>
          </a:p>
          <a:p>
            <a:pPr lvl="1" eaLnBrk="1" hangingPunct="1"/>
            <a:r>
              <a:rPr lang="en-US" altLang="en-US" dirty="0"/>
              <a:t>Provides a title for the page when it is added to favorites</a:t>
            </a:r>
          </a:p>
          <a:p>
            <a:pPr lvl="1" eaLnBrk="1" hangingPunct="1"/>
            <a:r>
              <a:rPr lang="en-US" altLang="en-US" dirty="0"/>
              <a:t>Displays a title for the page in search-engine results</a:t>
            </a:r>
          </a:p>
          <a:p>
            <a:r>
              <a:rPr lang="en-US" dirty="0"/>
              <a:t>which is used to give title to your html page, which is visible in </a:t>
            </a:r>
            <a:r>
              <a:rPr lang="en-US" dirty="0" err="1"/>
              <a:t>brower</a:t>
            </a:r>
            <a:r>
              <a:rPr lang="en-US" dirty="0"/>
              <a:t> tab.</a:t>
            </a:r>
          </a:p>
          <a:p>
            <a:pPr marL="0" indent="0">
              <a:buNone/>
            </a:pPr>
            <a:r>
              <a:rPr lang="en-US" b="1" dirty="0"/>
              <a:t>	&lt;title&gt;Page Title&lt;/title&gt;</a:t>
            </a:r>
          </a:p>
          <a:p>
            <a:pPr eaLnBrk="1" hangingPunct="1"/>
            <a:endParaRPr lang="en-US" altLang="en-US" dirty="0"/>
          </a:p>
        </p:txBody>
      </p:sp>
    </p:spTree>
    <p:extLst>
      <p:ext uri="{BB962C8B-B14F-4D97-AF65-F5344CB8AC3E}">
        <p14:creationId xmlns:p14="http://schemas.microsoft.com/office/powerpoint/2010/main" val="343021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AD21B-90B6-3C1B-CD45-0D048CFD420E}"/>
              </a:ext>
            </a:extLst>
          </p:cNvPr>
          <p:cNvSpPr>
            <a:spLocks noGrp="1"/>
          </p:cNvSpPr>
          <p:nvPr>
            <p:ph idx="1"/>
          </p:nvPr>
        </p:nvSpPr>
        <p:spPr>
          <a:xfrm>
            <a:off x="838200" y="400692"/>
            <a:ext cx="10515600" cy="5776271"/>
          </a:xfrm>
        </p:spPr>
        <p:txBody>
          <a:bodyPr>
            <a:normAutofit/>
          </a:bodyPr>
          <a:lstStyle/>
          <a:p>
            <a:pPr marL="0" indent="0">
              <a:buNone/>
            </a:pPr>
            <a:endParaRPr lang="en-US" b="1" dirty="0"/>
          </a:p>
          <a:p>
            <a:pPr marL="0" indent="0">
              <a:buNone/>
            </a:pPr>
            <a:r>
              <a:rPr lang="en-US" sz="4400" b="1" dirty="0"/>
              <a:t>&lt;SCRIPT&gt;…&lt;/SCRIPT&gt;</a:t>
            </a:r>
          </a:p>
          <a:p>
            <a:pPr marL="0" indent="0">
              <a:buNone/>
            </a:pPr>
            <a:endParaRPr lang="en-US" dirty="0"/>
          </a:p>
          <a:p>
            <a:r>
              <a:rPr lang="en-US" dirty="0"/>
              <a:t>which is used to load your .</a:t>
            </a:r>
            <a:r>
              <a:rPr lang="en-US" dirty="0" err="1"/>
              <a:t>js</a:t>
            </a:r>
            <a:r>
              <a:rPr lang="en-US" dirty="0"/>
              <a:t> file into html.</a:t>
            </a:r>
          </a:p>
          <a:p>
            <a:r>
              <a:rPr lang="en-US" dirty="0"/>
              <a:t>By using '</a:t>
            </a:r>
            <a:r>
              <a:rPr lang="en-US" dirty="0" err="1"/>
              <a:t>src</a:t>
            </a:r>
            <a:r>
              <a:rPr lang="en-US" dirty="0"/>
              <a:t>' attribute , we can give .</a:t>
            </a:r>
            <a:r>
              <a:rPr lang="en-US" dirty="0" err="1"/>
              <a:t>js</a:t>
            </a:r>
            <a:r>
              <a:rPr lang="en-US" dirty="0"/>
              <a:t> file path.</a:t>
            </a:r>
          </a:p>
          <a:p>
            <a:pPr marL="0" indent="0">
              <a:buNone/>
            </a:pPr>
            <a:r>
              <a:rPr lang="en-US" b="1" dirty="0"/>
              <a:t>	&lt;script </a:t>
            </a:r>
            <a:r>
              <a:rPr lang="en-US" b="1" dirty="0" err="1"/>
              <a:t>src</a:t>
            </a:r>
            <a:r>
              <a:rPr lang="en-US" b="1" dirty="0"/>
              <a:t>=" your </a:t>
            </a:r>
            <a:r>
              <a:rPr lang="en-US" b="1" dirty="0" err="1"/>
              <a:t>js</a:t>
            </a:r>
            <a:r>
              <a:rPr lang="en-US" b="1" dirty="0"/>
              <a:t> file path / URL"&gt;&lt;/script&gt;</a:t>
            </a:r>
            <a:endParaRPr lang="en-IN" b="1" dirty="0"/>
          </a:p>
        </p:txBody>
      </p:sp>
    </p:spTree>
    <p:extLst>
      <p:ext uri="{BB962C8B-B14F-4D97-AF65-F5344CB8AC3E}">
        <p14:creationId xmlns:p14="http://schemas.microsoft.com/office/powerpoint/2010/main" val="3087171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FB480-4402-3C89-B894-250C7DE4FDA9}"/>
              </a:ext>
            </a:extLst>
          </p:cNvPr>
          <p:cNvSpPr>
            <a:spLocks noGrp="1"/>
          </p:cNvSpPr>
          <p:nvPr>
            <p:ph idx="1"/>
          </p:nvPr>
        </p:nvSpPr>
        <p:spPr>
          <a:xfrm>
            <a:off x="838200" y="205483"/>
            <a:ext cx="10515600" cy="5971480"/>
          </a:xfrm>
        </p:spPr>
        <p:txBody>
          <a:bodyPr/>
          <a:lstStyle/>
          <a:p>
            <a:pPr marL="0" indent="0">
              <a:buNone/>
            </a:pPr>
            <a:r>
              <a:rPr lang="en-IN" b="1" dirty="0"/>
              <a:t>&lt;LINK&gt; TAG</a:t>
            </a:r>
          </a:p>
          <a:p>
            <a:pPr marL="0" indent="0">
              <a:buNone/>
            </a:pPr>
            <a:r>
              <a:rPr lang="en-US" b="1" dirty="0"/>
              <a:t>We are using link tag in two ways:</a:t>
            </a:r>
          </a:p>
          <a:p>
            <a:pPr marL="0" indent="0">
              <a:buNone/>
            </a:pPr>
            <a:r>
              <a:rPr lang="en-US" dirty="0"/>
              <a:t>1. to load your .</a:t>
            </a:r>
            <a:r>
              <a:rPr lang="en-US" dirty="0" err="1"/>
              <a:t>css</a:t>
            </a:r>
            <a:r>
              <a:rPr lang="en-US" dirty="0"/>
              <a:t> file into html.</a:t>
            </a:r>
          </a:p>
          <a:p>
            <a:pPr marL="0" indent="0">
              <a:buNone/>
            </a:pPr>
            <a:r>
              <a:rPr lang="en-US" dirty="0"/>
              <a:t>By using '</a:t>
            </a:r>
            <a:r>
              <a:rPr lang="en-US" dirty="0" err="1"/>
              <a:t>href</a:t>
            </a:r>
            <a:r>
              <a:rPr lang="en-US" dirty="0"/>
              <a:t>' attribute , we can give .</a:t>
            </a:r>
            <a:r>
              <a:rPr lang="en-US" dirty="0" err="1"/>
              <a:t>css</a:t>
            </a:r>
            <a:r>
              <a:rPr lang="en-US" dirty="0"/>
              <a:t> file path.</a:t>
            </a:r>
          </a:p>
          <a:p>
            <a:pPr marL="0" indent="0">
              <a:buNone/>
            </a:pPr>
            <a:r>
              <a:rPr lang="en-US" dirty="0"/>
              <a:t>By using '</a:t>
            </a:r>
            <a:r>
              <a:rPr lang="en-US" dirty="0" err="1"/>
              <a:t>rel</a:t>
            </a:r>
            <a:r>
              <a:rPr lang="en-US" dirty="0"/>
              <a:t>' attribute, we can tell like this is used for stylesheet.</a:t>
            </a:r>
          </a:p>
          <a:p>
            <a:pPr marL="0" indent="0">
              <a:buNone/>
            </a:pPr>
            <a:endParaRPr lang="en-US" dirty="0"/>
          </a:p>
          <a:p>
            <a:pPr marL="0" indent="0">
              <a:buNone/>
            </a:pPr>
            <a:r>
              <a:rPr lang="en-US" dirty="0"/>
              <a:t>2. to add favicon to your html </a:t>
            </a:r>
            <a:r>
              <a:rPr lang="en-US" dirty="0" err="1"/>
              <a:t>file,which</a:t>
            </a:r>
            <a:r>
              <a:rPr lang="en-US" dirty="0"/>
              <a:t> is visible in </a:t>
            </a:r>
            <a:r>
              <a:rPr lang="en-US" dirty="0" err="1"/>
              <a:t>brower</a:t>
            </a:r>
            <a:r>
              <a:rPr lang="en-US" dirty="0"/>
              <a:t> tab.</a:t>
            </a:r>
          </a:p>
          <a:p>
            <a:pPr marL="0" indent="0">
              <a:buNone/>
            </a:pPr>
            <a:r>
              <a:rPr lang="en-US" dirty="0"/>
              <a:t>By using '</a:t>
            </a:r>
            <a:r>
              <a:rPr lang="en-US" dirty="0" err="1"/>
              <a:t>href</a:t>
            </a:r>
            <a:r>
              <a:rPr lang="en-US" dirty="0"/>
              <a:t>' attribute , we can give icon file path.</a:t>
            </a:r>
          </a:p>
          <a:p>
            <a:pPr marL="0" indent="0">
              <a:buNone/>
            </a:pPr>
            <a:r>
              <a:rPr lang="en-US" dirty="0"/>
              <a:t>By using '</a:t>
            </a:r>
            <a:r>
              <a:rPr lang="en-US" dirty="0" err="1"/>
              <a:t>rel</a:t>
            </a:r>
            <a:r>
              <a:rPr lang="en-US" dirty="0"/>
              <a:t>' attribute, we can tell like this is used for favicon.</a:t>
            </a:r>
          </a:p>
          <a:p>
            <a:pPr marL="0" indent="0">
              <a:buNone/>
            </a:pPr>
            <a:endParaRPr lang="en-US" dirty="0"/>
          </a:p>
          <a:p>
            <a:pPr marL="0" indent="0">
              <a:buNone/>
            </a:pPr>
            <a:r>
              <a:rPr lang="en-US" dirty="0"/>
              <a:t>&lt;link </a:t>
            </a:r>
            <a:r>
              <a:rPr lang="en-US" dirty="0" err="1"/>
              <a:t>rel</a:t>
            </a:r>
            <a:r>
              <a:rPr lang="en-US" dirty="0"/>
              <a:t>="stylesheet" type="text/</a:t>
            </a:r>
            <a:r>
              <a:rPr lang="en-US" dirty="0" err="1"/>
              <a:t>css</a:t>
            </a:r>
            <a:r>
              <a:rPr lang="en-US" dirty="0"/>
              <a:t>" media="screen" </a:t>
            </a:r>
            <a:r>
              <a:rPr lang="en-US" dirty="0" err="1"/>
              <a:t>href</a:t>
            </a:r>
            <a:r>
              <a:rPr lang="en-US" dirty="0"/>
              <a:t>="your </a:t>
            </a:r>
            <a:r>
              <a:rPr lang="en-US" dirty="0" err="1"/>
              <a:t>css</a:t>
            </a:r>
            <a:r>
              <a:rPr lang="en-US" dirty="0"/>
              <a:t> file path" /&gt;</a:t>
            </a:r>
            <a:endParaRPr lang="en-IN" dirty="0"/>
          </a:p>
        </p:txBody>
      </p:sp>
    </p:spTree>
    <p:extLst>
      <p:ext uri="{BB962C8B-B14F-4D97-AF65-F5344CB8AC3E}">
        <p14:creationId xmlns:p14="http://schemas.microsoft.com/office/powerpoint/2010/main" val="3157660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3208</Words>
  <Application>Microsoft Office PowerPoint</Application>
  <PresentationFormat>Widescreen</PresentationFormat>
  <Paragraphs>379</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-apple-system</vt:lpstr>
      <vt:lpstr>Arial</vt:lpstr>
      <vt:lpstr>Calibri</vt:lpstr>
      <vt:lpstr>Calibri Light</vt:lpstr>
      <vt:lpstr>Office Theme</vt:lpstr>
      <vt:lpstr>Introduction: HTML stands for Hyper Text Markup Language. HTML is used to create webpages by using tags/elements which is given by w3(world wide web). To create HTML page, just save that file with .html extention All .html files can run only in web browsers like IE, Chrome, Firefox,Opara,Safari etc.  Syntax: Tag: &lt;Tagname&gt;&lt;/Tagname&gt; : &lt;script&gt;&lt;/script&gt; Element: &lt;Tagname&gt; Content &lt;/Tagname&gt; : &lt;span&gt;Sachin&lt;/span&gt; Self closing Element: &lt;Tagname /&gt; : &lt;input/&gt;  Markup Language vs Programming Language Markup Language(HTML): No compilation is required to run. No tags are mandatory, empty .html files also run in browser. If no tags in .html file, then browser placed by default three tags, html,head,body Programming Language(C): First have to compile, after that only can run. Minimum lines of code is required, at least main() method. </vt:lpstr>
      <vt:lpstr>PowerPoint Presentation</vt:lpstr>
      <vt:lpstr>PowerPoint Presentation</vt:lpstr>
      <vt:lpstr>PowerPoint Presentation</vt:lpstr>
      <vt:lpstr>HTML TAGS:</vt:lpstr>
      <vt:lpstr>&lt;HEAD&gt;….&lt;/HEAD&gt;</vt:lpstr>
      <vt:lpstr>&lt;TITLE&gt;….&lt;/TITLE&gt;</vt:lpstr>
      <vt:lpstr>PowerPoint Presentation</vt:lpstr>
      <vt:lpstr>PowerPoint Presentation</vt:lpstr>
      <vt:lpstr>&lt;BODY&gt;….&lt;/BODY&gt;</vt:lpstr>
      <vt:lpstr>&lt;P&gt;</vt:lpstr>
      <vt:lpstr>TEXT FORMATTING</vt:lpstr>
      <vt:lpstr>PowerPoint Presentation</vt:lpstr>
      <vt:lpstr>PowerPoint Presentation</vt:lpstr>
      <vt:lpstr>PowerPoint Presentation</vt:lpstr>
      <vt:lpstr>&lt;H1&gt; TO &lt;H6&gt;</vt:lpstr>
      <vt:lpstr>&lt;FONT&gt;…..&lt;/FONT&gt;</vt:lpstr>
      <vt:lpstr>&lt;HR&gt;</vt:lpstr>
      <vt:lpstr>&lt;BR&gt;</vt:lpstr>
      <vt:lpstr> &lt;Q&gt; </vt:lpstr>
      <vt:lpstr>&lt;FIGURE&gt;…..&lt;/FIGURE&gt;</vt:lpstr>
      <vt:lpstr>&lt;IMG&gt;</vt:lpstr>
      <vt:lpstr>PowerPoint Presentation</vt:lpstr>
      <vt:lpstr>PowerPoint Presentation</vt:lpstr>
      <vt:lpstr>PowerPoint Presentation</vt:lpstr>
      <vt:lpstr>USING LIST IN HTML</vt:lpstr>
      <vt:lpstr>PURPOSE OF USING LIST</vt:lpstr>
      <vt:lpstr>TYPES OF LISTS</vt:lpstr>
      <vt:lpstr>Ordered LIST</vt:lpstr>
      <vt:lpstr>PowerPoint Presentation</vt:lpstr>
      <vt:lpstr>UNOrdered LIST</vt:lpstr>
      <vt:lpstr>NESTED LIST</vt:lpstr>
      <vt:lpstr>DEFINITION LIST</vt:lpstr>
      <vt:lpstr>PowerPoint Presentation</vt:lpstr>
      <vt:lpstr>USING EMBED TAG</vt:lpstr>
      <vt:lpstr>ATTRIBUTES OF EMBED TAG</vt:lpstr>
      <vt:lpstr>&lt;VIDEO&gt;….&lt;/VIDEO&gt;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HTML stands for Hyper Text Markup Language. HTML is used to create webpages by using tags/elements which is given by w3(world wide web). To create HTML page, just save that file with .html extention All .html files can run only in web browsers like IE, Chrome, Firefox,Opara,Safari etc. Syntax: Tag: &lt;Tagname&gt;&lt;/Tagname&gt; : &lt;script&gt;&lt;/script&gt; Element: &lt;Tagname&gt; Content &lt;/Tagname&gt; : &lt;span&gt;Sachin&lt;/span&gt; Self closing Element: &lt;Tagname /&gt; : &lt;input/&gt; Markup Language vs Programming Language Markup Language(HTML): No compilation is required to run. No tags are mandatory, empty .html files also run in browser. If no tags in .html file, then browser placed by default three tags, html,head,body Programming Language(C): First have to compile, after that only can run. Minimum lines of code is required, at least main() method. </dc:title>
  <dc:creator>BILAL AHMED</dc:creator>
  <cp:lastModifiedBy>BILAL AHMED</cp:lastModifiedBy>
  <cp:revision>26</cp:revision>
  <dcterms:created xsi:type="dcterms:W3CDTF">2022-08-19T03:41:47Z</dcterms:created>
  <dcterms:modified xsi:type="dcterms:W3CDTF">2022-08-19T04:48:50Z</dcterms:modified>
</cp:coreProperties>
</file>