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315" r:id="rId3"/>
    <p:sldId id="316" r:id="rId4"/>
    <p:sldId id="317" r:id="rId5"/>
    <p:sldId id="318" r:id="rId6"/>
    <p:sldId id="319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2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DC85C7-2E53-470E-8412-7FD31ED0C2A5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09F455-A466-4A54-9C67-A53FE5839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837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6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6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7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7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7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6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6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6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6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6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6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6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6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CC968-1005-D430-C4DA-CCEAE36C5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E14405-C844-F994-22DE-CE7D031DCA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E0DE7-5A3E-2DA3-45EB-4A3FDBBFD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1CA4A-DCA7-4EB3-83C1-9AA66D60E998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B43DA-D947-DEEC-C2EB-AFFA34B8D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9C9DE-2D10-91BE-0AD2-0E1AF1809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F5ABB-6F72-4168-BDB9-82E98ECE8E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936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8BE0E-AC20-4FB1-52DF-6A4B64637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C731D2-9087-888C-30C0-A8C686E99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22E3D-1254-81B7-2D9B-28C544F02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1CA4A-DCA7-4EB3-83C1-9AA66D60E998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2ABEC-F4D5-C285-FD7F-BF96AFFEB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19F0A-70D5-08E1-B3BB-4673A99B5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F5ABB-6F72-4168-BDB9-82E98ECE8E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751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61580D-A4FE-40B2-9DFD-E1EBF322DD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E3668B-13F2-59A8-4835-42E585E3D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34F59-DC14-74A3-CBB1-CD30B09E3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1CA4A-DCA7-4EB3-83C1-9AA66D60E998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C5B14-21DC-509B-489A-1A6049157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58DCC-2E54-51FE-3C97-9632C03DB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F5ABB-6F72-4168-BDB9-82E98ECE8E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630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x">
  <p:cSld name="Title and 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22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3611B-C79D-50C5-2BAA-5796639AC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018DB-AB76-27F2-DF72-DE43DEE3C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616A1-F909-57D2-C0BB-C3EED26AD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1CA4A-DCA7-4EB3-83C1-9AA66D60E998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2A5C6-F218-BFA7-6958-B193EFECC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28AB7-FB36-2F38-481D-AB5F3EF03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F5ABB-6F72-4168-BDB9-82E98ECE8E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1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12BD7-7F00-CD14-2E3B-35A5C85AE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123ED-B3A1-1B24-93F1-8A358A4C5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09830-BB51-A923-73BD-5DA91ADAF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1CA4A-DCA7-4EB3-83C1-9AA66D60E998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46E10-0D80-7F9A-2FAE-9B4D18542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4C0C2-050E-7AAB-390B-ACA86A3D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F5ABB-6F72-4168-BDB9-82E98ECE8E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457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FABBE-9D20-BB22-47BD-AD3791497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BD1FA-8770-D9D5-04FA-202BD8B9E7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DA2A9E-73A7-CDB6-3AEC-F75563CCA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F057F-6C12-6356-3ECA-9C453A0B8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1CA4A-DCA7-4EB3-83C1-9AA66D60E998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3EE101-DE59-03E3-3400-FE659DB24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5070C5-274B-82E7-65CC-C0E4C4789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F5ABB-6F72-4168-BDB9-82E98ECE8E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512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A7D23-6A3F-40B1-FF3C-CE16B07A6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9B217-18DA-88F5-0A3C-6E32D9DCE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E2F0B-0868-48BE-DE60-CAD96FBE0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5CF996-D0C6-9495-A1FD-802B75F4C2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016EAD-9704-5A8B-33F6-A56E583C97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82FDA8-57AB-E9B6-3678-8F78F695A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1CA4A-DCA7-4EB3-83C1-9AA66D60E998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9C5F22-FA7A-CE51-F05E-4807B9F7E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F310E3-E60C-F542-E18E-E050444E4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F5ABB-6F72-4168-BDB9-82E98ECE8E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59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83736-D9EC-2BAB-365F-CDA459CF4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819899-FDFE-C450-A945-383C79E8B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1CA4A-DCA7-4EB3-83C1-9AA66D60E998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9107EB-B2E3-C0AD-4274-E4A7CE64A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6E5319-FA2C-1476-D4AF-404BAE900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F5ABB-6F72-4168-BDB9-82E98ECE8E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833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887E75-E1BE-DE3B-401A-2CD6D665C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1CA4A-DCA7-4EB3-83C1-9AA66D60E998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411188-28AA-2BA0-5CB3-431BADFCF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1A60C9-A904-C5F3-D7A9-BECEADF4D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F5ABB-6F72-4168-BDB9-82E98ECE8E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24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43932-D5CC-FDFB-CF46-DE84F0914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61553-ECDD-6314-F634-EA83E8A42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5CFF35-D3D2-348F-6EF9-2E93EFD1FF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3C684-34E9-9773-9A2E-20FB1FBF0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1CA4A-DCA7-4EB3-83C1-9AA66D60E998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33E47-0094-8EB4-B956-9983686E5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3873C-BF57-6C65-4CE8-66735B426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F5ABB-6F72-4168-BDB9-82E98ECE8E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431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380FF-034D-3368-4AE1-24AF8E210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2978D9-11A1-0FAC-5CEB-79F6DCF7EC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FC327A-DE64-E047-2BDC-1DAE46E65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37446-90B4-BB5E-DADD-16FEAF41A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1CA4A-DCA7-4EB3-83C1-9AA66D60E998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516F7-E8C2-EEA5-037F-00EB38BD7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E9F49-E735-297E-A93E-880BF35A3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F5ABB-6F72-4168-BDB9-82E98ECE8E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580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85FF6C-9122-E1DA-EF8C-C75DEAFAC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75F1E-7A3F-3FBE-64F3-DE9DD78F3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7F9DD-58E3-11D0-A6F1-E48833FDCB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1CA4A-DCA7-4EB3-83C1-9AA66D60E998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3117E-D173-05DD-9A0C-EF6E06AF6E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00F46-DC1E-6139-4AE9-06A34FA1A9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F5ABB-6F72-4168-BDB9-82E98ECE8E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76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about:blank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hyperlink" Target="mailto:kmf@yahoo.com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main.com/dir/file.ext%20or%20/dir/file.tx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B2492-380F-F92B-FAD6-7F2BA2819F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Image and Image Maps</a:t>
            </a:r>
            <a:br>
              <a:rPr lang="en-IN" b="1" dirty="0"/>
            </a:b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810900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73"/>
          <p:cNvSpPr txBox="1">
            <a:spLocks noGrp="1"/>
          </p:cNvSpPr>
          <p:nvPr>
            <p:ph type="sldNum" idx="12"/>
          </p:nvPr>
        </p:nvSpPr>
        <p:spPr>
          <a:xfrm>
            <a:off x="807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algn="l"/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algn="l"/>
              <a:t>10</a:t>
            </a:fld>
            <a:endParaRPr/>
          </a:p>
        </p:txBody>
      </p:sp>
      <p:sp>
        <p:nvSpPr>
          <p:cNvPr id="661" name="Google Shape;661;p73"/>
          <p:cNvSpPr txBox="1">
            <a:spLocks noGrp="1"/>
          </p:cNvSpPr>
          <p:nvPr>
            <p:ph type="title"/>
          </p:nvPr>
        </p:nvSpPr>
        <p:spPr>
          <a:xfrm>
            <a:off x="1981200" y="274637"/>
            <a:ext cx="8229600" cy="114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rgbClr val="FFFF00"/>
              </a:buClr>
              <a:buSzPts val="4400"/>
            </a:pPr>
            <a:r>
              <a:rPr lang="en-US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E-Mail (Electronic Mail)</a:t>
            </a:r>
            <a:endParaRPr/>
          </a:p>
        </p:txBody>
      </p:sp>
      <p:sp>
        <p:nvSpPr>
          <p:cNvPr id="662" name="Google Shape;662;p73"/>
          <p:cNvSpPr txBox="1">
            <a:spLocks noGrp="1"/>
          </p:cNvSpPr>
          <p:nvPr>
            <p:ph type="body" idx="1"/>
          </p:nvPr>
        </p:nvSpPr>
        <p:spPr>
          <a:xfrm>
            <a:off x="442761" y="1752600"/>
            <a:ext cx="11348185" cy="452596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>
              <a:spcBef>
                <a:spcPts val="0"/>
              </a:spcBef>
              <a:buSzPts val="2800"/>
              <a:buNone/>
            </a:pP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 </a:t>
            </a:r>
            <a:r>
              <a:rPr lang="en-US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mailto:kmf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@yahoo.com</a:t>
            </a:r>
            <a:endParaRPr dirty="0"/>
          </a:p>
          <a:p>
            <a:pPr marL="342900">
              <a:spcBef>
                <a:spcPts val="560"/>
              </a:spcBef>
              <a:buClr>
                <a:schemeClr val="lt1"/>
              </a:buClr>
              <a:buSzPts val="2800"/>
              <a:buFont typeface="Noto Sans Symbols"/>
              <a:buChar char="▪"/>
            </a:pP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type of service is identified as the mail client program. This type of link will launch the users mail client.</a:t>
            </a:r>
            <a:endParaRPr dirty="0"/>
          </a:p>
          <a:p>
            <a:pPr marL="342900">
              <a:spcBef>
                <a:spcPts val="560"/>
              </a:spcBef>
              <a:buClr>
                <a:schemeClr val="lt1"/>
              </a:buClr>
              <a:buSzPts val="2800"/>
              <a:buFont typeface="Noto Sans Symbols"/>
              <a:buChar char="▪"/>
            </a:pP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recipient of the message is </a:t>
            </a:r>
            <a:r>
              <a:rPr lang="en-US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kmf@yahoo.com</a:t>
            </a:r>
            <a:endParaRPr dirty="0"/>
          </a:p>
          <a:p>
            <a:pPr marL="342900">
              <a:spcBef>
                <a:spcPts val="560"/>
              </a:spcBef>
              <a:buClr>
                <a:srgbClr val="FF0000"/>
              </a:buClr>
              <a:buSzPts val="2800"/>
              <a:buNone/>
            </a:pPr>
            <a:r>
              <a:rPr lang="en-US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&lt;A</a:t>
            </a:r>
            <a:r>
              <a:rPr lang="en-US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HREF=“mailto:</a:t>
            </a:r>
            <a:r>
              <a:rPr lang="en-US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kmf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@yahoo.com”</a:t>
            </a:r>
            <a:r>
              <a:rPr lang="en-US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&gt;Send me More  Information &lt;/A&gt;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74"/>
          <p:cNvSpPr txBox="1">
            <a:spLocks noGrp="1"/>
          </p:cNvSpPr>
          <p:nvPr>
            <p:ph type="sldNum" idx="12"/>
          </p:nvPr>
        </p:nvSpPr>
        <p:spPr>
          <a:xfrm>
            <a:off x="807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algn="l"/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algn="l"/>
              <a:t>11</a:t>
            </a:fld>
            <a:endParaRPr/>
          </a:p>
        </p:txBody>
      </p:sp>
      <p:sp>
        <p:nvSpPr>
          <p:cNvPr id="668" name="Google Shape;668;p74"/>
          <p:cNvSpPr txBox="1">
            <a:spLocks noGrp="1"/>
          </p:cNvSpPr>
          <p:nvPr>
            <p:ph type="title"/>
          </p:nvPr>
        </p:nvSpPr>
        <p:spPr>
          <a:xfrm>
            <a:off x="2057400" y="274637"/>
            <a:ext cx="7929562" cy="114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rgbClr val="FFFF00"/>
              </a:buClr>
              <a:buSzPts val="4400"/>
            </a:pPr>
            <a:r>
              <a:rPr lang="en-US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Image Maps</a:t>
            </a:r>
            <a:endParaRPr/>
          </a:p>
        </p:txBody>
      </p:sp>
      <p:sp>
        <p:nvSpPr>
          <p:cNvPr id="669" name="Google Shape;669;p74"/>
          <p:cNvSpPr txBox="1">
            <a:spLocks noGrp="1"/>
          </p:cNvSpPr>
          <p:nvPr>
            <p:ph type="body" idx="1"/>
          </p:nvPr>
        </p:nvSpPr>
        <p:spPr>
          <a:xfrm>
            <a:off x="596766" y="1752600"/>
            <a:ext cx="11059428" cy="5105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algn="just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2400"/>
              <a:buFont typeface="Noto Sans Symbols"/>
              <a:buChar char="▪"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 maps are images, usually in </a:t>
            </a:r>
            <a:r>
              <a:rPr lang="en-US" sz="24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gif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format that have been divided into regions; clicking in a region of the image cause the web surfer to be connected to a new URL. Image maps are graphical form of creating links between pages.</a:t>
            </a:r>
            <a:endParaRPr dirty="0"/>
          </a:p>
          <a:p>
            <a:pPr marL="342900" algn="just">
              <a:lnSpc>
                <a:spcPct val="90000"/>
              </a:lnSpc>
              <a:spcBef>
                <a:spcPts val="480"/>
              </a:spcBef>
              <a:buClr>
                <a:schemeClr val="lt1"/>
              </a:buClr>
              <a:buSzPts val="2400"/>
              <a:buFont typeface="Noto Sans Symbols"/>
              <a:buChar char="▪"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two type of image maps:</a:t>
            </a:r>
            <a:endParaRPr dirty="0"/>
          </a:p>
          <a:p>
            <a:pPr marL="342900" algn="just">
              <a:lnSpc>
                <a:spcPct val="90000"/>
              </a:lnSpc>
              <a:spcBef>
                <a:spcPts val="480"/>
              </a:spcBef>
              <a:buSzPts val="2400"/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4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Client side and server side</a:t>
            </a:r>
            <a:endParaRPr dirty="0"/>
          </a:p>
          <a:p>
            <a:pPr marL="342900" algn="just">
              <a:lnSpc>
                <a:spcPct val="90000"/>
              </a:lnSpc>
              <a:spcBef>
                <a:spcPts val="480"/>
              </a:spcBef>
              <a:buSzPts val="2400"/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  <a:p>
            <a:pPr marL="342900" algn="just">
              <a:lnSpc>
                <a:spcPct val="90000"/>
              </a:lnSpc>
              <a:spcBef>
                <a:spcPts val="480"/>
              </a:spcBef>
              <a:buSzPts val="2400"/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Both types of image maps involve a listing of co-ordinates that define the mapping regions and which URLs those coordinates are associated with. This is known as the map file.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75"/>
          <p:cNvSpPr txBox="1">
            <a:spLocks noGrp="1"/>
          </p:cNvSpPr>
          <p:nvPr>
            <p:ph type="sldNum" idx="12"/>
          </p:nvPr>
        </p:nvSpPr>
        <p:spPr>
          <a:xfrm>
            <a:off x="807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algn="l"/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algn="l"/>
              <a:t>12</a:t>
            </a:fld>
            <a:endParaRPr/>
          </a:p>
        </p:txBody>
      </p:sp>
      <p:sp>
        <p:nvSpPr>
          <p:cNvPr id="675" name="Google Shape;675;p75"/>
          <p:cNvSpPr txBox="1">
            <a:spLocks noGrp="1"/>
          </p:cNvSpPr>
          <p:nvPr>
            <p:ph type="title"/>
          </p:nvPr>
        </p:nvSpPr>
        <p:spPr>
          <a:xfrm>
            <a:off x="1981200" y="274637"/>
            <a:ext cx="8229600" cy="94456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rgbClr val="FFFF00"/>
              </a:buClr>
              <a:buSzPts val="4400"/>
            </a:pPr>
            <a:r>
              <a:rPr lang="en-US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Area Shapes Used</a:t>
            </a:r>
            <a:endParaRPr/>
          </a:p>
        </p:txBody>
      </p:sp>
      <p:sp>
        <p:nvSpPr>
          <p:cNvPr id="676" name="Google Shape;676;p75"/>
          <p:cNvSpPr/>
          <p:nvPr/>
        </p:nvSpPr>
        <p:spPr>
          <a:xfrm>
            <a:off x="152400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75"/>
          <p:cNvSpPr/>
          <p:nvPr/>
        </p:nvSpPr>
        <p:spPr>
          <a:xfrm>
            <a:off x="152400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75"/>
          <p:cNvSpPr/>
          <p:nvPr/>
        </p:nvSpPr>
        <p:spPr>
          <a:xfrm>
            <a:off x="152400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75"/>
          <p:cNvSpPr/>
          <p:nvPr/>
        </p:nvSpPr>
        <p:spPr>
          <a:xfrm>
            <a:off x="1524000" y="34290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0" name="Google Shape;680;p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2901" y="1752599"/>
            <a:ext cx="10424160" cy="4359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76"/>
          <p:cNvSpPr txBox="1">
            <a:spLocks noGrp="1"/>
          </p:cNvSpPr>
          <p:nvPr>
            <p:ph type="sldNum" idx="12"/>
          </p:nvPr>
        </p:nvSpPr>
        <p:spPr>
          <a:xfrm>
            <a:off x="807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algn="l"/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algn="l"/>
              <a:t>13</a:t>
            </a:fld>
            <a:endParaRPr/>
          </a:p>
        </p:txBody>
      </p:sp>
      <p:sp>
        <p:nvSpPr>
          <p:cNvPr id="686" name="Google Shape;686;p76"/>
          <p:cNvSpPr txBox="1">
            <a:spLocks noGrp="1"/>
          </p:cNvSpPr>
          <p:nvPr>
            <p:ph type="title"/>
          </p:nvPr>
        </p:nvSpPr>
        <p:spPr>
          <a:xfrm>
            <a:off x="1981200" y="0"/>
            <a:ext cx="8229600" cy="838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rgbClr val="FFFF00"/>
              </a:buClr>
              <a:buSzPts val="4400"/>
            </a:pPr>
            <a:r>
              <a:rPr lang="en-US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Client-Side Image Maps</a:t>
            </a:r>
            <a:endParaRPr/>
          </a:p>
        </p:txBody>
      </p:sp>
      <p:sp>
        <p:nvSpPr>
          <p:cNvPr id="687" name="Google Shape;687;p76"/>
          <p:cNvSpPr txBox="1">
            <a:spLocks noGrp="1"/>
          </p:cNvSpPr>
          <p:nvPr>
            <p:ph type="body" idx="1"/>
          </p:nvPr>
        </p:nvSpPr>
        <p:spPr>
          <a:xfrm>
            <a:off x="616017" y="1066800"/>
            <a:ext cx="11117179" cy="5638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>
              <a:lnSpc>
                <a:spcPct val="80000"/>
              </a:lnSpc>
              <a:spcBef>
                <a:spcPts val="0"/>
              </a:spcBef>
              <a:buClr>
                <a:schemeClr val="lt1"/>
              </a:buClr>
              <a:buSzPts val="2400"/>
              <a:buFont typeface="Noto Sans Symbols"/>
              <a:buChar char="▪"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Client-side image maps (USEMAP) use a map file that is part of the HTML document (in an element called MAP), and is linked to the image by the Web browser.</a:t>
            </a:r>
            <a:endParaRPr dirty="0"/>
          </a:p>
          <a:p>
            <a:pPr marL="342900">
              <a:lnSpc>
                <a:spcPct val="80000"/>
              </a:lnSpc>
              <a:spcBef>
                <a:spcPts val="480"/>
              </a:spcBef>
              <a:buSzPts val="2400"/>
              <a:buNone/>
            </a:pP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>
              <a:lnSpc>
                <a:spcPct val="80000"/>
              </a:lnSpc>
              <a:spcBef>
                <a:spcPts val="480"/>
              </a:spcBef>
              <a:buClr>
                <a:srgbClr val="FF0000"/>
              </a:buClr>
              <a:buSzPts val="2400"/>
              <a:buNone/>
            </a:pPr>
            <a:r>
              <a:rPr lang="en-US" sz="2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&lt;IMG SRC="note.GIF"  Width=200 Height=200 </a:t>
            </a:r>
            <a:endParaRPr dirty="0"/>
          </a:p>
          <a:p>
            <a:pPr marL="342900">
              <a:lnSpc>
                <a:spcPct val="80000"/>
              </a:lnSpc>
              <a:spcBef>
                <a:spcPts val="480"/>
              </a:spcBef>
              <a:buClr>
                <a:srgbClr val="FF0000"/>
              </a:buClr>
              <a:buSzPts val="2400"/>
              <a:buNone/>
            </a:pPr>
            <a:r>
              <a:rPr lang="en-US" sz="2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border="5" USEMAP="#map1"&gt;</a:t>
            </a:r>
            <a:endParaRPr dirty="0"/>
          </a:p>
          <a:p>
            <a:pPr marL="342900">
              <a:lnSpc>
                <a:spcPct val="80000"/>
              </a:lnSpc>
              <a:spcBef>
                <a:spcPts val="480"/>
              </a:spcBef>
              <a:buSzPts val="2400"/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&lt;MAP NAME="map1"&gt;</a:t>
            </a:r>
            <a:endParaRPr dirty="0"/>
          </a:p>
          <a:p>
            <a:pPr marL="342900">
              <a:lnSpc>
                <a:spcPct val="80000"/>
              </a:lnSpc>
              <a:spcBef>
                <a:spcPts val="480"/>
              </a:spcBef>
              <a:buClr>
                <a:srgbClr val="0000FF"/>
              </a:buClr>
              <a:buSzPts val="2400"/>
              <a:buNone/>
            </a:pPr>
            <a:r>
              <a:rPr lang="en-US" sz="24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&lt;AREA SHAPE="RECT" COORDS="0,0,90,90"  </a:t>
            </a:r>
            <a:endParaRPr dirty="0"/>
          </a:p>
          <a:p>
            <a:pPr marL="342900">
              <a:lnSpc>
                <a:spcPct val="80000"/>
              </a:lnSpc>
              <a:spcBef>
                <a:spcPts val="480"/>
              </a:spcBef>
              <a:buClr>
                <a:srgbClr val="0000FF"/>
              </a:buClr>
              <a:buSzPts val="2400"/>
              <a:buNone/>
            </a:pPr>
            <a:r>
              <a:rPr lang="en-US" sz="24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HREF="hi.html"  ALT="see me…"&gt;</a:t>
            </a:r>
            <a:endParaRPr dirty="0"/>
          </a:p>
          <a:p>
            <a:pPr marL="342900">
              <a:lnSpc>
                <a:spcPct val="80000"/>
              </a:lnSpc>
              <a:spcBef>
                <a:spcPts val="480"/>
              </a:spcBef>
              <a:buSzPts val="2400"/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&lt;AREA SHAPE="RECT" COORDS="100,100,160,160" </a:t>
            </a:r>
            <a:endParaRPr dirty="0"/>
          </a:p>
          <a:p>
            <a:pPr marL="342900">
              <a:lnSpc>
                <a:spcPct val="80000"/>
              </a:lnSpc>
              <a:spcBef>
                <a:spcPts val="480"/>
              </a:spcBef>
              <a:buSzPts val="2400"/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HREF="divPara.html"  ALT="see him…" &gt;</a:t>
            </a:r>
            <a:endParaRPr dirty="0"/>
          </a:p>
          <a:p>
            <a:pPr marL="342900">
              <a:lnSpc>
                <a:spcPct val="80000"/>
              </a:lnSpc>
              <a:spcBef>
                <a:spcPts val="480"/>
              </a:spcBef>
              <a:buClr>
                <a:srgbClr val="0000FF"/>
              </a:buClr>
              <a:buSzPts val="2400"/>
              <a:buNone/>
            </a:pPr>
            <a:r>
              <a:rPr lang="en-US" sz="24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&lt;AREA SHAPE="CIRCLE" COORDS="150,50,20" </a:t>
            </a:r>
            <a:endParaRPr dirty="0"/>
          </a:p>
          <a:p>
            <a:pPr marL="342900">
              <a:lnSpc>
                <a:spcPct val="80000"/>
              </a:lnSpc>
              <a:spcBef>
                <a:spcPts val="480"/>
              </a:spcBef>
              <a:buClr>
                <a:srgbClr val="0000FF"/>
              </a:buClr>
              <a:buSzPts val="2400"/>
              <a:buNone/>
            </a:pPr>
            <a:r>
              <a:rPr lang="en-US" sz="24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HREF="house.html"  ALT="see it…" &gt;</a:t>
            </a:r>
            <a:endParaRPr dirty="0"/>
          </a:p>
          <a:p>
            <a:pPr marL="342900">
              <a:lnSpc>
                <a:spcPct val="80000"/>
              </a:lnSpc>
              <a:spcBef>
                <a:spcPts val="480"/>
              </a:spcBef>
              <a:buSzPts val="2400"/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&lt;/MAP&gt;</a:t>
            </a:r>
            <a:endParaRPr dirty="0"/>
          </a:p>
          <a:p>
            <a:pPr marL="342900">
              <a:lnSpc>
                <a:spcPct val="80000"/>
              </a:lnSpc>
              <a:spcBef>
                <a:spcPts val="560"/>
              </a:spcBef>
              <a:buClr>
                <a:srgbClr val="FF0000"/>
              </a:buClr>
              <a:buSzPts val="1400"/>
              <a:buNone/>
            </a:pPr>
            <a:r>
              <a:rPr lang="en-US" sz="14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We can use Poly as well as </a:t>
            </a:r>
            <a:r>
              <a:rPr lang="en-US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Rect</a:t>
            </a:r>
            <a:r>
              <a:rPr lang="en-US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……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77"/>
          <p:cNvSpPr txBox="1">
            <a:spLocks noGrp="1"/>
          </p:cNvSpPr>
          <p:nvPr>
            <p:ph type="sldNum" idx="12"/>
          </p:nvPr>
        </p:nvSpPr>
        <p:spPr>
          <a:xfrm>
            <a:off x="807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algn="l"/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algn="l"/>
              <a:t>14</a:t>
            </a:fld>
            <a:endParaRPr/>
          </a:p>
        </p:txBody>
      </p:sp>
      <p:sp>
        <p:nvSpPr>
          <p:cNvPr id="693" name="Google Shape;693;p77"/>
          <p:cNvSpPr txBox="1">
            <a:spLocks noGrp="1"/>
          </p:cNvSpPr>
          <p:nvPr>
            <p:ph type="title"/>
          </p:nvPr>
        </p:nvSpPr>
        <p:spPr>
          <a:xfrm>
            <a:off x="1981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chemeClr val="dk2"/>
              </a:buClr>
              <a:buSzPts val="4400"/>
            </a:pPr>
            <a:r>
              <a:rPr lang="en-U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Shapes, Coords</a:t>
            </a:r>
            <a:endParaRPr/>
          </a:p>
        </p:txBody>
      </p:sp>
      <p:sp>
        <p:nvSpPr>
          <p:cNvPr id="694" name="Google Shape;694;p77"/>
          <p:cNvSpPr txBox="1">
            <a:spLocks noGrp="1"/>
          </p:cNvSpPr>
          <p:nvPr>
            <p:ph type="body" idx="1"/>
          </p:nvPr>
        </p:nvSpPr>
        <p:spPr>
          <a:xfrm>
            <a:off x="808522" y="1600200"/>
            <a:ext cx="10684042" cy="452596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>
              <a:spcBef>
                <a:spcPts val="0"/>
              </a:spcBef>
              <a:buSzPts val="3200"/>
              <a:buFont typeface="Arial"/>
              <a:buChar char="•"/>
            </a:pPr>
            <a:r>
              <a:rPr lang="en-US" sz="3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Types of Shapes</a:t>
            </a:r>
            <a:endParaRPr dirty="0"/>
          </a:p>
          <a:p>
            <a:pPr marL="1143000" lvl="2" indent="-228600">
              <a:spcBef>
                <a:spcPts val="480"/>
              </a:spcBef>
              <a:buSzPts val="2400"/>
              <a:buFont typeface="Arial"/>
              <a:buChar char="•"/>
            </a:pP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Rect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🡪 used for squares and ordered shapes.</a:t>
            </a:r>
            <a:endParaRPr dirty="0"/>
          </a:p>
          <a:p>
            <a:pPr marL="1143000" lvl="2" indent="-228600">
              <a:spcBef>
                <a:spcPts val="480"/>
              </a:spcBef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Circle 🡪 used for circles.</a:t>
            </a:r>
            <a:endParaRPr dirty="0"/>
          </a:p>
          <a:p>
            <a:pPr marL="1143000" lvl="2" indent="-228600">
              <a:spcBef>
                <a:spcPts val="480"/>
              </a:spcBef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Poly 🡪 used for unordered shapes.</a:t>
            </a:r>
            <a:endParaRPr dirty="0"/>
          </a:p>
          <a:p>
            <a:pPr marL="342900">
              <a:spcBef>
                <a:spcPts val="640"/>
              </a:spcBef>
              <a:buSzPts val="3200"/>
              <a:buFont typeface="Arial"/>
              <a:buChar char="•"/>
            </a:pPr>
            <a:r>
              <a:rPr lang="en-US" sz="3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of </a:t>
            </a:r>
            <a:r>
              <a:rPr lang="en-US" sz="3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coordenations</a:t>
            </a:r>
            <a:r>
              <a:rPr lang="en-US" sz="3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each shape:</a:t>
            </a:r>
            <a:endParaRPr dirty="0"/>
          </a:p>
          <a:p>
            <a:pPr marL="1143000" lvl="2" indent="-228600">
              <a:spcBef>
                <a:spcPts val="480"/>
              </a:spcBef>
              <a:buSzPts val="2400"/>
              <a:buFont typeface="Arial"/>
              <a:buChar char="•"/>
            </a:pP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Rect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🡪4 numbers for two corners</a:t>
            </a:r>
            <a:endParaRPr dirty="0"/>
          </a:p>
          <a:p>
            <a:pPr marL="1143000" lvl="2" indent="-228600">
              <a:spcBef>
                <a:spcPts val="480"/>
              </a:spcBef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Circle 🡪3 numbers for the center &amp; R</a:t>
            </a:r>
            <a:endParaRPr dirty="0"/>
          </a:p>
          <a:p>
            <a:pPr marL="1143000" lvl="2" indent="-228600">
              <a:spcBef>
                <a:spcPts val="480"/>
              </a:spcBef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Poly 🡪 depends on the number of corners of the shape( 2 numbers for each corner) </a:t>
            </a:r>
            <a:endParaRPr dirty="0"/>
          </a:p>
          <a:p>
            <a:pPr marL="1143000" lvl="2" indent="-228600">
              <a:spcBef>
                <a:spcPts val="480"/>
              </a:spcBef>
              <a:buSzPts val="2400"/>
              <a:buNone/>
            </a:pP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lvl="2" indent="-228600">
              <a:spcBef>
                <a:spcPts val="480"/>
              </a:spcBef>
              <a:buSzPts val="2400"/>
              <a:buNone/>
            </a:pP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indent="-190500">
              <a:spcBef>
                <a:spcPts val="480"/>
              </a:spcBef>
              <a:buSzPts val="2400"/>
              <a:buNone/>
            </a:pP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65"/>
          <p:cNvSpPr txBox="1">
            <a:spLocks noGrp="1"/>
          </p:cNvSpPr>
          <p:nvPr>
            <p:ph type="sldNum" idx="12"/>
          </p:nvPr>
        </p:nvSpPr>
        <p:spPr>
          <a:xfrm>
            <a:off x="807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algn="l"/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algn="l"/>
              <a:t>2</a:t>
            </a:fld>
            <a:endParaRPr/>
          </a:p>
        </p:txBody>
      </p:sp>
      <p:sp>
        <p:nvSpPr>
          <p:cNvPr id="605" name="Google Shape;605;p65"/>
          <p:cNvSpPr txBox="1">
            <a:spLocks noGrp="1"/>
          </p:cNvSpPr>
          <p:nvPr>
            <p:ph type="title"/>
          </p:nvPr>
        </p:nvSpPr>
        <p:spPr>
          <a:xfrm>
            <a:off x="1981200" y="274637"/>
            <a:ext cx="8229600" cy="94456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rgbClr val="FFFF00"/>
              </a:buClr>
              <a:buSzPts val="4400"/>
            </a:pPr>
            <a:r>
              <a:rPr lang="en-US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mages</a:t>
            </a:r>
            <a:endParaRPr/>
          </a:p>
        </p:txBody>
      </p:sp>
      <p:sp>
        <p:nvSpPr>
          <p:cNvPr id="606" name="Google Shape;606;p65"/>
          <p:cNvSpPr txBox="1">
            <a:spLocks noGrp="1"/>
          </p:cNvSpPr>
          <p:nvPr>
            <p:ph type="body" idx="1"/>
          </p:nvPr>
        </p:nvSpPr>
        <p:spPr>
          <a:xfrm>
            <a:off x="442762" y="1609825"/>
            <a:ext cx="11309684" cy="452596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algn="just">
              <a:spcBef>
                <a:spcPts val="0"/>
              </a:spcBef>
              <a:buSzPts val="3200"/>
              <a:buNone/>
            </a:pPr>
            <a:r>
              <a:rPr lang="en-US" sz="3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this chapter you will learn about images and how to place images in your pages.</a:t>
            </a:r>
            <a:endParaRPr dirty="0"/>
          </a:p>
          <a:p>
            <a:pPr marL="342900" algn="just">
              <a:spcBef>
                <a:spcPts val="640"/>
              </a:spcBef>
              <a:buSzPts val="3200"/>
              <a:buNone/>
            </a:pPr>
            <a:r>
              <a:rPr lang="en-US" sz="3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 dirty="0"/>
          </a:p>
          <a:p>
            <a:pPr marL="342900" algn="just">
              <a:spcBef>
                <a:spcPts val="640"/>
              </a:spcBef>
              <a:buSzPts val="3200"/>
              <a:buNone/>
            </a:pPr>
            <a:r>
              <a:rPr lang="en-US" sz="3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Upon completing this section, you should be able to Add mages to your pages.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66"/>
          <p:cNvSpPr txBox="1">
            <a:spLocks noGrp="1"/>
          </p:cNvSpPr>
          <p:nvPr>
            <p:ph type="sldNum" idx="12"/>
          </p:nvPr>
        </p:nvSpPr>
        <p:spPr>
          <a:xfrm>
            <a:off x="807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algn="l"/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algn="l"/>
              <a:t>3</a:t>
            </a:fld>
            <a:endParaRPr/>
          </a:p>
        </p:txBody>
      </p:sp>
      <p:sp>
        <p:nvSpPr>
          <p:cNvPr id="612" name="Google Shape;612;p66"/>
          <p:cNvSpPr txBox="1">
            <a:spLocks noGrp="1"/>
          </p:cNvSpPr>
          <p:nvPr>
            <p:ph type="title"/>
          </p:nvPr>
        </p:nvSpPr>
        <p:spPr>
          <a:xfrm>
            <a:off x="1981200" y="274637"/>
            <a:ext cx="8229600" cy="94456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rgbClr val="FFFF00"/>
              </a:buClr>
              <a:buSzPts val="4400"/>
            </a:pPr>
            <a:r>
              <a:rPr lang="en-US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mages</a:t>
            </a:r>
            <a:endParaRPr/>
          </a:p>
        </p:txBody>
      </p:sp>
      <p:sp>
        <p:nvSpPr>
          <p:cNvPr id="613" name="Google Shape;613;p66"/>
          <p:cNvSpPr txBox="1">
            <a:spLocks noGrp="1"/>
          </p:cNvSpPr>
          <p:nvPr>
            <p:ph type="body" idx="1"/>
          </p:nvPr>
        </p:nvSpPr>
        <p:spPr>
          <a:xfrm>
            <a:off x="356135" y="1600200"/>
            <a:ext cx="11454063" cy="452596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>
              <a:lnSpc>
                <a:spcPct val="80000"/>
              </a:lnSpc>
              <a:spcBef>
                <a:spcPts val="0"/>
              </a:spcBef>
              <a:buClr>
                <a:schemeClr val="lt1"/>
              </a:buClr>
              <a:buSzPts val="2800"/>
              <a:buFont typeface="Noto Sans Symbols"/>
              <a:buChar char="▪"/>
            </a:pPr>
            <a:r>
              <a:rPr lang="en-US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&lt;IMG&gt;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element defines a graphic image on the page. </a:t>
            </a:r>
            <a:endParaRPr dirty="0"/>
          </a:p>
          <a:p>
            <a:pPr marL="342900">
              <a:lnSpc>
                <a:spcPct val="80000"/>
              </a:lnSpc>
              <a:spcBef>
                <a:spcPts val="560"/>
              </a:spcBef>
              <a:buClr>
                <a:schemeClr val="lt1"/>
              </a:buClr>
              <a:buSzPts val="2800"/>
              <a:buFont typeface="Noto Sans Symbols"/>
              <a:buChar char="▪"/>
            </a:pPr>
            <a:r>
              <a:rPr lang="en-US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Image File</a:t>
            </a:r>
            <a:r>
              <a:rPr lang="en-US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SRC:</a:t>
            </a:r>
            <a:r>
              <a:rPr lang="en-US" b="1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source</a:t>
            </a:r>
            <a:r>
              <a:rPr lang="en-US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):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This value will be a URL (location of the image) E.g. </a:t>
            </a:r>
            <a:r>
              <a:rPr lang="en-US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http://www.domain.com/dir/file.ext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 or /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dir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/file.txt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342900">
              <a:lnSpc>
                <a:spcPct val="80000"/>
              </a:lnSpc>
              <a:spcBef>
                <a:spcPts val="560"/>
              </a:spcBef>
              <a:buClr>
                <a:schemeClr val="lt1"/>
              </a:buClr>
              <a:buSzPts val="2800"/>
              <a:buFont typeface="Noto Sans Symbols"/>
              <a:buChar char="▪"/>
            </a:pPr>
            <a:endParaRPr dirty="0"/>
          </a:p>
          <a:p>
            <a:pPr marL="342900">
              <a:lnSpc>
                <a:spcPct val="80000"/>
              </a:lnSpc>
              <a:spcBef>
                <a:spcPts val="560"/>
              </a:spcBef>
              <a:buClr>
                <a:schemeClr val="lt1"/>
              </a:buClr>
              <a:buSzPts val="2800"/>
              <a:buFont typeface="Noto Sans Symbols"/>
              <a:buChar char="▪"/>
            </a:pPr>
            <a:r>
              <a:rPr lang="en-US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Alternate Text (ALT)</a:t>
            </a:r>
            <a:r>
              <a:rPr lang="en-US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This is a text field that describes an image or acts as a label. It is displayed when they position the cursor over a graphic image.</a:t>
            </a:r>
          </a:p>
          <a:p>
            <a:pPr marL="342900">
              <a:lnSpc>
                <a:spcPct val="80000"/>
              </a:lnSpc>
              <a:spcBef>
                <a:spcPts val="560"/>
              </a:spcBef>
              <a:buClr>
                <a:schemeClr val="lt1"/>
              </a:buClr>
              <a:buSzPts val="2800"/>
              <a:buFont typeface="Noto Sans Symbols"/>
              <a:buChar char="▪"/>
            </a:pPr>
            <a:endParaRPr dirty="0"/>
          </a:p>
          <a:p>
            <a:pPr marL="342900">
              <a:lnSpc>
                <a:spcPct val="80000"/>
              </a:lnSpc>
              <a:spcBef>
                <a:spcPts val="560"/>
              </a:spcBef>
              <a:buClr>
                <a:schemeClr val="lt1"/>
              </a:buClr>
              <a:buSzPts val="2800"/>
              <a:buFont typeface="Noto Sans Symbols"/>
              <a:buChar char="▪"/>
            </a:pPr>
            <a:r>
              <a:rPr lang="en-US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Alignment (ALIGN):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This allows you to align the image on your page.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67"/>
          <p:cNvSpPr txBox="1">
            <a:spLocks noGrp="1"/>
          </p:cNvSpPr>
          <p:nvPr>
            <p:ph type="sldNum" idx="12"/>
          </p:nvPr>
        </p:nvSpPr>
        <p:spPr>
          <a:xfrm>
            <a:off x="807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algn="l"/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algn="l"/>
              <a:t>4</a:t>
            </a:fld>
            <a:endParaRPr/>
          </a:p>
        </p:txBody>
      </p:sp>
      <p:sp>
        <p:nvSpPr>
          <p:cNvPr id="619" name="Google Shape;619;p67"/>
          <p:cNvSpPr txBox="1">
            <a:spLocks noGrp="1"/>
          </p:cNvSpPr>
          <p:nvPr>
            <p:ph type="title"/>
          </p:nvPr>
        </p:nvSpPr>
        <p:spPr>
          <a:xfrm>
            <a:off x="1981200" y="274637"/>
            <a:ext cx="8229600" cy="102076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rgbClr val="FFFF00"/>
              </a:buClr>
              <a:buSzPts val="4400"/>
            </a:pPr>
            <a:r>
              <a:rPr lang="en-US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mages</a:t>
            </a:r>
            <a:endParaRPr/>
          </a:p>
        </p:txBody>
      </p:sp>
      <p:sp>
        <p:nvSpPr>
          <p:cNvPr id="620" name="Google Shape;620;p67"/>
          <p:cNvSpPr txBox="1">
            <a:spLocks noGrp="1"/>
          </p:cNvSpPr>
          <p:nvPr>
            <p:ph type="body" idx="1"/>
          </p:nvPr>
        </p:nvSpPr>
        <p:spPr>
          <a:xfrm>
            <a:off x="452387" y="1600200"/>
            <a:ext cx="11213432" cy="4876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2600"/>
              <a:buFont typeface="Noto Sans Symbols"/>
              <a:buChar char="▪"/>
            </a:pPr>
            <a:r>
              <a:rPr lang="en-US" sz="26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Width (WIDTH):</a:t>
            </a:r>
            <a:r>
              <a:rPr lang="en-US" sz="2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the width of the image in pixels.</a:t>
            </a:r>
            <a:endParaRPr dirty="0"/>
          </a:p>
          <a:p>
            <a:pPr marL="342900">
              <a:lnSpc>
                <a:spcPct val="90000"/>
              </a:lnSpc>
              <a:spcBef>
                <a:spcPts val="520"/>
              </a:spcBef>
              <a:buClr>
                <a:schemeClr val="lt1"/>
              </a:buClr>
              <a:buSzPts val="2600"/>
              <a:buFont typeface="Noto Sans Symbols"/>
              <a:buChar char="▪"/>
            </a:pPr>
            <a:r>
              <a:rPr lang="en-US" sz="26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Height (HEIGHT):</a:t>
            </a:r>
            <a:r>
              <a:rPr lang="en-US" sz="2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the height of the image in pixels.</a:t>
            </a:r>
            <a:endParaRPr dirty="0"/>
          </a:p>
          <a:p>
            <a:pPr marL="342900">
              <a:lnSpc>
                <a:spcPct val="90000"/>
              </a:lnSpc>
              <a:spcBef>
                <a:spcPts val="520"/>
              </a:spcBef>
              <a:buClr>
                <a:schemeClr val="lt1"/>
              </a:buClr>
              <a:buSzPts val="2600"/>
              <a:buFont typeface="Noto Sans Symbols"/>
              <a:buChar char="▪"/>
            </a:pPr>
            <a:r>
              <a:rPr lang="en-US" sz="26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Border (BORDER</a:t>
            </a:r>
            <a:r>
              <a:rPr lang="en-US" sz="2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):</a:t>
            </a:r>
            <a:r>
              <a:rPr lang="en-US" sz="2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for a border around the image, specified in pixels.</a:t>
            </a:r>
            <a:endParaRPr dirty="0"/>
          </a:p>
          <a:p>
            <a:pPr marL="342900">
              <a:lnSpc>
                <a:spcPct val="90000"/>
              </a:lnSpc>
              <a:spcBef>
                <a:spcPts val="520"/>
              </a:spcBef>
              <a:buClr>
                <a:schemeClr val="lt1"/>
              </a:buClr>
              <a:buSzPts val="2600"/>
              <a:buFont typeface="Noto Sans Symbols"/>
              <a:buChar char="▪"/>
            </a:pPr>
            <a:r>
              <a:rPr lang="en-US" sz="26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HSPACE</a:t>
            </a:r>
            <a:r>
              <a:rPr lang="en-US" sz="2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for Horizontal Space on both sides of the image specified in pixels. A setting of 5 will put 5 pixels of invisible space on both sides of the image.</a:t>
            </a:r>
            <a:endParaRPr dirty="0"/>
          </a:p>
          <a:p>
            <a:pPr marL="342900">
              <a:lnSpc>
                <a:spcPct val="90000"/>
              </a:lnSpc>
              <a:spcBef>
                <a:spcPts val="520"/>
              </a:spcBef>
              <a:buClr>
                <a:schemeClr val="lt1"/>
              </a:buClr>
              <a:buSzPts val="2600"/>
              <a:buFont typeface="Noto Sans Symbols"/>
              <a:buChar char="▪"/>
            </a:pPr>
            <a:r>
              <a:rPr lang="en-US" sz="26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VSPACE</a:t>
            </a:r>
            <a:r>
              <a:rPr lang="en-US" sz="2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for Vertical Space on top and bottom of the image specified in pixels. A setting of 5 will put 5 pixels of invisible space above and bellow the image.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68"/>
          <p:cNvSpPr txBox="1">
            <a:spLocks noGrp="1"/>
          </p:cNvSpPr>
          <p:nvPr>
            <p:ph type="sldNum" idx="12"/>
          </p:nvPr>
        </p:nvSpPr>
        <p:spPr>
          <a:xfrm>
            <a:off x="807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algn="l"/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algn="l"/>
              <a:t>5</a:t>
            </a:fld>
            <a:endParaRPr/>
          </a:p>
        </p:txBody>
      </p:sp>
      <p:sp>
        <p:nvSpPr>
          <p:cNvPr id="626" name="Google Shape;626;p68"/>
          <p:cNvSpPr txBox="1">
            <a:spLocks noGrp="1"/>
          </p:cNvSpPr>
          <p:nvPr>
            <p:ph type="title"/>
          </p:nvPr>
        </p:nvSpPr>
        <p:spPr>
          <a:xfrm>
            <a:off x="1981200" y="274637"/>
            <a:ext cx="8229600" cy="114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rgbClr val="FFFF00"/>
              </a:buClr>
              <a:buSzPts val="4400"/>
            </a:pPr>
            <a:r>
              <a:rPr lang="en-US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Some Examples on images</a:t>
            </a:r>
            <a:endParaRPr/>
          </a:p>
        </p:txBody>
      </p:sp>
      <p:sp>
        <p:nvSpPr>
          <p:cNvPr id="627" name="Google Shape;627;p68"/>
          <p:cNvSpPr txBox="1">
            <a:spLocks noGrp="1"/>
          </p:cNvSpPr>
          <p:nvPr>
            <p:ph type="body" idx="1"/>
          </p:nvPr>
        </p:nvSpPr>
        <p:spPr>
          <a:xfrm>
            <a:off x="462013" y="1600200"/>
            <a:ext cx="11338560" cy="495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>
              <a:lnSpc>
                <a:spcPct val="90000"/>
              </a:lnSpc>
              <a:spcBef>
                <a:spcPts val="0"/>
              </a:spcBef>
              <a:buSzPts val="3200"/>
              <a:buNone/>
            </a:pPr>
            <a:r>
              <a:rPr lang="en-US" sz="3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1) &lt;IMG SRC=“jordan.gif“ border=4&gt;</a:t>
            </a:r>
            <a:endParaRPr dirty="0"/>
          </a:p>
          <a:p>
            <a:pPr marL="342900">
              <a:lnSpc>
                <a:spcPct val="90000"/>
              </a:lnSpc>
              <a:spcBef>
                <a:spcPts val="640"/>
              </a:spcBef>
              <a:buSzPts val="3200"/>
              <a:buNone/>
            </a:pPr>
            <a:r>
              <a:rPr lang="en-US" sz="3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 &lt;IMG SRC=" jordan.gif" width="60" height="60"&gt;</a:t>
            </a:r>
            <a:endParaRPr dirty="0"/>
          </a:p>
          <a:p>
            <a:pPr marL="342900">
              <a:lnSpc>
                <a:spcPct val="90000"/>
              </a:lnSpc>
              <a:spcBef>
                <a:spcPts val="640"/>
              </a:spcBef>
              <a:buSzPts val="3200"/>
              <a:buNone/>
            </a:pPr>
            <a:r>
              <a:rPr lang="en-US" sz="3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3) &lt;IMG SRC=“jordan.gif" ALT="This is a text that goes with the image"&gt;</a:t>
            </a:r>
            <a:endParaRPr dirty="0"/>
          </a:p>
          <a:p>
            <a:pPr marL="342900">
              <a:lnSpc>
                <a:spcPct val="90000"/>
              </a:lnSpc>
              <a:spcBef>
                <a:spcPts val="640"/>
              </a:spcBef>
              <a:buSzPts val="3200"/>
              <a:buNone/>
            </a:pPr>
            <a:r>
              <a:rPr lang="en-US" sz="3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4) &lt;IMG SRC=" jordan.gif “ </a:t>
            </a:r>
            <a:r>
              <a:rPr lang="en-US" sz="3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Hspace</a:t>
            </a:r>
            <a:r>
              <a:rPr lang="en-US" sz="3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="30" </a:t>
            </a:r>
            <a:r>
              <a:rPr lang="en-US" sz="3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Vspace</a:t>
            </a:r>
            <a:r>
              <a:rPr lang="en-US" sz="3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="10"</a:t>
            </a:r>
            <a:r>
              <a:rPr lang="en-US" sz="3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border=20&gt; </a:t>
            </a:r>
            <a:endParaRPr dirty="0"/>
          </a:p>
          <a:p>
            <a:pPr marL="342900">
              <a:lnSpc>
                <a:spcPct val="90000"/>
              </a:lnSpc>
              <a:spcBef>
                <a:spcPts val="640"/>
              </a:spcBef>
              <a:buSzPts val="3200"/>
              <a:buNone/>
            </a:pPr>
            <a:r>
              <a:rPr lang="en-US" sz="3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5) &lt; IMG SRC =" jordan.gif“ align="left"&gt;</a:t>
            </a:r>
            <a:endParaRPr dirty="0"/>
          </a:p>
          <a:p>
            <a:pPr marL="342900">
              <a:lnSpc>
                <a:spcPct val="90000"/>
              </a:lnSpc>
              <a:spcBef>
                <a:spcPts val="640"/>
              </a:spcBef>
              <a:buSzPts val="3200"/>
              <a:buNone/>
            </a:pPr>
            <a:r>
              <a:rPr lang="en-US" sz="3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blast </a:t>
            </a:r>
            <a:r>
              <a:rPr lang="en-US" sz="3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blast</a:t>
            </a:r>
            <a:r>
              <a:rPr lang="en-US" sz="3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blast</a:t>
            </a:r>
            <a:r>
              <a:rPr lang="en-US" sz="3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blast</a:t>
            </a:r>
            <a:r>
              <a:rPr lang="en-US" sz="3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blast</a:t>
            </a:r>
            <a:endParaRPr dirty="0"/>
          </a:p>
          <a:p>
            <a:pPr marL="342900" indent="-139700">
              <a:spcBef>
                <a:spcPts val="640"/>
              </a:spcBef>
              <a:buSzPts val="3200"/>
              <a:buNone/>
            </a:pPr>
            <a:endParaRPr sz="32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69"/>
          <p:cNvSpPr txBox="1">
            <a:spLocks noGrp="1"/>
          </p:cNvSpPr>
          <p:nvPr>
            <p:ph type="sldNum" idx="12"/>
          </p:nvPr>
        </p:nvSpPr>
        <p:spPr>
          <a:xfrm>
            <a:off x="807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algn="l"/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algn="l"/>
              <a:t>6</a:t>
            </a:fld>
            <a:endParaRPr/>
          </a:p>
        </p:txBody>
      </p:sp>
      <p:sp>
        <p:nvSpPr>
          <p:cNvPr id="633" name="Google Shape;633;p69"/>
          <p:cNvSpPr txBox="1">
            <a:spLocks noGrp="1"/>
          </p:cNvSpPr>
          <p:nvPr>
            <p:ph type="title"/>
          </p:nvPr>
        </p:nvSpPr>
        <p:spPr>
          <a:xfrm>
            <a:off x="1981200" y="274637"/>
            <a:ext cx="8229600" cy="102076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rgbClr val="FFFF00"/>
              </a:buClr>
              <a:buSzPts val="4000"/>
            </a:pPr>
            <a:r>
              <a:rPr lang="en-US" sz="4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4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nchors, </a:t>
            </a:r>
            <a:r>
              <a:rPr lang="en-US" sz="4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URL</a:t>
            </a:r>
            <a:r>
              <a:rPr lang="en-US" sz="4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 and </a:t>
            </a:r>
            <a:r>
              <a:rPr lang="en-US" sz="4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4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mage </a:t>
            </a:r>
            <a:r>
              <a:rPr lang="en-US" sz="4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4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aps</a:t>
            </a:r>
            <a:endParaRPr/>
          </a:p>
        </p:txBody>
      </p:sp>
      <p:sp>
        <p:nvSpPr>
          <p:cNvPr id="634" name="Google Shape;634;p69"/>
          <p:cNvSpPr txBox="1">
            <a:spLocks noGrp="1"/>
          </p:cNvSpPr>
          <p:nvPr>
            <p:ph type="body" idx="1"/>
          </p:nvPr>
        </p:nvSpPr>
        <p:spPr>
          <a:xfrm>
            <a:off x="519764" y="1600200"/>
            <a:ext cx="11242308" cy="452596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>
              <a:spcBef>
                <a:spcPts val="0"/>
              </a:spcBef>
              <a:buSzPts val="2600"/>
              <a:buNone/>
            </a:pPr>
            <a:r>
              <a:rPr lang="en-US" sz="2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this chapter you will learn about Uniform Resource Locator, and how to add them as Anchor or Links inside your web pages.</a:t>
            </a:r>
            <a:endParaRPr dirty="0"/>
          </a:p>
          <a:p>
            <a:pPr marL="342900">
              <a:spcBef>
                <a:spcPts val="520"/>
              </a:spcBef>
              <a:buSzPts val="2600"/>
              <a:buNone/>
            </a:pPr>
            <a:r>
              <a:rPr lang="en-US" sz="2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 dirty="0"/>
          </a:p>
          <a:p>
            <a:pPr marL="342900">
              <a:spcBef>
                <a:spcPts val="520"/>
              </a:spcBef>
              <a:buSzPts val="2600"/>
              <a:buNone/>
            </a:pPr>
            <a:r>
              <a:rPr lang="en-US" sz="2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Upon completing this section, you should be able to</a:t>
            </a:r>
            <a:endParaRPr dirty="0"/>
          </a:p>
          <a:p>
            <a:pPr marL="342900">
              <a:spcBef>
                <a:spcPts val="520"/>
              </a:spcBef>
              <a:buClr>
                <a:schemeClr val="lt1"/>
              </a:buClr>
              <a:buSzPts val="2600"/>
              <a:buFont typeface="Noto Sans Symbols"/>
              <a:buAutoNum type="arabicPeriod"/>
            </a:pPr>
            <a:r>
              <a:rPr lang="en-US" sz="2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links into documents.</a:t>
            </a:r>
            <a:endParaRPr dirty="0"/>
          </a:p>
          <a:p>
            <a:pPr marL="342900">
              <a:spcBef>
                <a:spcPts val="520"/>
              </a:spcBef>
              <a:buClr>
                <a:schemeClr val="lt1"/>
              </a:buClr>
              <a:buSzPts val="2600"/>
              <a:buFont typeface="Noto Sans Symbols"/>
              <a:buAutoNum type="arabicPeriod"/>
            </a:pPr>
            <a:r>
              <a:rPr lang="en-US" sz="2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 Link Types.</a:t>
            </a:r>
            <a:endParaRPr dirty="0"/>
          </a:p>
          <a:p>
            <a:pPr marL="342900">
              <a:spcBef>
                <a:spcPts val="520"/>
              </a:spcBef>
              <a:buClr>
                <a:schemeClr val="lt1"/>
              </a:buClr>
              <a:buSzPts val="2600"/>
              <a:buFont typeface="Noto Sans Symbols"/>
              <a:buAutoNum type="arabicPeriod"/>
            </a:pPr>
            <a:r>
              <a:rPr lang="en-US" sz="2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 URL.</a:t>
            </a:r>
            <a:endParaRPr dirty="0"/>
          </a:p>
          <a:p>
            <a:pPr marL="342900">
              <a:spcBef>
                <a:spcPts val="520"/>
              </a:spcBef>
              <a:buClr>
                <a:schemeClr val="lt1"/>
              </a:buClr>
              <a:buSzPts val="2600"/>
              <a:buFont typeface="Noto Sans Symbols"/>
              <a:buAutoNum type="arabicPeriod"/>
            </a:pPr>
            <a:r>
              <a:rPr lang="en-US" sz="2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 some commonly used URLs.</a:t>
            </a:r>
            <a:endParaRPr dirty="0"/>
          </a:p>
          <a:p>
            <a:pPr marL="342900">
              <a:spcBef>
                <a:spcPts val="520"/>
              </a:spcBef>
              <a:buClr>
                <a:schemeClr val="lt1"/>
              </a:buClr>
              <a:buSzPts val="2600"/>
              <a:buFont typeface="Noto Sans Symbols"/>
              <a:buAutoNum type="arabicPeriod"/>
            </a:pPr>
            <a:r>
              <a:rPr lang="en-US" sz="2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Plan an Image Map.</a:t>
            </a:r>
            <a:endParaRPr dirty="0"/>
          </a:p>
          <a:p>
            <a:pPr marL="342900" indent="-177800">
              <a:spcBef>
                <a:spcPts val="520"/>
              </a:spcBef>
              <a:buClr>
                <a:schemeClr val="lt1"/>
              </a:buClr>
              <a:buSzPts val="2600"/>
              <a:buNone/>
            </a:pPr>
            <a:endParaRPr sz="2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indent="-177800">
              <a:spcBef>
                <a:spcPts val="520"/>
              </a:spcBef>
              <a:buSzPts val="2600"/>
              <a:buNone/>
            </a:pPr>
            <a:endParaRPr sz="2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70"/>
          <p:cNvSpPr txBox="1">
            <a:spLocks noGrp="1"/>
          </p:cNvSpPr>
          <p:nvPr>
            <p:ph type="sldNum" idx="12"/>
          </p:nvPr>
        </p:nvSpPr>
        <p:spPr>
          <a:xfrm>
            <a:off x="807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algn="l"/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algn="l"/>
              <a:t>7</a:t>
            </a:fld>
            <a:endParaRPr/>
          </a:p>
        </p:txBody>
      </p:sp>
      <p:sp>
        <p:nvSpPr>
          <p:cNvPr id="640" name="Google Shape;640;p70"/>
          <p:cNvSpPr txBox="1">
            <a:spLocks noGrp="1"/>
          </p:cNvSpPr>
          <p:nvPr>
            <p:ph type="title"/>
          </p:nvPr>
        </p:nvSpPr>
        <p:spPr>
          <a:xfrm>
            <a:off x="1981200" y="274637"/>
            <a:ext cx="8229600" cy="114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rgbClr val="FFFF00"/>
              </a:buClr>
              <a:buSzPts val="4400"/>
            </a:pPr>
            <a:r>
              <a:rPr lang="en-US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HOW TO MAKE A LINK</a:t>
            </a:r>
            <a:endParaRPr/>
          </a:p>
        </p:txBody>
      </p:sp>
      <p:sp>
        <p:nvSpPr>
          <p:cNvPr id="641" name="Google Shape;641;p70"/>
          <p:cNvSpPr txBox="1">
            <a:spLocks noGrp="1"/>
          </p:cNvSpPr>
          <p:nvPr>
            <p:ph type="body" idx="1"/>
          </p:nvPr>
        </p:nvSpPr>
        <p:spPr>
          <a:xfrm>
            <a:off x="462013" y="1600200"/>
            <a:ext cx="11290433" cy="495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indent="-457200">
              <a:lnSpc>
                <a:spcPct val="80000"/>
              </a:lnSpc>
              <a:spcBef>
                <a:spcPts val="0"/>
              </a:spcBef>
              <a:buSzPts val="2400"/>
              <a:buAutoNum type="arabicParenR"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tags used to produce links are the </a:t>
            </a:r>
            <a:r>
              <a:rPr lang="en-US" sz="2400" b="1" dirty="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&lt;A&gt; 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lang="en-US" sz="2400" b="1" dirty="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&lt;/A&gt;.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SzPts val="2400"/>
              <a:buNone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The </a:t>
            </a:r>
            <a:r>
              <a:rPr lang="en-US" sz="2400" b="1" dirty="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&lt;A&gt;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tells where the link should start and the </a:t>
            </a:r>
            <a:r>
              <a:rPr lang="en-US" sz="2400" b="1" dirty="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&lt;/A&gt;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indicates where the 	link ends. Everything between these two will work as a link.</a:t>
            </a:r>
            <a:b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/>
          </a:p>
          <a:p>
            <a:pPr marL="342900">
              <a:lnSpc>
                <a:spcPct val="80000"/>
              </a:lnSpc>
              <a:spcBef>
                <a:spcPts val="480"/>
              </a:spcBef>
              <a:buSzPts val="2400"/>
              <a:buNone/>
            </a:pP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 The example below shows how to make the word </a:t>
            </a:r>
            <a:r>
              <a:rPr lang="en-US" sz="2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Here </a:t>
            </a: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 as a link to yahoo.</a:t>
            </a:r>
            <a:b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dirty="0"/>
          </a:p>
          <a:p>
            <a:pPr marL="342900">
              <a:lnSpc>
                <a:spcPct val="80000"/>
              </a:lnSpc>
              <a:spcBef>
                <a:spcPts val="480"/>
              </a:spcBef>
              <a:buSzPts val="2400"/>
              <a:buNone/>
            </a:pP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&lt;</a:t>
            </a:r>
            <a:r>
              <a:rPr lang="en-US" sz="2400" b="1" dirty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HREF</a:t>
            </a: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="</a:t>
            </a:r>
            <a:r>
              <a:rPr lang="en-US" sz="2400" b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http://www.yahoo.com</a:t>
            </a: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"&gt;</a:t>
            </a:r>
            <a:r>
              <a:rPr lang="en-US" sz="2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here</a:t>
            </a: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&lt;/A&gt; to go to yahoo.</a:t>
            </a:r>
            <a:b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dirty="0"/>
          </a:p>
          <a:p>
            <a:pPr marL="342900">
              <a:lnSpc>
                <a:spcPct val="80000"/>
              </a:lnSpc>
              <a:spcBef>
                <a:spcPts val="480"/>
              </a:spcBef>
              <a:buSzPts val="2400"/>
              <a:buNone/>
            </a:pPr>
            <a:b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71"/>
          <p:cNvSpPr txBox="1">
            <a:spLocks noGrp="1"/>
          </p:cNvSpPr>
          <p:nvPr>
            <p:ph type="sldNum" idx="12"/>
          </p:nvPr>
        </p:nvSpPr>
        <p:spPr>
          <a:xfrm>
            <a:off x="807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algn="l"/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algn="l"/>
              <a:t>8</a:t>
            </a:fld>
            <a:endParaRPr/>
          </a:p>
        </p:txBody>
      </p:sp>
      <p:sp>
        <p:nvSpPr>
          <p:cNvPr id="647" name="Google Shape;647;p71"/>
          <p:cNvSpPr txBox="1">
            <a:spLocks noGrp="1"/>
          </p:cNvSpPr>
          <p:nvPr>
            <p:ph type="body" idx="1"/>
          </p:nvPr>
        </p:nvSpPr>
        <p:spPr>
          <a:xfrm>
            <a:off x="385011" y="1341437"/>
            <a:ext cx="11223056" cy="551656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>
              <a:lnSpc>
                <a:spcPct val="90000"/>
              </a:lnSpc>
              <a:spcBef>
                <a:spcPts val="0"/>
              </a:spcBef>
              <a:buSzPts val="2400"/>
              <a:buNone/>
            </a:pPr>
            <a:b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 LINK="#C0C0C0" VLINK="#808080" ALINK="#FF0000"&gt;</a:t>
            </a:r>
            <a:endParaRPr dirty="0"/>
          </a:p>
          <a:p>
            <a:pPr marL="342900">
              <a:lnSpc>
                <a:spcPct val="90000"/>
              </a:lnSpc>
              <a:spcBef>
                <a:spcPts val="480"/>
              </a:spcBef>
              <a:buClr>
                <a:srgbClr val="0000CC"/>
              </a:buClr>
              <a:buSzPts val="2400"/>
              <a:buFont typeface="Arial"/>
              <a:buChar char="•"/>
            </a:pPr>
            <a:r>
              <a:rPr lang="en-US" sz="2400" b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LINK - standard link - to a page the visitor hasn't been to yet. (standard color is blue - #0000FF).</a:t>
            </a:r>
            <a:br>
              <a:rPr lang="en-US" sz="2400" b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1" dirty="0">
                <a:solidFill>
                  <a:srgbClr val="FF33CC"/>
                </a:solidFill>
                <a:latin typeface="Arial"/>
                <a:ea typeface="Arial"/>
                <a:cs typeface="Arial"/>
                <a:sym typeface="Arial"/>
              </a:rPr>
              <a:t>VLINK - visited link - to a page the visitor has been to before. (standard color is purple - #800080).</a:t>
            </a:r>
            <a:br>
              <a:rPr lang="en-US" sz="2400" b="1" dirty="0">
                <a:solidFill>
                  <a:srgbClr val="FF33CC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ALINK - active link - the color of the link when the mouse is on it. (standard color is red - #FF0000).</a:t>
            </a:r>
            <a:endParaRPr dirty="0"/>
          </a:p>
          <a:p>
            <a:pPr marL="342900">
              <a:lnSpc>
                <a:spcPct val="90000"/>
              </a:lnSpc>
              <a:spcBef>
                <a:spcPts val="480"/>
              </a:spcBef>
              <a:buClr>
                <a:srgbClr val="FF0000"/>
              </a:buClr>
              <a:buSzPts val="2400"/>
              <a:buNone/>
            </a:pPr>
            <a:r>
              <a:rPr lang="en-US" sz="2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If the programmer what to change the color </a:t>
            </a:r>
            <a:endParaRPr dirty="0"/>
          </a:p>
          <a:p>
            <a:pPr marL="342900">
              <a:lnSpc>
                <a:spcPct val="90000"/>
              </a:lnSpc>
              <a:spcBef>
                <a:spcPts val="480"/>
              </a:spcBef>
              <a:buSzPts val="24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&lt;a </a:t>
            </a:r>
            <a:r>
              <a:rPr lang="en-US" sz="24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href</a:t>
            </a: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="http://www.yahoo.com"&gt;&lt;font color="FF00CC"&gt;here&lt;/font&gt;&lt;/a&gt; to go to yahoo.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  <p:sp>
        <p:nvSpPr>
          <p:cNvPr id="648" name="Google Shape;648;p71"/>
          <p:cNvSpPr txBox="1">
            <a:spLocks noGrp="1"/>
          </p:cNvSpPr>
          <p:nvPr>
            <p:ph type="title"/>
          </p:nvPr>
        </p:nvSpPr>
        <p:spPr>
          <a:xfrm>
            <a:off x="1981200" y="274637"/>
            <a:ext cx="8229600" cy="114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rgbClr val="FFFF00"/>
              </a:buClr>
              <a:buSzPts val="4400"/>
            </a:pPr>
            <a:r>
              <a:rPr lang="en-US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More on LINKs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72"/>
          <p:cNvSpPr txBox="1">
            <a:spLocks noGrp="1"/>
          </p:cNvSpPr>
          <p:nvPr>
            <p:ph type="sldNum" idx="12"/>
          </p:nvPr>
        </p:nvSpPr>
        <p:spPr>
          <a:xfrm>
            <a:off x="807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algn="just"/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algn="just"/>
              <a:t>9</a:t>
            </a:fld>
            <a:endParaRPr/>
          </a:p>
        </p:txBody>
      </p:sp>
      <p:sp>
        <p:nvSpPr>
          <p:cNvPr id="654" name="Google Shape;654;p72"/>
          <p:cNvSpPr txBox="1">
            <a:spLocks noGrp="1"/>
          </p:cNvSpPr>
          <p:nvPr>
            <p:ph type="title"/>
          </p:nvPr>
        </p:nvSpPr>
        <p:spPr>
          <a:xfrm>
            <a:off x="1981200" y="274637"/>
            <a:ext cx="8229600" cy="86836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just">
              <a:buClr>
                <a:srgbClr val="FFFF00"/>
              </a:buClr>
              <a:buSzPts val="4400"/>
            </a:pPr>
            <a:r>
              <a:rPr lang="en-US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Internal Links</a:t>
            </a:r>
            <a:endParaRPr/>
          </a:p>
        </p:txBody>
      </p:sp>
      <p:sp>
        <p:nvSpPr>
          <p:cNvPr id="655" name="Google Shape;655;p72"/>
          <p:cNvSpPr txBox="1">
            <a:spLocks noGrp="1"/>
          </p:cNvSpPr>
          <p:nvPr>
            <p:ph type="body" idx="1"/>
          </p:nvPr>
        </p:nvSpPr>
        <p:spPr>
          <a:xfrm>
            <a:off x="365759" y="1447800"/>
            <a:ext cx="11511815" cy="4876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algn="just">
              <a:spcBef>
                <a:spcPts val="0"/>
              </a:spcBef>
              <a:buClr>
                <a:schemeClr val="lt1"/>
              </a:buClr>
              <a:buSzPts val="2000"/>
              <a:buFont typeface="Noto Sans Symbols"/>
              <a:buChar char="▪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Internal Links : Links can also be created inside large documents to simplify navigation. Today’s world wants to be able to get the information quickly. Internal links can help you meet these goals.</a:t>
            </a:r>
            <a:endParaRPr dirty="0"/>
          </a:p>
          <a:p>
            <a:pPr marL="342900" algn="just">
              <a:spcBef>
                <a:spcPts val="400"/>
              </a:spcBef>
              <a:buClr>
                <a:schemeClr val="lt1"/>
              </a:buClr>
              <a:buSzPts val="2000"/>
              <a:buFont typeface="Noto Sans Symbols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some text at a place in the document that you would like to create a link to, then add an anchor to link to like this:</a:t>
            </a:r>
            <a:endParaRPr dirty="0"/>
          </a:p>
          <a:p>
            <a:pPr marL="342900" algn="just">
              <a:spcBef>
                <a:spcPts val="400"/>
              </a:spcBef>
              <a:buSzPts val="2000"/>
              <a:buNone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&lt;A NAME=“</a:t>
            </a:r>
            <a:r>
              <a:rPr lang="en-US" sz="200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bookmark_name</a:t>
            </a:r>
            <a:r>
              <a:rPr lang="en-US" sz="20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”&gt;&lt;/A&gt;</a:t>
            </a:r>
            <a:endParaRPr dirty="0"/>
          </a:p>
          <a:p>
            <a:pPr marL="342900" algn="just">
              <a:spcBef>
                <a:spcPts val="400"/>
              </a:spcBef>
              <a:buSzPts val="2000"/>
              <a:buNone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The Name attribute of an anchor element specifies a location in the document that we link to shortly. All NAME attributes in a document must be unique.</a:t>
            </a:r>
            <a:endParaRPr dirty="0"/>
          </a:p>
          <a:p>
            <a:pPr marL="342900" algn="just">
              <a:spcBef>
                <a:spcPts val="400"/>
              </a:spcBef>
              <a:buClr>
                <a:schemeClr val="lt1"/>
              </a:buClr>
              <a:buSzPts val="2000"/>
              <a:buFont typeface="Noto Sans Symbols"/>
              <a:buAutoNum type="arabicPeriod" startAt="2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 select the text that you would like to create as a link to the location created above.</a:t>
            </a:r>
            <a:endParaRPr dirty="0"/>
          </a:p>
          <a:p>
            <a:pPr marL="342900" algn="just">
              <a:spcBef>
                <a:spcPts val="400"/>
              </a:spcBef>
              <a:buSzPts val="2000"/>
              <a:buNone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&lt;A HREF=“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</a:t>
            </a:r>
            <a:r>
              <a:rPr lang="en-US" sz="200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bookmark_name</a:t>
            </a:r>
            <a:r>
              <a:rPr lang="en-US" sz="20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”&gt;Go To  Book Mark&lt;/A&gt;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1189</Words>
  <Application>Microsoft Office PowerPoint</Application>
  <PresentationFormat>Widescreen</PresentationFormat>
  <Paragraphs>101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Noto Sans Symbols</vt:lpstr>
      <vt:lpstr>Times New Roman</vt:lpstr>
      <vt:lpstr>Office Theme</vt:lpstr>
      <vt:lpstr>Image and Image Maps </vt:lpstr>
      <vt:lpstr>Images</vt:lpstr>
      <vt:lpstr>Images</vt:lpstr>
      <vt:lpstr>Images</vt:lpstr>
      <vt:lpstr>Some Examples on images</vt:lpstr>
      <vt:lpstr>Anchors, URLs and Image Maps</vt:lpstr>
      <vt:lpstr>HOW TO MAKE A LINK</vt:lpstr>
      <vt:lpstr>More on LINKs</vt:lpstr>
      <vt:lpstr>Internal Links</vt:lpstr>
      <vt:lpstr>E-Mail (Electronic Mail)</vt:lpstr>
      <vt:lpstr>Image Maps</vt:lpstr>
      <vt:lpstr>Area Shapes Used</vt:lpstr>
      <vt:lpstr>Client-Side Image Maps</vt:lpstr>
      <vt:lpstr>Shapes, Coords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and Image Maps </dc:title>
  <dc:creator>BILAL AHMED</dc:creator>
  <cp:lastModifiedBy>BILAL AHMED</cp:lastModifiedBy>
  <cp:revision>2</cp:revision>
  <dcterms:created xsi:type="dcterms:W3CDTF">2022-08-28T09:00:24Z</dcterms:created>
  <dcterms:modified xsi:type="dcterms:W3CDTF">2022-08-28T09:02:18Z</dcterms:modified>
</cp:coreProperties>
</file>