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63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D522-7B05-8363-EC0A-87ACDC9E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A2BE-279E-824D-9858-7E275371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0D81-74BC-4117-3A50-D0E63A8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CB68-1A46-B353-B346-2F6DB2A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B3F4-07CB-C57A-4273-1EA5EF3E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7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C0D7-4508-5E89-173E-6ADE298D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FFF06-2916-B46D-A757-341761C4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B914-D3CD-BCB4-2AC2-0EAE8DB4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B3C0-913B-1011-BAED-3F9B884B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5B98-0F18-A2DF-CC76-E729C333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77252-DEA0-267D-332D-DDEBA8ED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AAB9-780A-CCED-688E-BB167DA73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F635-C892-199F-33EC-13EA509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828A-6580-D1BE-7603-61ECFF84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963D-2A6E-5FB3-686D-63C32DEF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AB88-DF2C-0B69-1CBC-633F353F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68DE-2998-3681-AAAC-8F8ACB8B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2264-E5A4-B578-7D53-075BEC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9EA9-E1FF-6708-2FC0-432E473D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C5AF-AB1E-2DE0-96FF-A5F56275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4934-2417-4605-3BD9-282555AC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0834-1C09-D8E7-76A0-CDE83514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65A7-8D56-2B6D-5E59-409651FC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DB04-2AA4-44DC-F170-73980A73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9753-804A-8BE5-6D11-5F17C73D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BB0E-FB11-41F5-FD82-B1FF1050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1EC1-C07D-1FC4-14B4-379AC523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3E3D-FC7D-3B44-6680-0DD1CCE7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B9DFC-7145-7FBE-9493-3D83C4F4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ABC4-92B3-0DA1-C548-0534B417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43EF-1303-6390-DB9B-910CE20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5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36A-5147-D423-C876-56028E13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A41F0-B450-1730-4D61-2B938618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46643-E6B7-30BE-3BE7-36428545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B781A-B567-36EB-668E-3B6A00A33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43EA4-547D-C998-D217-0B0DD6B7D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D17A6-D48E-D2A4-C3A1-BD47006D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3DF60-681D-B920-4A93-55F1E1EF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BAB90-E317-8951-6B84-8E36A141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1C7E-0A98-A27E-E483-7870DA61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B92F1-9F31-19DD-1E47-254E8CBB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09D46-7C9D-7609-8D2F-CD3EA92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429C-CA89-BB8F-C37E-20938AA9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AB773-C540-D9C6-0F4F-CDAA9CD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4EC30-9788-F2EC-691E-42F94B7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54B0-5AEF-0ED4-7A71-0E4D3448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A98E-7ECD-387D-07B4-DBB32854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7CA8-9E21-E1A9-F22A-D019C078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7D1C4-DCB9-A46C-4122-837560BA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7576D-2DCE-2449-C6DB-444F768A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C164-8BE2-30CC-0F0E-0A3472AA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4A4C-8BC1-4212-A971-6B91063B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50-6460-9D11-C96C-BCF9AD06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0323-DC06-C8E6-8958-9CABFB0D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9ADB-7DF6-0A25-FEA9-55F8B472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19B6-2D95-50B1-4849-62CDA17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6290-968C-38D4-0D39-77CACEDF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AE70-87C9-FF0D-5782-0E7C857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8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26455-657D-8787-6475-A88BDF94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8B689-EC89-CE54-79B7-B5D1D36E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993-FA47-6521-1B67-891DFB54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8C3B-2473-4224-9DA1-95B8941305C6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EDEF-19F4-9281-5CE1-F25FE1DC8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F316-1881-C8A0-09CE-21089BB1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F25A-4A7B-4325-A864-952A74DD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6680-BE5A-14C0-97CD-34F9819B8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Multimedia in HTML5</a:t>
            </a:r>
          </a:p>
        </p:txBody>
      </p:sp>
    </p:spTree>
    <p:extLst>
      <p:ext uri="{BB962C8B-B14F-4D97-AF65-F5344CB8AC3E}">
        <p14:creationId xmlns:p14="http://schemas.microsoft.com/office/powerpoint/2010/main" val="20675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4C70-ECDA-5FA0-0B7E-32777AFC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Video Element: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928E-D985-A43A-A955-9BD287B5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Video Element &lt;video&gt; embeds a media player into web page.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media player will support video playback in document.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embed “audio” content with &lt;video&gt; tag. But recommended to use &lt;audio&gt; tag for audio content, as it provides better attributes for audio.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commonly used attributes for “&lt;video&gt;” element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5638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31F2241-0186-17D0-6146-90ACE933C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85319"/>
              </p:ext>
            </p:extLst>
          </p:nvPr>
        </p:nvGraphicFramePr>
        <p:xfrm>
          <a:off x="962526" y="394636"/>
          <a:ext cx="10222030" cy="60639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8854">
                  <a:extLst>
                    <a:ext uri="{9D8B030D-6E8A-4147-A177-3AD203B41FA5}">
                      <a16:colId xmlns:a16="http://schemas.microsoft.com/office/drawing/2014/main" val="3209890934"/>
                    </a:ext>
                  </a:extLst>
                </a:gridCol>
                <a:gridCol w="7293176">
                  <a:extLst>
                    <a:ext uri="{9D8B030D-6E8A-4147-A177-3AD203B41FA5}">
                      <a16:colId xmlns:a16="http://schemas.microsoft.com/office/drawing/2014/main" val="240971664"/>
                    </a:ext>
                  </a:extLst>
                </a:gridCol>
              </a:tblGrid>
              <a:tr h="70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Attribute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Description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extLst>
                  <a:ext uri="{0D108BD9-81ED-4DB2-BD59-A6C34878D82A}">
                    <a16:rowId xmlns:a16="http://schemas.microsoft.com/office/drawing/2014/main" val="352688419"/>
                  </a:ext>
                </a:extLst>
              </a:tr>
              <a:tr h="1429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autoplay 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</a:rPr>
                        <a:t>It uses “</a:t>
                      </a:r>
                      <a:r>
                        <a:rPr lang="en-IN" sz="2800" b="1" dirty="0" err="1">
                          <a:effectLst/>
                        </a:rPr>
                        <a:t>boolean</a:t>
                      </a:r>
                      <a:r>
                        <a:rPr lang="en-IN" sz="2800" b="1" dirty="0">
                          <a:effectLst/>
                        </a:rPr>
                        <a:t>” value [true/false]. It enables auto play when set to true. 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extLst>
                  <a:ext uri="{0D108BD9-81ED-4DB2-BD59-A6C34878D82A}">
                    <a16:rowId xmlns:a16="http://schemas.microsoft.com/office/drawing/2014/main" val="1544459852"/>
                  </a:ext>
                </a:extLst>
              </a:tr>
              <a:tr h="17910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controls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</a:rPr>
                        <a:t>It is used to define controls for media player. Controls can be like </a:t>
                      </a:r>
                      <a:r>
                        <a:rPr lang="en-IN" sz="2800" b="1" dirty="0" err="1">
                          <a:effectLst/>
                        </a:rPr>
                        <a:t>seekbar</a:t>
                      </a:r>
                      <a:r>
                        <a:rPr lang="en-IN" sz="2800" b="1" dirty="0">
                          <a:effectLst/>
                        </a:rPr>
                        <a:t>, and play/resume etc. 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extLst>
                  <a:ext uri="{0D108BD9-81ED-4DB2-BD59-A6C34878D82A}">
                    <a16:rowId xmlns:a16="http://schemas.microsoft.com/office/drawing/2014/main" val="2552697462"/>
                  </a:ext>
                </a:extLst>
              </a:tr>
              <a:tr h="706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Height /width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To define width and height of media player.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extLst>
                  <a:ext uri="{0D108BD9-81ED-4DB2-BD59-A6C34878D82A}">
                    <a16:rowId xmlns:a16="http://schemas.microsoft.com/office/drawing/2014/main" val="2233145583"/>
                  </a:ext>
                </a:extLst>
              </a:tr>
              <a:tr h="1429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Loop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</a:rPr>
                        <a:t>It uses a </a:t>
                      </a:r>
                      <a:r>
                        <a:rPr lang="en-IN" sz="2800" b="1" dirty="0" err="1">
                          <a:effectLst/>
                        </a:rPr>
                        <a:t>boolean</a:t>
                      </a:r>
                      <a:r>
                        <a:rPr lang="en-IN" sz="2800" b="1" dirty="0">
                          <a:effectLst/>
                        </a:rPr>
                        <a:t> value, which allows to loop the video continuously.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536" marR="54536" marT="0" marB="0"/>
                </a:tc>
                <a:extLst>
                  <a:ext uri="{0D108BD9-81ED-4DB2-BD59-A6C34878D82A}">
                    <a16:rowId xmlns:a16="http://schemas.microsoft.com/office/drawing/2014/main" val="55932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0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901CCE-3036-DE32-F03D-A1FAFCFD5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00343"/>
              </p:ext>
            </p:extLst>
          </p:nvPr>
        </p:nvGraphicFramePr>
        <p:xfrm>
          <a:off x="1058779" y="981777"/>
          <a:ext cx="10501162" cy="4870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08831">
                  <a:extLst>
                    <a:ext uri="{9D8B030D-6E8A-4147-A177-3AD203B41FA5}">
                      <a16:colId xmlns:a16="http://schemas.microsoft.com/office/drawing/2014/main" val="1706888051"/>
                    </a:ext>
                  </a:extLst>
                </a:gridCol>
                <a:gridCol w="7492331">
                  <a:extLst>
                    <a:ext uri="{9D8B030D-6E8A-4147-A177-3AD203B41FA5}">
                      <a16:colId xmlns:a16="http://schemas.microsoft.com/office/drawing/2014/main" val="2674360740"/>
                    </a:ext>
                  </a:extLst>
                </a:gridCol>
              </a:tblGrid>
              <a:tr h="162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Muted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It uses boolean value to mute the video on loading. 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74771"/>
                  </a:ext>
                </a:extLst>
              </a:tr>
              <a:tr h="162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Poster 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It is used as thumbnail for video before playback.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472955"/>
                  </a:ext>
                </a:extLst>
              </a:tr>
              <a:tr h="162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effectLst/>
                        </a:rPr>
                        <a:t>Src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effectLst/>
                        </a:rPr>
                        <a:t>It defines the name and location of video content. 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00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47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D95D-0CF7-E1D3-9043-AE3A9CC3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304834"/>
            <a:ext cx="11299256" cy="6432850"/>
          </a:xfrm>
        </p:spPr>
        <p:txBody>
          <a:bodyPr>
            <a:no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&lt;video  muted   </a:t>
            </a:r>
            <a:r>
              <a:rPr lang="en-IN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src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=””  poster=””&gt;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Message – Is displayed when browser is unable to use video element.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&lt;/video&gt;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Note: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 can also use &lt;source&gt; tag for configuring video source. This technique is used to embed multiple videos.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&lt;video attributes&gt;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 &lt;source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src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=”name.avi”&gt; &lt;/source&gt;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	 &lt;source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src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=”name.ogg”&gt; &lt;/source&gt;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&lt;/video&gt;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4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FD2B-77BF-80BC-C2A7-1993BD92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" y="179705"/>
            <a:ext cx="11231879" cy="656760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Ex:&lt;!DOCTYPE html&gt;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&lt;head&gt; &lt;title&gt;Video&lt;/title&gt;&lt;/head&gt;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&lt;body&gt;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&lt;h2&gt;Video Element&lt;/h2&gt;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&lt;video controls width="300" height="200"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src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="../docs/class.mp4"&gt;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	&lt;p&gt;Video is not supported on your browser&lt;/p&gt;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&lt;/video&gt;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&lt;/body&gt;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3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31BE-68C3-2C46-45C1-E756BA4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" y="317634"/>
            <a:ext cx="10834036" cy="585932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Audio element:  is also similar to video. [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mp3, MIDI]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&lt;audio controls&gt;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&lt;source </a:t>
            </a:r>
            <a:r>
              <a:rPr lang="en-IN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src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=”music.mp3”&gt;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&lt;/audio&gt;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Poster can’t be defined for audio on various browsers.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9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6DBA-9F09-A695-7D3D-4697603C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 is all about animations, audio and video.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provides various elements for presenting animations, audio and video in page.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1140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DAC1-3F43-A83A-F215-5CBC77A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Marquee: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A239-1A0F-777A-16E7-0238A292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display sliding and scrolling content in page.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&lt;marquee&gt; is a container that can contain scrolling and sliding content.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&lt;marquee&gt;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Your content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&lt;/marquee&gt;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42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C7A037-68A6-F9FB-BC0E-44DF4F131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1923"/>
              </p:ext>
            </p:extLst>
          </p:nvPr>
        </p:nvGraphicFramePr>
        <p:xfrm>
          <a:off x="625642" y="170227"/>
          <a:ext cx="11030552" cy="63762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4377">
                  <a:extLst>
                    <a:ext uri="{9D8B030D-6E8A-4147-A177-3AD203B41FA5}">
                      <a16:colId xmlns:a16="http://schemas.microsoft.com/office/drawing/2014/main" val="337356505"/>
                    </a:ext>
                  </a:extLst>
                </a:gridCol>
                <a:gridCol w="7396175">
                  <a:extLst>
                    <a:ext uri="{9D8B030D-6E8A-4147-A177-3AD203B41FA5}">
                      <a16:colId xmlns:a16="http://schemas.microsoft.com/office/drawing/2014/main" val="195413694"/>
                    </a:ext>
                  </a:extLst>
                </a:gridCol>
              </a:tblGrid>
              <a:tr h="315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Attribute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Description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3680284096"/>
                  </a:ext>
                </a:extLst>
              </a:tr>
              <a:tr h="2141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Scrollamount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Control the marquee scrolling speed [1 to 100].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 Syntax: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</a:t>
                      </a:r>
                      <a:r>
                        <a:rPr lang="en-IN" sz="2200" dirty="0" err="1">
                          <a:effectLst/>
                        </a:rPr>
                        <a:t>scrollamount</a:t>
                      </a:r>
                      <a:r>
                        <a:rPr lang="en-IN" sz="2200" dirty="0">
                          <a:effectLst/>
                        </a:rPr>
                        <a:t>="15"&gt;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           Flash.. Flash.. 70% OFF on </a:t>
                      </a:r>
                      <a:r>
                        <a:rPr lang="en-IN" sz="2200" dirty="0" err="1">
                          <a:effectLst/>
                        </a:rPr>
                        <a:t>electornics</a:t>
                      </a:r>
                      <a:r>
                        <a:rPr lang="en-IN" sz="22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1505561117"/>
                  </a:ext>
                </a:extLst>
              </a:tr>
              <a:tr h="2026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direction 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It specifies the scrolling directions, which can be left, right, up or down.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 Syntax: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direction=”up”&gt;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820662440"/>
                  </a:ext>
                </a:extLst>
              </a:tr>
              <a:tr h="1766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Width and Height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Sets the width and height for marquee content.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 Syntax: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width=”100” height=”300”&gt;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8824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6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28DC40-5CB8-BE7C-DAE2-DFE71FC27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27248"/>
              </p:ext>
            </p:extLst>
          </p:nvPr>
        </p:nvGraphicFramePr>
        <p:xfrm>
          <a:off x="375385" y="218207"/>
          <a:ext cx="11492564" cy="6334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6602">
                  <a:extLst>
                    <a:ext uri="{9D8B030D-6E8A-4147-A177-3AD203B41FA5}">
                      <a16:colId xmlns:a16="http://schemas.microsoft.com/office/drawing/2014/main" val="3102119395"/>
                    </a:ext>
                  </a:extLst>
                </a:gridCol>
                <a:gridCol w="7705962">
                  <a:extLst>
                    <a:ext uri="{9D8B030D-6E8A-4147-A177-3AD203B41FA5}">
                      <a16:colId xmlns:a16="http://schemas.microsoft.com/office/drawing/2014/main" val="3565747273"/>
                    </a:ext>
                  </a:extLst>
                </a:gridCol>
              </a:tblGrid>
              <a:tr h="144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 err="1">
                          <a:effectLst/>
                        </a:rPr>
                        <a:t>behavior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It changes the marquee behaviour from scrolling to sliding. It can be defined as “alternate, scroll and slide”.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</a:t>
                      </a:r>
                      <a:r>
                        <a:rPr lang="en-IN" sz="2200" dirty="0" err="1">
                          <a:effectLst/>
                        </a:rPr>
                        <a:t>behavior</a:t>
                      </a:r>
                      <a:r>
                        <a:rPr lang="en-IN" sz="2200" dirty="0">
                          <a:effectLst/>
                        </a:rPr>
                        <a:t>="alternate" </a:t>
                      </a:r>
                      <a:r>
                        <a:rPr lang="en-IN" sz="2200" dirty="0" err="1">
                          <a:effectLst/>
                        </a:rPr>
                        <a:t>scrollamount</a:t>
                      </a:r>
                      <a:r>
                        <a:rPr lang="en-IN" sz="2200" dirty="0">
                          <a:effectLst/>
                        </a:rPr>
                        <a:t>="15"&gt;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           Flash.. Flash.. 70% OFF on </a:t>
                      </a:r>
                      <a:r>
                        <a:rPr lang="en-IN" sz="2200" dirty="0" err="1">
                          <a:effectLst/>
                        </a:rPr>
                        <a:t>electornics</a:t>
                      </a:r>
                      <a:r>
                        <a:rPr lang="en-IN" sz="22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3232973066"/>
                  </a:ext>
                </a:extLst>
              </a:tr>
              <a:tr h="1411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Loop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It specifies the number of time marquee content need to display.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loop="3" </a:t>
                      </a:r>
                      <a:r>
                        <a:rPr lang="en-IN" sz="2200" dirty="0" err="1">
                          <a:effectLst/>
                        </a:rPr>
                        <a:t>scrollamount</a:t>
                      </a:r>
                      <a:r>
                        <a:rPr lang="en-IN" sz="2200" dirty="0">
                          <a:effectLst/>
                        </a:rPr>
                        <a:t>="15"&gt;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           Flash.. Flash.. 70% OFF on </a:t>
                      </a:r>
                      <a:r>
                        <a:rPr lang="en-IN" sz="2200" dirty="0" err="1">
                          <a:effectLst/>
                        </a:rPr>
                        <a:t>electornics</a:t>
                      </a:r>
                      <a:r>
                        <a:rPr lang="en-IN" sz="22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763359397"/>
                  </a:ext>
                </a:extLst>
              </a:tr>
              <a:tr h="718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 err="1">
                          <a:effectLst/>
                        </a:rPr>
                        <a:t>Scrolldelay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It delays the start of marquee.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</a:t>
                      </a:r>
                      <a:r>
                        <a:rPr lang="en-IN" sz="2200" dirty="0" err="1">
                          <a:effectLst/>
                        </a:rPr>
                        <a:t>scrolldelay</a:t>
                      </a:r>
                      <a:r>
                        <a:rPr lang="en-IN" sz="2200" dirty="0">
                          <a:effectLst/>
                        </a:rPr>
                        <a:t>=”100”&gt; 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3321895452"/>
                  </a:ext>
                </a:extLst>
              </a:tr>
              <a:tr h="1249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 err="1">
                          <a:effectLst/>
                        </a:rPr>
                        <a:t>Bgcolor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It sets background </a:t>
                      </a:r>
                      <a:r>
                        <a:rPr lang="en-IN" sz="2200" dirty="0" err="1">
                          <a:effectLst/>
                        </a:rPr>
                        <a:t>color</a:t>
                      </a:r>
                      <a:r>
                        <a:rPr lang="en-IN" sz="2200" dirty="0">
                          <a:effectLst/>
                        </a:rPr>
                        <a:t> for marquee area.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 Syntax: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&lt;marquee </a:t>
                      </a:r>
                      <a:r>
                        <a:rPr lang="en-IN" sz="2200" dirty="0" err="1">
                          <a:effectLst/>
                        </a:rPr>
                        <a:t>bgcolor</a:t>
                      </a:r>
                      <a:r>
                        <a:rPr lang="en-IN" sz="2200" dirty="0">
                          <a:effectLst/>
                        </a:rPr>
                        <a:t>=”yellow”&gt;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&lt;/marquee&gt;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2031" marR="12031" marT="0" marB="0"/>
                </a:tc>
                <a:extLst>
                  <a:ext uri="{0D108BD9-81ED-4DB2-BD59-A6C34878D82A}">
                    <a16:rowId xmlns:a16="http://schemas.microsoft.com/office/drawing/2014/main" val="354948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7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563C-91AC-0A6F-4D49-970A9867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33"/>
            <a:ext cx="10731366" cy="58978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Marquee Events are “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onmouseover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and “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onmouseout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The methods “start()” is to start marquee and “stop()” to stop the marquee()”.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3917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90AF-8258-C15E-260B-EAA923C9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626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Ex:&lt;!DOCTYPE html&gt;</a:t>
            </a:r>
          </a:p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    &lt;head&gt; &lt;title&gt;Marquee&lt;/title&gt;&lt;/head&gt;</a:t>
            </a:r>
          </a:p>
          <a:p>
            <a:pPr marL="0" indent="0">
              <a:buNone/>
            </a:pPr>
            <a:r>
              <a:rPr lang="en-IN" sz="1800" dirty="0"/>
              <a:t>    &lt;body&gt;</a:t>
            </a:r>
          </a:p>
          <a:p>
            <a:pPr marL="0" indent="0">
              <a:buNone/>
            </a:pPr>
            <a:r>
              <a:rPr lang="en-IN" sz="1800" dirty="0"/>
              <a:t>        &lt;div&gt;</a:t>
            </a:r>
          </a:p>
          <a:p>
            <a:pPr marL="0" indent="0">
              <a:buNone/>
            </a:pPr>
            <a:r>
              <a:rPr lang="en-IN" sz="1800" dirty="0"/>
              <a:t>	&lt;marquee </a:t>
            </a:r>
            <a:r>
              <a:rPr lang="en-IN" sz="1800" dirty="0" err="1"/>
              <a:t>scrolldelay</a:t>
            </a:r>
            <a:r>
              <a:rPr lang="en-IN" sz="1800" dirty="0"/>
              <a:t>="25"&gt;</a:t>
            </a:r>
          </a:p>
          <a:p>
            <a:pPr marL="0" indent="0">
              <a:buNone/>
            </a:pPr>
            <a:r>
              <a:rPr lang="en-IN" sz="1800" dirty="0"/>
              <a:t>                		Flash.. Flash.. 70% OFF on </a:t>
            </a:r>
            <a:r>
              <a:rPr lang="en-IN" sz="1800" dirty="0" err="1"/>
              <a:t>electornics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            	&lt;/marquee&gt;</a:t>
            </a:r>
          </a:p>
          <a:p>
            <a:pPr marL="0" indent="0">
              <a:buNone/>
            </a:pPr>
            <a:r>
              <a:rPr lang="en-IN" sz="1800" dirty="0"/>
              <a:t>            &lt;div&gt;</a:t>
            </a:r>
          </a:p>
          <a:p>
            <a:pPr marL="0" indent="0">
              <a:buNone/>
            </a:pPr>
            <a:r>
              <a:rPr lang="en-IN" sz="1800" dirty="0"/>
              <a:t>           	 &lt;marquee </a:t>
            </a:r>
            <a:r>
              <a:rPr lang="en-IN" sz="1800" dirty="0" err="1"/>
              <a:t>onmouseout</a:t>
            </a:r>
            <a:r>
              <a:rPr lang="en-IN" sz="1800" dirty="0"/>
              <a:t>="</a:t>
            </a:r>
            <a:r>
              <a:rPr lang="en-IN" sz="1800" dirty="0" err="1"/>
              <a:t>this.start</a:t>
            </a:r>
            <a:r>
              <a:rPr lang="en-IN" sz="1800" dirty="0"/>
              <a:t>()" </a:t>
            </a:r>
            <a:r>
              <a:rPr lang="en-IN" sz="1800" dirty="0" err="1"/>
              <a:t>onmouseover</a:t>
            </a:r>
            <a:r>
              <a:rPr lang="en-IN" sz="1800" dirty="0"/>
              <a:t>="</a:t>
            </a:r>
            <a:r>
              <a:rPr lang="en-IN" sz="1800" dirty="0" err="1"/>
              <a:t>this.stop</a:t>
            </a:r>
            <a:r>
              <a:rPr lang="en-IN" sz="1800" dirty="0"/>
              <a:t>()" </a:t>
            </a:r>
            <a:r>
              <a:rPr lang="en-IN" sz="1800" dirty="0" err="1"/>
              <a:t>bgcolor</a:t>
            </a:r>
            <a:r>
              <a:rPr lang="en-IN" sz="1800" dirty="0"/>
              <a:t>="yellow" width="100" 	</a:t>
            </a:r>
            <a:r>
              <a:rPr lang="en-IN" sz="1800" dirty="0" err="1"/>
              <a:t>scrollamount</a:t>
            </a:r>
            <a:r>
              <a:rPr lang="en-IN" sz="1800" dirty="0"/>
              <a:t>="10" direction="up"&gt;</a:t>
            </a:r>
          </a:p>
          <a:p>
            <a:pPr marL="0" indent="0">
              <a:buNone/>
            </a:pPr>
            <a:r>
              <a:rPr lang="en-IN" sz="1800" dirty="0"/>
              <a:t>                		&lt;div&gt;</a:t>
            </a:r>
          </a:p>
          <a:p>
            <a:pPr marL="0" indent="0">
              <a:buNone/>
            </a:pPr>
            <a:r>
              <a:rPr lang="en-IN" sz="1800" dirty="0"/>
              <a:t>                    		&lt;</a:t>
            </a:r>
            <a:r>
              <a:rPr lang="en-IN" sz="1800" dirty="0" err="1"/>
              <a:t>img</a:t>
            </a:r>
            <a:r>
              <a:rPr lang="en-IN" sz="1800" dirty="0"/>
              <a:t> </a:t>
            </a:r>
            <a:r>
              <a:rPr lang="en-IN" sz="1800" dirty="0" err="1"/>
              <a:t>src</a:t>
            </a:r>
            <a:r>
              <a:rPr lang="en-IN" sz="1800" dirty="0"/>
              <a:t>="../Images/speaker.jpg" width="100" height="100"&gt;</a:t>
            </a:r>
          </a:p>
          <a:p>
            <a:pPr marL="0" indent="0">
              <a:buNone/>
            </a:pPr>
            <a:r>
              <a:rPr lang="en-IN" sz="1800" dirty="0"/>
              <a:t>                		&lt;/div&gt;</a:t>
            </a:r>
          </a:p>
          <a:p>
            <a:pPr marL="0" indent="0">
              <a:buNone/>
            </a:pPr>
            <a:r>
              <a:rPr lang="en-IN" sz="1800" dirty="0"/>
              <a:t>	&lt;/marquee&gt;</a:t>
            </a:r>
          </a:p>
          <a:p>
            <a:pPr marL="0" indent="0">
              <a:buNone/>
            </a:pPr>
            <a:r>
              <a:rPr lang="en-IN" sz="1800" dirty="0"/>
              <a:t>            &lt;/div&gt;</a:t>
            </a:r>
          </a:p>
          <a:p>
            <a:pPr marL="0" indent="0">
              <a:buNone/>
            </a:pPr>
            <a:r>
              <a:rPr lang="en-IN" sz="1800" dirty="0"/>
              <a:t>    &lt;/body&gt;</a:t>
            </a:r>
          </a:p>
          <a:p>
            <a:pPr marL="0" indent="0">
              <a:buNone/>
            </a:pPr>
            <a:r>
              <a:rPr lang="en-IN" sz="1800" dirty="0"/>
              <a:t>&lt;/html&gt;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27897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513097D-5CB4-96E1-169E-CDE37D9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92" y="0"/>
            <a:ext cx="10061608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Using Embed Tag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B53DB46-60BC-687D-D8A8-3E617DB3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62000"/>
            <a:ext cx="10963174" cy="6096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HTML &lt;embed&gt; tag is used to embed multimedia in an HTML document.</a:t>
            </a:r>
          </a:p>
          <a:p>
            <a:pPr marL="0" indent="0" eaLnBrk="1" hangingPunct="1">
              <a:buNone/>
            </a:pPr>
            <a:r>
              <a:rPr lang="en-US" altLang="en-US" dirty="0"/>
              <a:t>We can use &lt;</a:t>
            </a:r>
            <a:r>
              <a:rPr lang="en-US" altLang="en-US" dirty="0" err="1"/>
              <a:t>noembed</a:t>
            </a:r>
            <a:r>
              <a:rPr lang="en-US" altLang="en-US" dirty="0"/>
              <a:t>&gt; tag along with this tag to handle browsers who do not support embed tag.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b="1" dirty="0"/>
              <a:t>&lt;embed </a:t>
            </a:r>
            <a:r>
              <a:rPr lang="en-US" altLang="en-US" b="1" dirty="0" err="1"/>
              <a:t>src</a:t>
            </a:r>
            <a:r>
              <a:rPr lang="en-US" altLang="en-US" b="1" dirty="0"/>
              <a:t>="yourfile.mid" </a:t>
            </a:r>
            <a:r>
              <a:rPr lang="en-US" altLang="en-US" b="1" dirty="0" err="1"/>
              <a:t>autostart</a:t>
            </a:r>
            <a:r>
              <a:rPr lang="en-US" altLang="en-US" b="1" dirty="0"/>
              <a:t>="true" hidden="false“ loop="false"&gt;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noembed</a:t>
            </a:r>
            <a:r>
              <a:rPr lang="en-US" altLang="en-US" dirty="0"/>
              <a:t>&gt;&lt;</a:t>
            </a:r>
            <a:r>
              <a:rPr lang="en-US" altLang="en-US" dirty="0" err="1"/>
              <a:t>bgsound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="yourfile.mid" loop="1"&gt;&lt;/</a:t>
            </a:r>
            <a:r>
              <a:rPr lang="en-US" altLang="en-US" dirty="0" err="1"/>
              <a:t>noembed</a:t>
            </a:r>
            <a:r>
              <a:rPr lang="en-US" altLang="en-US" dirty="0"/>
              <a:t>&gt; </a:t>
            </a:r>
          </a:p>
          <a:p>
            <a:pPr marL="0" indent="0" eaLnBrk="1" hangingPunct="1">
              <a:buNone/>
            </a:pPr>
            <a:endParaRPr lang="en-US" altLang="en-US" b="1" dirty="0"/>
          </a:p>
          <a:p>
            <a:pPr marL="0" indent="0" eaLnBrk="1" hangingPunct="1">
              <a:buNone/>
            </a:pPr>
            <a:r>
              <a:rPr lang="en-US" altLang="en-US" b="1" dirty="0"/>
              <a:t>Note: 	The HTML &lt;</a:t>
            </a:r>
            <a:r>
              <a:rPr lang="en-US" altLang="en-US" b="1" dirty="0" err="1"/>
              <a:t>noembed</a:t>
            </a:r>
            <a:r>
              <a:rPr lang="en-US" altLang="en-US" b="1" dirty="0"/>
              <a:t>&gt; tag is used to handle browsers which do not support the &lt;embed&gt; tag.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42BF048-6350-E95E-53BA-390AA820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0"/>
            <a:ext cx="9949314" cy="76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Attributes Of Embed Tag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1AE8397-D089-04AF-1541-C9AAC207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762000"/>
            <a:ext cx="10934299" cy="5051659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Src</a:t>
            </a:r>
            <a:r>
              <a:rPr lang="en-US" altLang="en-US" dirty="0"/>
              <a:t> = used to define the source to be </a:t>
            </a:r>
            <a:r>
              <a:rPr lang="en-US" altLang="en-US" dirty="0" err="1"/>
              <a:t>embeded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Align = Left, Right, Center</a:t>
            </a:r>
          </a:p>
          <a:p>
            <a:pPr eaLnBrk="1" hangingPunct="1"/>
            <a:r>
              <a:rPr lang="en-US" altLang="en-US" dirty="0" err="1"/>
              <a:t>Autostart</a:t>
            </a:r>
            <a:r>
              <a:rPr lang="en-US" altLang="en-US" dirty="0"/>
              <a:t> = “1” or “0”. Indicates if sound start automatically or not.</a:t>
            </a:r>
          </a:p>
          <a:p>
            <a:pPr eaLnBrk="1" hangingPunct="1"/>
            <a:r>
              <a:rPr lang="en-US" altLang="en-US" dirty="0"/>
              <a:t>Controls = used to display controls </a:t>
            </a:r>
          </a:p>
          <a:p>
            <a:pPr eaLnBrk="1" hangingPunct="1"/>
            <a:r>
              <a:rPr lang="en-US" altLang="en-US" dirty="0"/>
              <a:t>Loop = specifies the number of times the sound would be played continuously. </a:t>
            </a:r>
          </a:p>
          <a:p>
            <a:pPr eaLnBrk="1" hangingPunct="1"/>
            <a:r>
              <a:rPr lang="en-US" altLang="en-US" dirty="0"/>
              <a:t>Height = Height of the object.</a:t>
            </a:r>
          </a:p>
          <a:p>
            <a:pPr eaLnBrk="1" hangingPunct="1"/>
            <a:r>
              <a:rPr lang="en-US" altLang="en-US" dirty="0"/>
              <a:t>Width = Width of the object.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Multimedia in HTML5</vt:lpstr>
      <vt:lpstr>PowerPoint Presentation</vt:lpstr>
      <vt:lpstr>Marquee: </vt:lpstr>
      <vt:lpstr>PowerPoint Presentation</vt:lpstr>
      <vt:lpstr>PowerPoint Presentation</vt:lpstr>
      <vt:lpstr>PowerPoint Presentation</vt:lpstr>
      <vt:lpstr>PowerPoint Presentation</vt:lpstr>
      <vt:lpstr>Using Embed Tag</vt:lpstr>
      <vt:lpstr>Attributes Of Embed Tag</vt:lpstr>
      <vt:lpstr>Video Element: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in HTML5</dc:title>
  <dc:creator>BILAL AHMED</dc:creator>
  <cp:lastModifiedBy>BILAL AHMED</cp:lastModifiedBy>
  <cp:revision>13</cp:revision>
  <dcterms:created xsi:type="dcterms:W3CDTF">2022-08-28T09:05:54Z</dcterms:created>
  <dcterms:modified xsi:type="dcterms:W3CDTF">2022-08-28T11:20:59Z</dcterms:modified>
</cp:coreProperties>
</file>