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D9F5-66C7-EBFC-6D75-56F0DD3260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CE2C05-C42B-C1A2-52F3-FBDAD02B9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C82F0A-F193-3B13-718E-8473D8881580}"/>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5" name="Footer Placeholder 4">
            <a:extLst>
              <a:ext uri="{FF2B5EF4-FFF2-40B4-BE49-F238E27FC236}">
                <a16:creationId xmlns:a16="http://schemas.microsoft.com/office/drawing/2014/main" id="{90E277D5-E494-E04C-FD8A-3970453E95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E0D4F-5B2F-6381-33FA-AD3B779068B2}"/>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121721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027F-F220-749B-6407-CDE1AD4762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9B77D3-5B74-3D14-56CC-7D1FBEC6EA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843188-5FBC-FC0C-5D60-7EDB387C5DD1}"/>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5" name="Footer Placeholder 4">
            <a:extLst>
              <a:ext uri="{FF2B5EF4-FFF2-40B4-BE49-F238E27FC236}">
                <a16:creationId xmlns:a16="http://schemas.microsoft.com/office/drawing/2014/main" id="{7526AF8E-5FCF-BF5D-3D23-5C538BE52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FA51F-9381-077B-B237-09DDFC4AD832}"/>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62376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82CD5-612E-78BB-CE96-A9328CC736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5E20F-BDC3-1327-F9D9-EE1034248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E178B-0009-778A-099F-6D9BF2095079}"/>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5" name="Footer Placeholder 4">
            <a:extLst>
              <a:ext uri="{FF2B5EF4-FFF2-40B4-BE49-F238E27FC236}">
                <a16:creationId xmlns:a16="http://schemas.microsoft.com/office/drawing/2014/main" id="{F9781849-6C79-7C81-E71A-B13387B264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56EFC-B679-C831-9740-0DC764989B2B}"/>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96760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E395-C81E-6C07-401D-ACD6AFF080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BD5704-00D8-26DE-5B04-3E81C0875A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114AC-94B5-F67D-8FC1-1A5B8B92F13E}"/>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5" name="Footer Placeholder 4">
            <a:extLst>
              <a:ext uri="{FF2B5EF4-FFF2-40B4-BE49-F238E27FC236}">
                <a16:creationId xmlns:a16="http://schemas.microsoft.com/office/drawing/2014/main" id="{2E219E02-402A-3B77-14F6-F720651D5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ACFAE-520D-4BF4-297D-E452B8C86401}"/>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70745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AFB7-29E5-F598-1EDD-DCE85328B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D521CF-01F8-3247-7166-FA511F625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383B2-28D0-B8FA-3638-957FABB784EF}"/>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5" name="Footer Placeholder 4">
            <a:extLst>
              <a:ext uri="{FF2B5EF4-FFF2-40B4-BE49-F238E27FC236}">
                <a16:creationId xmlns:a16="http://schemas.microsoft.com/office/drawing/2014/main" id="{5A6C4E3D-DF44-5781-ED01-6D8A8AA3C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1A256-A8E1-A4C2-4095-13ECC51FCAB7}"/>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350290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FC28-8654-5419-3F1D-511CD02B14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36D4F8-F604-A625-2F3C-5FB7137251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2FA4C9-79A6-3214-0D8E-170F41CC92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779629-1693-FB7B-7B82-3A387C3D688B}"/>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6" name="Footer Placeholder 5">
            <a:extLst>
              <a:ext uri="{FF2B5EF4-FFF2-40B4-BE49-F238E27FC236}">
                <a16:creationId xmlns:a16="http://schemas.microsoft.com/office/drawing/2014/main" id="{9FE33BC3-73E5-BAB6-55DC-3E80BD406C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F109EB-F01F-B7C7-59F9-E7CF57C66036}"/>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254439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6410-AFE2-BD39-7E14-D2EBDF1AAF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631C96-B64E-7C4F-594C-2C06A750A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F1CE1-92D1-D637-08F1-EF093E9F4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9BE4AC-418C-0104-A057-CB5C59D7CE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77A21-D472-83FE-1F69-2043D096A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B5DA30-B358-AEB6-BBA8-CBE7390C7192}"/>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8" name="Footer Placeholder 7">
            <a:extLst>
              <a:ext uri="{FF2B5EF4-FFF2-40B4-BE49-F238E27FC236}">
                <a16:creationId xmlns:a16="http://schemas.microsoft.com/office/drawing/2014/main" id="{4EBF0633-2B13-EE5A-6A2D-16FC30B2B8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229B3F-69F2-619F-8829-4E32932E27AA}"/>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127563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8251-B74B-ACFC-D899-AE768FA490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D0B9EB-7477-CFB2-4DEC-352E4BB1D74E}"/>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4" name="Footer Placeholder 3">
            <a:extLst>
              <a:ext uri="{FF2B5EF4-FFF2-40B4-BE49-F238E27FC236}">
                <a16:creationId xmlns:a16="http://schemas.microsoft.com/office/drawing/2014/main" id="{C7A97F9D-C7CE-8EE8-E59E-1C4D82E283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F91422-1468-8A3B-E5B5-66C6CF543C5E}"/>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248217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49DBBC-18C5-1D51-A2C0-4F139F03F2F3}"/>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3" name="Footer Placeholder 2">
            <a:extLst>
              <a:ext uri="{FF2B5EF4-FFF2-40B4-BE49-F238E27FC236}">
                <a16:creationId xmlns:a16="http://schemas.microsoft.com/office/drawing/2014/main" id="{64F5F3F2-BAD8-1D47-E63F-782F91D2D4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32A129-B79B-28ED-4B1B-DD846DA93E99}"/>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151475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0481-09ED-38BB-13B8-E8C2C1287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C3A22A-4F1C-103E-28CA-A661B36D2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3E46E1-77F3-A198-38CD-36B047F33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5BA77-C9E5-ADF8-9BE5-D03E87E4B108}"/>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6" name="Footer Placeholder 5">
            <a:extLst>
              <a:ext uri="{FF2B5EF4-FFF2-40B4-BE49-F238E27FC236}">
                <a16:creationId xmlns:a16="http://schemas.microsoft.com/office/drawing/2014/main" id="{8EEC1112-680D-F86B-E93E-365B21E31F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F9EBE7-3098-F4AB-3073-077319933923}"/>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316447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0082-3D2A-FD5F-4972-141D281EF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2A7D91-7E0F-3068-4DFC-5B33DE511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4D481F-3555-5929-F0C6-DC8D89236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59EE8-BBC5-445C-7CE3-90D9FA1A44D6}"/>
              </a:ext>
            </a:extLst>
          </p:cNvPr>
          <p:cNvSpPr>
            <a:spLocks noGrp="1"/>
          </p:cNvSpPr>
          <p:nvPr>
            <p:ph type="dt" sz="half" idx="10"/>
          </p:nvPr>
        </p:nvSpPr>
        <p:spPr/>
        <p:txBody>
          <a:bodyPr/>
          <a:lstStyle/>
          <a:p>
            <a:fld id="{B3BBCCCD-96ED-4B48-BB11-41776C1C9037}" type="datetimeFigureOut">
              <a:rPr lang="en-IN" smtClean="0"/>
              <a:t>30-08-2022</a:t>
            </a:fld>
            <a:endParaRPr lang="en-IN"/>
          </a:p>
        </p:txBody>
      </p:sp>
      <p:sp>
        <p:nvSpPr>
          <p:cNvPr id="6" name="Footer Placeholder 5">
            <a:extLst>
              <a:ext uri="{FF2B5EF4-FFF2-40B4-BE49-F238E27FC236}">
                <a16:creationId xmlns:a16="http://schemas.microsoft.com/office/drawing/2014/main" id="{A00A3789-2E0C-FC03-179E-B5F1D63157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C468F-BF5B-5030-74D9-2AFC0EAA5EF6}"/>
              </a:ext>
            </a:extLst>
          </p:cNvPr>
          <p:cNvSpPr>
            <a:spLocks noGrp="1"/>
          </p:cNvSpPr>
          <p:nvPr>
            <p:ph type="sldNum" sz="quarter" idx="12"/>
          </p:nvPr>
        </p:nvSpPr>
        <p:spPr/>
        <p:txBody>
          <a:bodyPr/>
          <a:lstStyle/>
          <a:p>
            <a:fld id="{6013C376-49FF-4026-B6B2-BB2B02DE1AD0}" type="slidenum">
              <a:rPr lang="en-IN" smtClean="0"/>
              <a:t>‹#›</a:t>
            </a:fld>
            <a:endParaRPr lang="en-IN"/>
          </a:p>
        </p:txBody>
      </p:sp>
    </p:spTree>
    <p:extLst>
      <p:ext uri="{BB962C8B-B14F-4D97-AF65-F5344CB8AC3E}">
        <p14:creationId xmlns:p14="http://schemas.microsoft.com/office/powerpoint/2010/main" val="220497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EA288-38FF-FCF9-43D0-4797131D7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461511-B4ED-AB49-BD6A-673A96485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A7FA3-F7F7-7977-76ED-C2990C36C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BCCCD-96ED-4B48-BB11-41776C1C9037}" type="datetimeFigureOut">
              <a:rPr lang="en-IN" smtClean="0"/>
              <a:t>30-08-2022</a:t>
            </a:fld>
            <a:endParaRPr lang="en-IN"/>
          </a:p>
        </p:txBody>
      </p:sp>
      <p:sp>
        <p:nvSpPr>
          <p:cNvPr id="5" name="Footer Placeholder 4">
            <a:extLst>
              <a:ext uri="{FF2B5EF4-FFF2-40B4-BE49-F238E27FC236}">
                <a16:creationId xmlns:a16="http://schemas.microsoft.com/office/drawing/2014/main" id="{17A8019A-363E-E78D-9753-4BC4F2DBC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DAA272-A634-DAF7-C83E-8164036C65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3C376-49FF-4026-B6B2-BB2B02DE1AD0}" type="slidenum">
              <a:rPr lang="en-IN" smtClean="0"/>
              <a:t>‹#›</a:t>
            </a:fld>
            <a:endParaRPr lang="en-IN"/>
          </a:p>
        </p:txBody>
      </p:sp>
    </p:spTree>
    <p:extLst>
      <p:ext uri="{BB962C8B-B14F-4D97-AF65-F5344CB8AC3E}">
        <p14:creationId xmlns:p14="http://schemas.microsoft.com/office/powerpoint/2010/main" val="306712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3328-ED12-215F-E54A-97A50125B035}"/>
              </a:ext>
            </a:extLst>
          </p:cNvPr>
          <p:cNvSpPr>
            <a:spLocks noGrp="1"/>
          </p:cNvSpPr>
          <p:nvPr>
            <p:ph type="ctrTitle"/>
          </p:nvPr>
        </p:nvSpPr>
        <p:spPr/>
        <p:txBody>
          <a:bodyPr/>
          <a:lstStyle/>
          <a:p>
            <a:r>
              <a:rPr lang="en-US" b="1" dirty="0"/>
              <a:t>SVG</a:t>
            </a:r>
            <a:br>
              <a:rPr lang="en-US" b="1" dirty="0"/>
            </a:br>
            <a:r>
              <a:rPr lang="en-US" b="1" dirty="0"/>
              <a:t>Scalable Vector Graphics</a:t>
            </a:r>
            <a:endParaRPr lang="en-IN" b="1" dirty="0"/>
          </a:p>
        </p:txBody>
      </p:sp>
    </p:spTree>
    <p:extLst>
      <p:ext uri="{BB962C8B-B14F-4D97-AF65-F5344CB8AC3E}">
        <p14:creationId xmlns:p14="http://schemas.microsoft.com/office/powerpoint/2010/main" val="338869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80DB0-8F5F-100B-A206-9570CCC106C1}"/>
              </a:ext>
            </a:extLst>
          </p:cNvPr>
          <p:cNvSpPr>
            <a:spLocks noGrp="1"/>
          </p:cNvSpPr>
          <p:nvPr>
            <p:ph idx="1"/>
          </p:nvPr>
        </p:nvSpPr>
        <p:spPr>
          <a:xfrm>
            <a:off x="838200" y="1253331"/>
            <a:ext cx="10515600" cy="4351338"/>
          </a:xfrm>
        </p:spPr>
        <p:txBody>
          <a:bodyPr/>
          <a:lstStyle/>
          <a:p>
            <a:r>
              <a:rPr lang="en-US" b="0" i="0" dirty="0">
                <a:solidFill>
                  <a:srgbClr val="000000"/>
                </a:solidFill>
                <a:effectLst/>
                <a:latin typeface="Verdana" panose="020B0604030504040204" pitchFamily="34" charset="0"/>
              </a:rPr>
              <a:t>SVG stands for </a:t>
            </a:r>
            <a:r>
              <a:rPr lang="en-US" b="1" i="0" dirty="0">
                <a:solidFill>
                  <a:srgbClr val="000000"/>
                </a:solidFill>
                <a:effectLst/>
                <a:latin typeface="Verdana" panose="020B0604030504040204" pitchFamily="34" charset="0"/>
              </a:rPr>
              <a:t>Scalable Vector Graphics</a:t>
            </a:r>
          </a:p>
          <a:p>
            <a:r>
              <a:rPr lang="en-US" b="0" i="0" dirty="0">
                <a:solidFill>
                  <a:srgbClr val="000000"/>
                </a:solidFill>
                <a:effectLst/>
                <a:latin typeface="Verdana" panose="020B0604030504040204" pitchFamily="34" charset="0"/>
              </a:rPr>
              <a:t>SVG defines vector-based graphics in XML format.</a:t>
            </a:r>
          </a:p>
          <a:p>
            <a:pPr algn="l">
              <a:buFont typeface="Arial" panose="020B0604020202020204" pitchFamily="34" charset="0"/>
              <a:buChar char="•"/>
            </a:pPr>
            <a:r>
              <a:rPr lang="en-US" b="0" i="0" dirty="0">
                <a:solidFill>
                  <a:srgbClr val="000000"/>
                </a:solidFill>
                <a:effectLst/>
                <a:latin typeface="Verdana" panose="020B0604030504040204" pitchFamily="34" charset="0"/>
              </a:rPr>
              <a:t>SVG is used to define graphics for the Web</a:t>
            </a:r>
          </a:p>
          <a:p>
            <a:pPr algn="l">
              <a:buFont typeface="Arial" panose="020B0604020202020204" pitchFamily="34" charset="0"/>
              <a:buChar char="•"/>
            </a:pPr>
            <a:r>
              <a:rPr lang="en-US" b="0" i="0" dirty="0">
                <a:solidFill>
                  <a:srgbClr val="000000"/>
                </a:solidFill>
                <a:effectLst/>
                <a:latin typeface="Verdana" panose="020B0604030504040204" pitchFamily="34" charset="0"/>
              </a:rPr>
              <a:t>SVG is a W3C recommendation</a:t>
            </a:r>
          </a:p>
          <a:p>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423220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9EB4-528D-0145-CA04-8201F5ABB4D8}"/>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HTML &lt;</a:t>
            </a:r>
            <a:r>
              <a:rPr lang="en-IN" b="0" i="0" dirty="0" err="1">
                <a:solidFill>
                  <a:srgbClr val="000000"/>
                </a:solidFill>
                <a:effectLst/>
                <a:latin typeface="Segoe UI" panose="020B0502040204020203" pitchFamily="34" charset="0"/>
              </a:rPr>
              <a:t>svg</a:t>
            </a:r>
            <a:r>
              <a:rPr lang="en-IN" b="0" i="0" dirty="0">
                <a:solidFill>
                  <a:srgbClr val="000000"/>
                </a:solidFill>
                <a:effectLst/>
                <a:latin typeface="Segoe UI" panose="020B0502040204020203" pitchFamily="34" charset="0"/>
              </a:rPr>
              <a:t>&gt; Element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83AA697-BF0A-CDF8-3B01-70697C03AAF6}"/>
              </a:ext>
            </a:extLst>
          </p:cNvPr>
          <p:cNvSpPr>
            <a:spLocks noGrp="1"/>
          </p:cNvSpPr>
          <p:nvPr>
            <p:ph idx="1"/>
          </p:nvPr>
        </p:nvSpPr>
        <p:spPr>
          <a:xfrm>
            <a:off x="838200" y="1548223"/>
            <a:ext cx="10515600" cy="4351338"/>
          </a:xfrm>
        </p:spPr>
        <p:txBody>
          <a:bodyPr/>
          <a:lstStyle/>
          <a:p>
            <a:r>
              <a:rPr lang="en-US" dirty="0"/>
              <a:t>The HTML &lt;</a:t>
            </a:r>
            <a:r>
              <a:rPr lang="en-US" dirty="0" err="1"/>
              <a:t>svg</a:t>
            </a:r>
            <a:r>
              <a:rPr lang="en-US" dirty="0"/>
              <a:t>&gt; element is a container for SVG graphics.</a:t>
            </a:r>
          </a:p>
          <a:p>
            <a:endParaRPr lang="en-US" dirty="0"/>
          </a:p>
          <a:p>
            <a:r>
              <a:rPr lang="en-US" dirty="0"/>
              <a:t>SVG has several methods for drawing paths, boxes, circles, text, and graphic images.</a:t>
            </a:r>
            <a:endParaRPr lang="en-IN" dirty="0"/>
          </a:p>
        </p:txBody>
      </p:sp>
    </p:spTree>
    <p:extLst>
      <p:ext uri="{BB962C8B-B14F-4D97-AF65-F5344CB8AC3E}">
        <p14:creationId xmlns:p14="http://schemas.microsoft.com/office/powerpoint/2010/main" val="36506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6AAF-49C8-451A-B9AD-8D2258C69E5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SVG Circle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C2F600B-5A36-BB97-F207-BAF4AF9E21DD}"/>
              </a:ext>
            </a:extLst>
          </p:cNvPr>
          <p:cNvSpPr>
            <a:spLocks noGrp="1"/>
          </p:cNvSpPr>
          <p:nvPr>
            <p:ph idx="1"/>
          </p:nvPr>
        </p:nvSpPr>
        <p:spPr>
          <a:xfrm>
            <a:off x="838200" y="1417834"/>
            <a:ext cx="10515600" cy="4759129"/>
          </a:xfrm>
        </p:spPr>
        <p:txBody>
          <a:bodyPr>
            <a:normAutofit fontScale="850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a:t>
            </a:r>
            <a:r>
              <a:rPr lang="en-US" dirty="0" err="1"/>
              <a:t>svg</a:t>
            </a:r>
            <a:r>
              <a:rPr lang="en-US" dirty="0"/>
              <a:t> width="100" height="100"&gt;</a:t>
            </a:r>
          </a:p>
          <a:p>
            <a:pPr marL="0" indent="0">
              <a:buNone/>
            </a:pPr>
            <a:r>
              <a:rPr lang="en-US" dirty="0"/>
              <a:t>  &lt;circle cx="50" cy="50" r="40"</a:t>
            </a:r>
          </a:p>
          <a:p>
            <a:pPr marL="0" indent="0">
              <a:buNone/>
            </a:pPr>
            <a:r>
              <a:rPr lang="en-US" dirty="0"/>
              <a:t>  stroke="green" stroke-width="4" fill="yellow" /&gt;</a:t>
            </a:r>
          </a:p>
          <a:p>
            <a:pPr marL="0" indent="0">
              <a:buNone/>
            </a:pPr>
            <a:r>
              <a:rPr lang="en-US" dirty="0"/>
              <a:t>Sorry, your browser does not support inline SVG.</a:t>
            </a:r>
          </a:p>
          <a:p>
            <a:pPr marL="0" indent="0">
              <a:buNone/>
            </a:pPr>
            <a:r>
              <a:rPr lang="en-US" dirty="0"/>
              <a:t>&lt;/</a:t>
            </a:r>
            <a:r>
              <a:rPr lang="en-US" dirty="0" err="1"/>
              <a:t>svg</a:t>
            </a:r>
            <a:r>
              <a:rPr lang="en-US" dirty="0"/>
              <a:t>&gt;</a:t>
            </a:r>
          </a:p>
          <a:p>
            <a:pPr marL="0" indent="0">
              <a:buNone/>
            </a:pPr>
            <a:r>
              <a:rPr lang="en-US" dirty="0"/>
              <a:t> </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41738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2AC3-88C6-4A5A-E1C1-DE01C844EEE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SVG Rectangle</a:t>
            </a:r>
            <a:endParaRPr lang="en-IN" dirty="0"/>
          </a:p>
        </p:txBody>
      </p:sp>
      <p:sp>
        <p:nvSpPr>
          <p:cNvPr id="3" name="Content Placeholder 2">
            <a:extLst>
              <a:ext uri="{FF2B5EF4-FFF2-40B4-BE49-F238E27FC236}">
                <a16:creationId xmlns:a16="http://schemas.microsoft.com/office/drawing/2014/main" id="{BFBD207E-A2D3-853B-E167-30B008FBC71C}"/>
              </a:ext>
            </a:extLst>
          </p:cNvPr>
          <p:cNvSpPr>
            <a:spLocks noGrp="1"/>
          </p:cNvSpPr>
          <p:nvPr>
            <p:ph idx="1"/>
          </p:nvPr>
        </p:nvSpPr>
        <p:spPr/>
        <p:txBody>
          <a:bodyPr>
            <a:normAutofit fontScale="77500" lnSpcReduction="20000"/>
          </a:bodyPr>
          <a:lstStyle/>
          <a:p>
            <a:pPr marL="0" indent="0">
              <a:buNone/>
            </a:pPr>
            <a:r>
              <a:rPr lang="en-IN" dirty="0"/>
              <a:t>&lt;!DOCTYPE html&gt;</a:t>
            </a:r>
          </a:p>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a:t>
            </a:r>
            <a:r>
              <a:rPr lang="en-IN" dirty="0" err="1"/>
              <a:t>svg</a:t>
            </a:r>
            <a:r>
              <a:rPr lang="en-IN" dirty="0"/>
              <a:t> width="400" height="100"&gt;</a:t>
            </a:r>
          </a:p>
          <a:p>
            <a:pPr marL="0" indent="0">
              <a:buNone/>
            </a:pPr>
            <a:r>
              <a:rPr lang="en-IN" dirty="0"/>
              <a:t>  &lt;</a:t>
            </a:r>
            <a:r>
              <a:rPr lang="en-IN" dirty="0" err="1"/>
              <a:t>rect</a:t>
            </a:r>
            <a:r>
              <a:rPr lang="en-IN" dirty="0"/>
              <a:t> width="400" height="100" </a:t>
            </a:r>
          </a:p>
          <a:p>
            <a:pPr marL="0" indent="0">
              <a:buNone/>
            </a:pPr>
            <a:r>
              <a:rPr lang="en-IN" dirty="0"/>
              <a:t>  style="</a:t>
            </a:r>
            <a:r>
              <a:rPr lang="en-IN" dirty="0" err="1"/>
              <a:t>fill:rgb</a:t>
            </a:r>
            <a:r>
              <a:rPr lang="en-IN" dirty="0"/>
              <a:t>(0,0,255);stroke-width:10;stroke:rgb(0,0,0)" /&gt;</a:t>
            </a:r>
          </a:p>
          <a:p>
            <a:pPr marL="0" indent="0">
              <a:buNone/>
            </a:pPr>
            <a:r>
              <a:rPr lang="en-IN" dirty="0"/>
              <a:t>Sorry, your browser does not support inline SVG.</a:t>
            </a:r>
          </a:p>
          <a:p>
            <a:pPr marL="0" indent="0">
              <a:buNone/>
            </a:pPr>
            <a:r>
              <a:rPr lang="en-IN" dirty="0"/>
              <a:t>&lt;/</a:t>
            </a:r>
            <a:r>
              <a:rPr lang="en-IN" dirty="0" err="1"/>
              <a:t>svg</a:t>
            </a:r>
            <a:r>
              <a:rPr lang="en-IN" dirty="0"/>
              <a:t>&gt;</a:t>
            </a:r>
          </a:p>
          <a:p>
            <a:pPr marL="0" indent="0">
              <a:buNone/>
            </a:pPr>
            <a:r>
              <a:rPr lang="en-IN" dirty="0"/>
              <a:t> </a:t>
            </a:r>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276884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2510-9148-3072-0661-F7FD35791582}"/>
              </a:ext>
            </a:extLst>
          </p:cNvPr>
          <p:cNvSpPr>
            <a:spLocks noGrp="1"/>
          </p:cNvSpPr>
          <p:nvPr>
            <p:ph type="title"/>
          </p:nvPr>
        </p:nvSpPr>
        <p:spPr/>
        <p:txBody>
          <a:bodyPr/>
          <a:lstStyle/>
          <a:p>
            <a:pPr algn="l"/>
            <a:r>
              <a:rPr lang="en-IN" b="0" i="0" dirty="0">
                <a:solidFill>
                  <a:srgbClr val="000000"/>
                </a:solidFill>
                <a:effectLst/>
                <a:latin typeface="Segoe UI" panose="020B0502040204020203" pitchFamily="34" charset="0"/>
              </a:rPr>
              <a:t>SVG Rounded Rectangle</a:t>
            </a:r>
          </a:p>
        </p:txBody>
      </p:sp>
      <p:sp>
        <p:nvSpPr>
          <p:cNvPr id="3" name="Content Placeholder 2">
            <a:extLst>
              <a:ext uri="{FF2B5EF4-FFF2-40B4-BE49-F238E27FC236}">
                <a16:creationId xmlns:a16="http://schemas.microsoft.com/office/drawing/2014/main" id="{90EB7013-B885-5534-38B3-C8FF44989DF7}"/>
              </a:ext>
            </a:extLst>
          </p:cNvPr>
          <p:cNvSpPr>
            <a:spLocks noGrp="1"/>
          </p:cNvSpPr>
          <p:nvPr>
            <p:ph idx="1"/>
          </p:nvPr>
        </p:nvSpPr>
        <p:spPr/>
        <p:txBody>
          <a:bodyPr>
            <a:normAutofit fontScale="77500" lnSpcReduction="20000"/>
          </a:bodyPr>
          <a:lstStyle/>
          <a:p>
            <a:r>
              <a:rPr lang="en-IN" dirty="0"/>
              <a:t>&lt;!DOCTYPE html&gt;</a:t>
            </a:r>
          </a:p>
          <a:p>
            <a:r>
              <a:rPr lang="en-IN" dirty="0"/>
              <a:t>&lt;html&gt;</a:t>
            </a:r>
          </a:p>
          <a:p>
            <a:r>
              <a:rPr lang="en-IN" dirty="0"/>
              <a:t>&lt;body&gt;</a:t>
            </a:r>
          </a:p>
          <a:p>
            <a:endParaRPr lang="en-IN" dirty="0"/>
          </a:p>
          <a:p>
            <a:r>
              <a:rPr lang="en-IN" dirty="0"/>
              <a:t>&lt;</a:t>
            </a:r>
            <a:r>
              <a:rPr lang="en-IN" dirty="0" err="1"/>
              <a:t>svg</a:t>
            </a:r>
            <a:r>
              <a:rPr lang="en-IN" dirty="0"/>
              <a:t> width="400" height="180"&gt;</a:t>
            </a:r>
          </a:p>
          <a:p>
            <a:r>
              <a:rPr lang="en-IN" dirty="0"/>
              <a:t>  &lt;</a:t>
            </a:r>
            <a:r>
              <a:rPr lang="en-IN" dirty="0" err="1"/>
              <a:t>rect</a:t>
            </a:r>
            <a:r>
              <a:rPr lang="en-IN" dirty="0"/>
              <a:t> x="50" y="20" </a:t>
            </a:r>
            <a:r>
              <a:rPr lang="en-IN" dirty="0" err="1"/>
              <a:t>rx</a:t>
            </a:r>
            <a:r>
              <a:rPr lang="en-IN" dirty="0"/>
              <a:t>="20" </a:t>
            </a:r>
            <a:r>
              <a:rPr lang="en-IN" dirty="0" err="1"/>
              <a:t>ry</a:t>
            </a:r>
            <a:r>
              <a:rPr lang="en-IN" dirty="0"/>
              <a:t>="20" width="150" height="150"</a:t>
            </a:r>
          </a:p>
          <a:p>
            <a:r>
              <a:rPr lang="en-IN" dirty="0"/>
              <a:t>  style="fill:red;stroke:black;stroke-width:5;opacity:0.5" /&gt;</a:t>
            </a:r>
          </a:p>
          <a:p>
            <a:r>
              <a:rPr lang="en-IN" dirty="0"/>
              <a:t>Sorry, your browser does not support inline SVG.</a:t>
            </a:r>
          </a:p>
          <a:p>
            <a:r>
              <a:rPr lang="en-IN" dirty="0"/>
              <a:t>&lt;/</a:t>
            </a:r>
            <a:r>
              <a:rPr lang="en-IN" dirty="0" err="1"/>
              <a:t>svg</a:t>
            </a:r>
            <a:r>
              <a:rPr lang="en-IN" dirty="0"/>
              <a: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406201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E75-0B75-BD4F-E164-CDF7C27BD08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SVG Star</a:t>
            </a:r>
            <a:endParaRPr lang="en-IN" dirty="0"/>
          </a:p>
        </p:txBody>
      </p:sp>
      <p:sp>
        <p:nvSpPr>
          <p:cNvPr id="3" name="Content Placeholder 2">
            <a:extLst>
              <a:ext uri="{FF2B5EF4-FFF2-40B4-BE49-F238E27FC236}">
                <a16:creationId xmlns:a16="http://schemas.microsoft.com/office/drawing/2014/main" id="{E0294B1A-4EC0-3316-068F-1E8AC997E037}"/>
              </a:ext>
            </a:extLst>
          </p:cNvPr>
          <p:cNvSpPr>
            <a:spLocks noGrp="1"/>
          </p:cNvSpPr>
          <p:nvPr>
            <p:ph idx="1"/>
          </p:nvPr>
        </p:nvSpPr>
        <p:spPr/>
        <p:txBody>
          <a:bodyPr>
            <a:normAutofit fontScale="77500" lnSpcReduction="20000"/>
          </a:bodyPr>
          <a:lstStyle/>
          <a:p>
            <a:r>
              <a:rPr lang="en-IN" dirty="0"/>
              <a:t>&lt;!DOCTYPE html&gt;</a:t>
            </a:r>
          </a:p>
          <a:p>
            <a:r>
              <a:rPr lang="en-IN" dirty="0"/>
              <a:t>&lt;html&gt;</a:t>
            </a:r>
          </a:p>
          <a:p>
            <a:r>
              <a:rPr lang="en-IN" dirty="0"/>
              <a:t>&lt;body&gt;</a:t>
            </a:r>
          </a:p>
          <a:p>
            <a:endParaRPr lang="en-IN" dirty="0"/>
          </a:p>
          <a:p>
            <a:r>
              <a:rPr lang="en-IN" dirty="0"/>
              <a:t>&lt;</a:t>
            </a:r>
            <a:r>
              <a:rPr lang="en-IN" dirty="0" err="1"/>
              <a:t>svg</a:t>
            </a:r>
            <a:r>
              <a:rPr lang="en-IN" dirty="0"/>
              <a:t> width="300" height="200"&gt;</a:t>
            </a:r>
          </a:p>
          <a:p>
            <a:r>
              <a:rPr lang="en-IN" dirty="0"/>
              <a:t>  &lt;polygon points="100,10 40,198 190,78 10,78 160,198"</a:t>
            </a:r>
          </a:p>
          <a:p>
            <a:r>
              <a:rPr lang="en-IN" dirty="0"/>
              <a:t>  style="fill:lime;stroke:purple;stroke-width:5;fill-rule:evenodd;" /&gt;</a:t>
            </a:r>
          </a:p>
          <a:p>
            <a:r>
              <a:rPr lang="en-IN" dirty="0"/>
              <a:t>Sorry, your browser does not support inline SVG.</a:t>
            </a:r>
          </a:p>
          <a:p>
            <a:r>
              <a:rPr lang="en-IN" dirty="0"/>
              <a:t>&lt;/</a:t>
            </a:r>
            <a:r>
              <a:rPr lang="en-IN" dirty="0" err="1"/>
              <a:t>svg</a:t>
            </a:r>
            <a:r>
              <a:rPr lang="en-IN" dirty="0"/>
              <a:t>&gt;</a:t>
            </a:r>
          </a:p>
          <a:p>
            <a:r>
              <a:rPr lang="en-IN" dirty="0"/>
              <a:t> </a:t>
            </a:r>
          </a:p>
          <a:p>
            <a:r>
              <a:rPr lang="en-IN" dirty="0"/>
              <a:t>&lt;/body&gt;</a:t>
            </a:r>
          </a:p>
          <a:p>
            <a:r>
              <a:rPr lang="en-IN" dirty="0"/>
              <a:t>&lt;/html&gt;</a:t>
            </a:r>
          </a:p>
        </p:txBody>
      </p:sp>
    </p:spTree>
    <p:extLst>
      <p:ext uri="{BB962C8B-B14F-4D97-AF65-F5344CB8AC3E}">
        <p14:creationId xmlns:p14="http://schemas.microsoft.com/office/powerpoint/2010/main" val="356246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EC4D-DF54-5F23-DAE9-4BABF871401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Differences Between SVG and Canvas</a:t>
            </a:r>
            <a:endParaRPr lang="en-IN" dirty="0"/>
          </a:p>
        </p:txBody>
      </p:sp>
      <p:sp>
        <p:nvSpPr>
          <p:cNvPr id="3" name="Content Placeholder 2">
            <a:extLst>
              <a:ext uri="{FF2B5EF4-FFF2-40B4-BE49-F238E27FC236}">
                <a16:creationId xmlns:a16="http://schemas.microsoft.com/office/drawing/2014/main" id="{9BAC5C0F-8E46-B0F7-56D6-79905914C6CB}"/>
              </a:ext>
            </a:extLst>
          </p:cNvPr>
          <p:cNvSpPr>
            <a:spLocks noGrp="1"/>
          </p:cNvSpPr>
          <p:nvPr>
            <p:ph idx="1"/>
          </p:nvPr>
        </p:nvSpPr>
        <p:spPr>
          <a:xfrm>
            <a:off x="838200" y="1825625"/>
            <a:ext cx="10515600" cy="4351338"/>
          </a:xfrm>
        </p:spPr>
        <p:txBody>
          <a:bodyPr>
            <a:normAutofit fontScale="77500" lnSpcReduction="20000"/>
          </a:bodyPr>
          <a:lstStyle/>
          <a:p>
            <a:r>
              <a:rPr lang="en-US" dirty="0"/>
              <a:t>SVG is a language for describing 2D graphics in XML.</a:t>
            </a:r>
          </a:p>
          <a:p>
            <a:endParaRPr lang="en-US" dirty="0"/>
          </a:p>
          <a:p>
            <a:r>
              <a:rPr lang="en-US" dirty="0"/>
              <a:t>Canvas draws 2D graphics, on the fly (with a JavaScript).</a:t>
            </a:r>
          </a:p>
          <a:p>
            <a:endParaRPr lang="en-US" dirty="0"/>
          </a:p>
          <a:p>
            <a:r>
              <a:rPr lang="en-US" dirty="0"/>
              <a:t>SVG is XML based, which means that every element is available within the SVG DOM. You can attach JavaScript event handlers for an element.</a:t>
            </a:r>
          </a:p>
          <a:p>
            <a:endParaRPr lang="en-US" dirty="0"/>
          </a:p>
          <a:p>
            <a:r>
              <a:rPr lang="en-US" dirty="0"/>
              <a:t>In SVG, each drawn shape is remembered as an object. If attributes of an SVG object are changed, the browser can automatically re-render the shape.</a:t>
            </a:r>
          </a:p>
          <a:p>
            <a:endParaRPr lang="en-US" dirty="0"/>
          </a:p>
          <a:p>
            <a:r>
              <a:rPr lang="en-US" dirty="0"/>
              <a:t>Canvas is rendered pixel by pixel. In canvas, once the graphic is drawn, it is forgotten by the browser. If its position should be changed, the entire scene needs to be redrawn, including any objects that might have been covered by the graphic.</a:t>
            </a:r>
            <a:endParaRPr lang="en-IN" dirty="0"/>
          </a:p>
        </p:txBody>
      </p:sp>
    </p:spTree>
    <p:extLst>
      <p:ext uri="{BB962C8B-B14F-4D97-AF65-F5344CB8AC3E}">
        <p14:creationId xmlns:p14="http://schemas.microsoft.com/office/powerpoint/2010/main" val="185462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A315-B60D-02A0-1B4F-A34EEACDE17E}"/>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Comparison of Canvas and SVG</a:t>
            </a:r>
            <a:endParaRPr lang="en-IN" dirty="0"/>
          </a:p>
        </p:txBody>
      </p:sp>
      <p:graphicFrame>
        <p:nvGraphicFramePr>
          <p:cNvPr id="4" name="Content Placeholder 3">
            <a:extLst>
              <a:ext uri="{FF2B5EF4-FFF2-40B4-BE49-F238E27FC236}">
                <a16:creationId xmlns:a16="http://schemas.microsoft.com/office/drawing/2014/main" id="{C0B2350A-4465-B84C-1E4C-DD65983546ED}"/>
              </a:ext>
            </a:extLst>
          </p:cNvPr>
          <p:cNvGraphicFramePr>
            <a:graphicFrameLocks noGrp="1"/>
          </p:cNvGraphicFramePr>
          <p:nvPr>
            <p:ph idx="1"/>
            <p:extLst>
              <p:ext uri="{D42A27DB-BD31-4B8C-83A1-F6EECF244321}">
                <p14:modId xmlns:p14="http://schemas.microsoft.com/office/powerpoint/2010/main" val="1465257420"/>
              </p:ext>
            </p:extLst>
          </p:nvPr>
        </p:nvGraphicFramePr>
        <p:xfrm>
          <a:off x="945222" y="1690687"/>
          <a:ext cx="10408578" cy="4511668"/>
        </p:xfrm>
        <a:graphic>
          <a:graphicData uri="http://schemas.openxmlformats.org/drawingml/2006/table">
            <a:tbl>
              <a:tblPr/>
              <a:tblGrid>
                <a:gridCol w="5204289">
                  <a:extLst>
                    <a:ext uri="{9D8B030D-6E8A-4147-A177-3AD203B41FA5}">
                      <a16:colId xmlns:a16="http://schemas.microsoft.com/office/drawing/2014/main" val="805230710"/>
                    </a:ext>
                  </a:extLst>
                </a:gridCol>
                <a:gridCol w="5204289">
                  <a:extLst>
                    <a:ext uri="{9D8B030D-6E8A-4147-A177-3AD203B41FA5}">
                      <a16:colId xmlns:a16="http://schemas.microsoft.com/office/drawing/2014/main" val="3894149747"/>
                    </a:ext>
                  </a:extLst>
                </a:gridCol>
              </a:tblGrid>
              <a:tr h="408265">
                <a:tc>
                  <a:txBody>
                    <a:bodyPr/>
                    <a:lstStyle/>
                    <a:p>
                      <a:pPr algn="l" fontAlgn="t"/>
                      <a:r>
                        <a:rPr lang="en-IN" sz="2800" b="1">
                          <a:effectLst/>
                        </a:rPr>
                        <a:t>Canvas</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800" b="1" dirty="0">
                          <a:effectLst/>
                        </a:rPr>
                        <a:t>SVG</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86826829"/>
                  </a:ext>
                </a:extLst>
              </a:tr>
              <a:tr h="3983348">
                <a:tc>
                  <a:txBody>
                    <a:bodyPr/>
                    <a:lstStyle/>
                    <a:p>
                      <a:pPr algn="l" fontAlgn="t">
                        <a:buFont typeface="Arial" panose="020B0604020202020204" pitchFamily="34" charset="0"/>
                        <a:buChar char="•"/>
                      </a:pPr>
                      <a:r>
                        <a:rPr lang="en-US" sz="2800" dirty="0">
                          <a:effectLst/>
                        </a:rPr>
                        <a:t>Resolution dependent</a:t>
                      </a:r>
                    </a:p>
                    <a:p>
                      <a:pPr algn="l" fontAlgn="t">
                        <a:buFont typeface="Arial" panose="020B0604020202020204" pitchFamily="34" charset="0"/>
                        <a:buChar char="•"/>
                      </a:pPr>
                      <a:r>
                        <a:rPr lang="en-US" sz="2800" dirty="0">
                          <a:effectLst/>
                        </a:rPr>
                        <a:t>No support for event handlers</a:t>
                      </a:r>
                    </a:p>
                    <a:p>
                      <a:pPr algn="l" fontAlgn="t">
                        <a:buFont typeface="Arial" panose="020B0604020202020204" pitchFamily="34" charset="0"/>
                        <a:buChar char="•"/>
                      </a:pPr>
                      <a:r>
                        <a:rPr lang="en-US" sz="2800" dirty="0">
                          <a:effectLst/>
                        </a:rPr>
                        <a:t>Poor text rendering capabilities</a:t>
                      </a:r>
                    </a:p>
                    <a:p>
                      <a:pPr algn="l" fontAlgn="t">
                        <a:buFont typeface="Arial" panose="020B0604020202020204" pitchFamily="34" charset="0"/>
                        <a:buChar char="•"/>
                      </a:pPr>
                      <a:r>
                        <a:rPr lang="en-US" sz="2800" dirty="0">
                          <a:effectLst/>
                        </a:rPr>
                        <a:t>You can save the resulting image as .</a:t>
                      </a:r>
                      <a:r>
                        <a:rPr lang="en-US" sz="2800" dirty="0" err="1">
                          <a:effectLst/>
                        </a:rPr>
                        <a:t>png</a:t>
                      </a:r>
                      <a:r>
                        <a:rPr lang="en-US" sz="2800" dirty="0">
                          <a:effectLst/>
                        </a:rPr>
                        <a:t> or .jpg</a:t>
                      </a:r>
                    </a:p>
                    <a:p>
                      <a:pPr algn="l" fontAlgn="t">
                        <a:buFont typeface="Arial" panose="020B0604020202020204" pitchFamily="34" charset="0"/>
                        <a:buChar char="•"/>
                      </a:pPr>
                      <a:r>
                        <a:rPr lang="en-US" sz="2800" dirty="0">
                          <a:effectLst/>
                        </a:rPr>
                        <a:t>Well suited for graphic-intensive games</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tc>
                  <a:txBody>
                    <a:bodyPr/>
                    <a:lstStyle/>
                    <a:p>
                      <a:pPr algn="l" fontAlgn="t">
                        <a:buFont typeface="Arial" panose="020B0604020202020204" pitchFamily="34" charset="0"/>
                        <a:buChar char="•"/>
                      </a:pPr>
                      <a:r>
                        <a:rPr lang="en-US" sz="2800" dirty="0">
                          <a:effectLst/>
                        </a:rPr>
                        <a:t>Resolution independent</a:t>
                      </a:r>
                    </a:p>
                    <a:p>
                      <a:pPr algn="l" fontAlgn="t">
                        <a:buFont typeface="Arial" panose="020B0604020202020204" pitchFamily="34" charset="0"/>
                        <a:buChar char="•"/>
                      </a:pPr>
                      <a:r>
                        <a:rPr lang="en-US" sz="2800" dirty="0">
                          <a:effectLst/>
                        </a:rPr>
                        <a:t>Support for event handlers</a:t>
                      </a:r>
                    </a:p>
                    <a:p>
                      <a:pPr algn="l" fontAlgn="t">
                        <a:buFont typeface="Arial" panose="020B0604020202020204" pitchFamily="34" charset="0"/>
                        <a:buChar char="•"/>
                      </a:pPr>
                      <a:r>
                        <a:rPr lang="en-US" sz="2800" dirty="0">
                          <a:effectLst/>
                        </a:rPr>
                        <a:t>Best suited for applications with large rendering areas (Google Maps)</a:t>
                      </a:r>
                    </a:p>
                    <a:p>
                      <a:pPr algn="l" fontAlgn="t">
                        <a:buFont typeface="Arial" panose="020B0604020202020204" pitchFamily="34" charset="0"/>
                        <a:buChar char="•"/>
                      </a:pPr>
                      <a:r>
                        <a:rPr lang="en-US" sz="2800" dirty="0">
                          <a:effectLst/>
                        </a:rPr>
                        <a:t>Slow rendering if complex (anything that uses the DOM a lot will be slow)</a:t>
                      </a:r>
                    </a:p>
                    <a:p>
                      <a:pPr algn="l" fontAlgn="t">
                        <a:buFont typeface="Arial" panose="020B0604020202020204" pitchFamily="34" charset="0"/>
                        <a:buChar char="•"/>
                      </a:pPr>
                      <a:r>
                        <a:rPr lang="en-US" sz="2800" dirty="0">
                          <a:effectLst/>
                        </a:rPr>
                        <a:t>Not suited for game applications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411919099"/>
                  </a:ext>
                </a:extLst>
              </a:tr>
            </a:tbl>
          </a:graphicData>
        </a:graphic>
      </p:graphicFrame>
    </p:spTree>
    <p:extLst>
      <p:ext uri="{BB962C8B-B14F-4D97-AF65-F5344CB8AC3E}">
        <p14:creationId xmlns:p14="http://schemas.microsoft.com/office/powerpoint/2010/main" val="115568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587</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Verdana</vt:lpstr>
      <vt:lpstr>Office Theme</vt:lpstr>
      <vt:lpstr>SVG Scalable Vector Graphics</vt:lpstr>
      <vt:lpstr>PowerPoint Presentation</vt:lpstr>
      <vt:lpstr>The HTML &lt;svg&gt; Element </vt:lpstr>
      <vt:lpstr>SVG Circle </vt:lpstr>
      <vt:lpstr>SVG Rectangle</vt:lpstr>
      <vt:lpstr>SVG Rounded Rectangle</vt:lpstr>
      <vt:lpstr>SVG Star</vt:lpstr>
      <vt:lpstr>Differences Between SVG and Canvas</vt:lpstr>
      <vt:lpstr>Comparison of Canvas and SVG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SVG Scalable Vector Graphics</dc:title>
  <dc:creator>BILAL AHMED</dc:creator>
  <cp:lastModifiedBy>BILAL AHMED</cp:lastModifiedBy>
  <cp:revision>4</cp:revision>
  <dcterms:created xsi:type="dcterms:W3CDTF">2022-08-30T16:19:15Z</dcterms:created>
  <dcterms:modified xsi:type="dcterms:W3CDTF">2022-08-30T16:56:49Z</dcterms:modified>
</cp:coreProperties>
</file>