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Lst>
  <p:sldSz cy="6858000" cx="9144000"/>
  <p:notesSz cx="9144000" cy="6858000"/>
  <p:embeddedFontLst>
    <p:embeddedFont>
      <p:font typeface="Libre Baskerville"/>
      <p:regular r:id="rId178"/>
      <p:bold r:id="rId179"/>
      <p:italic r:id="rId1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99E5DE-CE29-49E2-8AF3-6C5B81A4D466}">
  <a:tblStyle styleId="{E099E5DE-CE29-49E2-8AF3-6C5B81A4D4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180" Type="http://schemas.openxmlformats.org/officeDocument/2006/relationships/font" Target="fonts/LibreBaskerville-italic.fntdata"/><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font" Target="fonts/LibreBaskerville-bold.fntdata"/><Relationship Id="rId178" Type="http://schemas.openxmlformats.org/officeDocument/2006/relationships/font" Target="fonts/LibreBaskerville-regular.fntdata"/><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0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10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0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10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0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10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10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10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0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10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0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10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10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7" name="Google Shape;897;p10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0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10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0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10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0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10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1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p1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1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1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1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1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1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1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1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1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1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1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1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1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1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2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0" name="Google Shape;1030;p1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1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1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1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1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2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1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1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1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p1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p1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1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1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p1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1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p1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13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1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1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3" name="Google Shape;1133;p1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3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9" name="Google Shape;219;p14:notes"/>
          <p:cNvSpPr txBox="1"/>
          <p:nvPr/>
        </p:nvSpPr>
        <p:spPr>
          <a:xfrm>
            <a:off x="5181600" y="0"/>
            <a:ext cx="3962400" cy="341312"/>
          </a:xfrm>
          <a:prstGeom prst="rect">
            <a:avLst/>
          </a:prstGeom>
          <a:noFill/>
          <a:ln>
            <a:noFill/>
          </a:ln>
        </p:spPr>
        <p:txBody>
          <a:bodyPr anchorCtr="0" anchor="t"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09/22/97</a:t>
            </a:r>
            <a:endParaRPr/>
          </a:p>
        </p:txBody>
      </p:sp>
      <p:sp>
        <p:nvSpPr>
          <p:cNvPr id="220" name="Google Shape;220;p14:notes"/>
          <p:cNvSpPr txBox="1"/>
          <p:nvPr/>
        </p:nvSpPr>
        <p:spPr>
          <a:xfrm>
            <a:off x="5181600" y="6513512"/>
            <a:ext cx="3962400" cy="3444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9</a:t>
            </a:r>
            <a:endParaRPr/>
          </a:p>
        </p:txBody>
      </p:sp>
      <p:sp>
        <p:nvSpPr>
          <p:cNvPr id="221" name="Google Shape;221;p14:notes"/>
          <p:cNvSpPr txBox="1"/>
          <p:nvPr/>
        </p:nvSpPr>
        <p:spPr>
          <a:xfrm>
            <a:off x="0" y="6513512"/>
            <a:ext cx="3962400" cy="344487"/>
          </a:xfrm>
          <a:prstGeom prst="rect">
            <a:avLst/>
          </a:prstGeom>
          <a:noFill/>
          <a:ln>
            <a:noFill/>
          </a:ln>
        </p:spPr>
        <p:txBody>
          <a:bodyPr anchorCtr="0" anchor="b"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University of Minnesota Extension Service</a:t>
            </a:r>
            <a:endParaRPr/>
          </a:p>
        </p:txBody>
      </p:sp>
      <p:sp>
        <p:nvSpPr>
          <p:cNvPr id="222" name="Google Shape;222;p14:notes"/>
          <p:cNvSpPr txBox="1"/>
          <p:nvPr/>
        </p:nvSpPr>
        <p:spPr>
          <a:xfrm>
            <a:off x="0" y="0"/>
            <a:ext cx="3962400" cy="341312"/>
          </a:xfrm>
          <a:prstGeom prst="rect">
            <a:avLst/>
          </a:prstGeom>
          <a:noFill/>
          <a:ln>
            <a:noFill/>
          </a:ln>
        </p:spPr>
        <p:txBody>
          <a:bodyPr anchorCtr="0" anchor="t"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Master Internet Volunteer Program</a:t>
            </a:r>
            <a:endParaRPr/>
          </a:p>
        </p:txBody>
      </p:sp>
      <p:sp>
        <p:nvSpPr>
          <p:cNvPr id="223" name="Google Shape;223;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4" name="Google Shape;224;p14:notes"/>
          <p:cNvSpPr txBox="1"/>
          <p:nvPr>
            <p:ph idx="1" type="body"/>
          </p:nvPr>
        </p:nvSpPr>
        <p:spPr>
          <a:xfrm>
            <a:off x="1219200" y="3257550"/>
            <a:ext cx="6705600" cy="30861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Tech help should be a local or toll-free call</a:t>
            </a:r>
            <a:endParaRPr/>
          </a:p>
          <a:p>
            <a:pPr indent="0" lvl="0" marL="0" rtl="0" algn="l">
              <a:spcBef>
                <a:spcPts val="0"/>
              </a:spcBef>
              <a:spcAft>
                <a:spcPts val="0"/>
              </a:spcAft>
              <a:buNone/>
            </a:pPr>
            <a:r>
              <a:rPr lang="en-US"/>
              <a:t>Is it available when you are using the net?</a:t>
            </a:r>
            <a:endParaRPr/>
          </a:p>
          <a:p>
            <a:pPr indent="0" lvl="0" marL="0" rtl="0" algn="l">
              <a:spcBef>
                <a:spcPts val="0"/>
              </a:spcBef>
              <a:spcAft>
                <a:spcPts val="0"/>
              </a:spcAft>
              <a:buNone/>
            </a:pPr>
            <a:r>
              <a:rPr lang="en-US"/>
              <a:t>Will you get a real person or have to leave voice mail? (voice mail is OK if the response time is fast and during a time you are not connected)</a:t>
            </a:r>
            <a:endParaRPr/>
          </a:p>
          <a:p>
            <a:pPr indent="0" lvl="0" marL="0" rtl="0" algn="l">
              <a:spcBef>
                <a:spcPts val="0"/>
              </a:spcBef>
              <a:spcAft>
                <a:spcPts val="0"/>
              </a:spcAft>
              <a:buNone/>
            </a:pPr>
            <a:r>
              <a:rPr lang="en-US"/>
              <a:t>Try calling tech support before subscribing.</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14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4" name="Google Shape;1154;p1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14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1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4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1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14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p1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14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p1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p14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7" name="Google Shape;1187;p1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14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3" name="Google Shape;1193;p1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4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1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14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7" name="Google Shape;1207;p1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14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p1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15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1" name="Google Shape;1221;p1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5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7" name="Google Shape;1227;p1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15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3" name="Google Shape;1233;p1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15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0" name="Google Shape;1240;p15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15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7" name="Google Shape;1247;p15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5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5" name="Google Shape;1255;p15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5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p15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15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9" name="Google Shape;1269;p15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15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5" name="Google Shape;1275;p15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15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1" name="Google Shape;1281;p15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16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7" name="Google Shape;1287;p16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16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9" name="Google Shape;1299;p16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16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6" name="Google Shape;1306;p16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6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2" name="Google Shape;1312;p16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16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8" name="Google Shape;1318;p16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16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6" name="Google Shape;1326;p16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16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4" name="Google Shape;1334;p16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16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1" name="Google Shape;1341;p16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16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7" name="Google Shape;1347;p16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p16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3" name="Google Shape;1353;p16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17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9" name="Google Shape;1359;p17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17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5" name="Google Shape;1365;p17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6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6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6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7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7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7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7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7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7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7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7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7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7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7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7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7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2" name="Google Shape;172;p8:notes"/>
          <p:cNvSpPr txBox="1"/>
          <p:nvPr/>
        </p:nvSpPr>
        <p:spPr>
          <a:xfrm>
            <a:off x="5181600" y="0"/>
            <a:ext cx="3962400" cy="341312"/>
          </a:xfrm>
          <a:prstGeom prst="rect">
            <a:avLst/>
          </a:prstGeom>
          <a:noFill/>
          <a:ln>
            <a:noFill/>
          </a:ln>
        </p:spPr>
        <p:txBody>
          <a:bodyPr anchorCtr="0" anchor="t"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09/22/97</a:t>
            </a:r>
            <a:endParaRPr/>
          </a:p>
        </p:txBody>
      </p:sp>
      <p:sp>
        <p:nvSpPr>
          <p:cNvPr id="173" name="Google Shape;173;p8:notes"/>
          <p:cNvSpPr txBox="1"/>
          <p:nvPr/>
        </p:nvSpPr>
        <p:spPr>
          <a:xfrm>
            <a:off x="5181600" y="6513512"/>
            <a:ext cx="3962400" cy="3444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a:t>
            </a:r>
            <a:endParaRPr/>
          </a:p>
        </p:txBody>
      </p:sp>
      <p:sp>
        <p:nvSpPr>
          <p:cNvPr id="174" name="Google Shape;174;p8:notes"/>
          <p:cNvSpPr txBox="1"/>
          <p:nvPr/>
        </p:nvSpPr>
        <p:spPr>
          <a:xfrm>
            <a:off x="0" y="6513512"/>
            <a:ext cx="3962400" cy="344487"/>
          </a:xfrm>
          <a:prstGeom prst="rect">
            <a:avLst/>
          </a:prstGeom>
          <a:noFill/>
          <a:ln>
            <a:noFill/>
          </a:ln>
        </p:spPr>
        <p:txBody>
          <a:bodyPr anchorCtr="0" anchor="b"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University of Minnesota Extension Service</a:t>
            </a:r>
            <a:endParaRPr/>
          </a:p>
        </p:txBody>
      </p:sp>
      <p:sp>
        <p:nvSpPr>
          <p:cNvPr id="175" name="Google Shape;175;p8:notes"/>
          <p:cNvSpPr txBox="1"/>
          <p:nvPr/>
        </p:nvSpPr>
        <p:spPr>
          <a:xfrm>
            <a:off x="0" y="0"/>
            <a:ext cx="3962400" cy="341312"/>
          </a:xfrm>
          <a:prstGeom prst="rect">
            <a:avLst/>
          </a:prstGeom>
          <a:noFill/>
          <a:ln>
            <a:noFill/>
          </a:ln>
        </p:spPr>
        <p:txBody>
          <a:bodyPr anchorCtr="0" anchor="t" bIns="0" lIns="19050" spcFirstLastPara="1" rIns="19050" wrap="square" tIns="0">
            <a:noAutofit/>
          </a:bodyPr>
          <a:lstStyle/>
          <a:p>
            <a:pPr indent="0" lvl="0" marL="0" marR="0" rtl="0" algn="l">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Master Internet Volunteer Program</a:t>
            </a:r>
            <a:endParaRPr/>
          </a:p>
        </p:txBody>
      </p:sp>
      <p:sp>
        <p:nvSpPr>
          <p:cNvPr id="176" name="Google Shape;176;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7" name="Google Shape;177;p8:notes"/>
          <p:cNvSpPr txBox="1"/>
          <p:nvPr>
            <p:ph idx="1" type="body"/>
          </p:nvPr>
        </p:nvSpPr>
        <p:spPr>
          <a:xfrm>
            <a:off x="1219200" y="3257550"/>
            <a:ext cx="6705600" cy="30861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Provide information in an organized way</a:t>
            </a:r>
            <a:endParaRPr/>
          </a:p>
          <a:p>
            <a:pPr indent="0" lvl="0" marL="0" rtl="0" algn="l">
              <a:spcBef>
                <a:spcPts val="0"/>
              </a:spcBef>
              <a:spcAft>
                <a:spcPts val="0"/>
              </a:spcAft>
              <a:buNone/>
            </a:pPr>
            <a:r>
              <a:rPr lang="en-US"/>
              <a:t>Chat Groups</a:t>
            </a:r>
            <a:endParaRPr/>
          </a:p>
          <a:p>
            <a:pPr indent="0" lvl="0" marL="0" rtl="0" algn="l">
              <a:spcBef>
                <a:spcPts val="0"/>
              </a:spcBef>
              <a:spcAft>
                <a:spcPts val="0"/>
              </a:spcAft>
              <a:buNone/>
            </a:pPr>
            <a:r>
              <a:rPr lang="en-US"/>
              <a:t>Specialized information areas</a:t>
            </a:r>
            <a:endParaRPr/>
          </a:p>
          <a:p>
            <a:pPr indent="0" lvl="0" marL="0" rtl="0" algn="l">
              <a:spcBef>
                <a:spcPts val="0"/>
              </a:spcBef>
              <a:spcAft>
                <a:spcPts val="0"/>
              </a:spcAft>
              <a:buNone/>
            </a:pPr>
            <a:r>
              <a:rPr lang="en-US"/>
              <a:t>Internet access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8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8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8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8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8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8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8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8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8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8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8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8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8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8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8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8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9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9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9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9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9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9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9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9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9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9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9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9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9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9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9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9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9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9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2" name="Google Shape;72;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3" name="Google Shape;73;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84" name="Google Shape;84;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85" name="Google Shape;85;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86" name="Google Shape;86;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93" name="Google Shape;93;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0" name="Google Shape;30;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1" name="Google Shape;31;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4" name="Shape 34"/>
        <p:cNvGrpSpPr/>
        <p:nvPr/>
      </p:nvGrpSpPr>
      <p:grpSpPr>
        <a:xfrm>
          <a:off x="0" y="0"/>
          <a:ext cx="0" cy="0"/>
          <a:chOff x="0" y="0"/>
          <a:chExt cx="0" cy="0"/>
        </a:xfrm>
      </p:grpSpPr>
      <p:sp>
        <p:nvSpPr>
          <p:cNvPr id="35" name="Google Shape;3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clipArt"/>
          </p:nvPr>
        </p:nvSpPr>
        <p:spPr>
          <a:xfrm>
            <a:off x="457200" y="1600200"/>
            <a:ext cx="4038600" cy="4525963"/>
          </a:xfrm>
          <a:prstGeom prst="rect">
            <a:avLst/>
          </a:prstGeom>
          <a:noFill/>
          <a:ln>
            <a:noFill/>
          </a:ln>
        </p:spPr>
      </p:sp>
      <p:sp>
        <p:nvSpPr>
          <p:cNvPr id="42" name="Google Shape;42;p6"/>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0" name="Shape 50"/>
        <p:cNvGrpSpPr/>
        <p:nvPr/>
      </p:nvGrpSpPr>
      <p:grpSpPr>
        <a:xfrm>
          <a:off x="0" y="0"/>
          <a:ext cx="0" cy="0"/>
          <a:chOff x="0" y="0"/>
          <a:chExt cx="0" cy="0"/>
        </a:xfrm>
      </p:grpSpPr>
      <p:sp>
        <p:nvSpPr>
          <p:cNvPr id="51" name="Google Shape;51;p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p:nvPr>
            <p:ph idx="2" type="pic"/>
          </p:nvPr>
        </p:nvSpPr>
        <p:spPr>
          <a:xfrm>
            <a:off x="1792288" y="612775"/>
            <a:ext cx="5486400" cy="4114800"/>
          </a:xfrm>
          <a:prstGeom prst="rect">
            <a:avLst/>
          </a:prstGeom>
          <a:noFill/>
          <a:ln>
            <a:noFill/>
          </a:ln>
        </p:spPr>
      </p:sp>
      <p:sp>
        <p:nvSpPr>
          <p:cNvPr id="65" name="Google Shape;65;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6" name="Google Shape;66;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hyperlink" Target="http://www.xnu.com/formtest.asp"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 Id="rId3" Type="http://schemas.openxmlformats.org/officeDocument/2006/relationships/image" Target="../media/image1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19.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20.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1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2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2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2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29.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2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25.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2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3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30.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35.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 Id="rId3" Type="http://schemas.openxmlformats.org/officeDocument/2006/relationships/image" Target="../media/image3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 Id="rId3" Type="http://schemas.openxmlformats.org/officeDocument/2006/relationships/image" Target="../media/image36.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 Id="rId3" Type="http://schemas.openxmlformats.org/officeDocument/2006/relationships/image" Target="../media/image34.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 Id="rId3" Type="http://schemas.openxmlformats.org/officeDocument/2006/relationships/image" Target="../media/image37.png"/><Relationship Id="rId4" Type="http://schemas.openxmlformats.org/officeDocument/2006/relationships/image" Target="../media/image46.png"/><Relationship Id="rId9"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48.png"/><Relationship Id="rId7" Type="http://schemas.openxmlformats.org/officeDocument/2006/relationships/image" Target="../media/image47.png"/><Relationship Id="rId8" Type="http://schemas.openxmlformats.org/officeDocument/2006/relationships/image" Target="../media/image38.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image" Target="../media/image4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 Id="rId3" Type="http://schemas.openxmlformats.org/officeDocument/2006/relationships/image" Target="../media/image43.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 Id="rId3" Type="http://schemas.openxmlformats.org/officeDocument/2006/relationships/image" Target="../media/image45.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 Id="rId3" Type="http://schemas.openxmlformats.org/officeDocument/2006/relationships/image" Target="../media/image40.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 Id="rId3" Type="http://schemas.openxmlformats.org/officeDocument/2006/relationships/image" Target="../media/image44.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 Id="rId3"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www.domain.com/dir/file.ex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 Id="rId3" Type="http://schemas.openxmlformats.org/officeDocument/2006/relationships/image" Target="../media/image1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01" name="Google Shape;101;p15"/>
          <p:cNvSpPr txBox="1"/>
          <p:nvPr>
            <p:ph type="ctrTitle"/>
          </p:nvPr>
        </p:nvSpPr>
        <p:spPr>
          <a:xfrm>
            <a:off x="685800" y="914400"/>
            <a:ext cx="7620000" cy="2686050"/>
          </a:xfrm>
          <a:prstGeom prst="rect">
            <a:avLst/>
          </a:prstGeom>
          <a:solidFill>
            <a:srgbClr val="40949A"/>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Arial"/>
              <a:buNone/>
            </a:pPr>
            <a:br>
              <a:rPr b="0" i="0" lang="en-US" sz="6000" u="none">
                <a:solidFill>
                  <a:srgbClr val="FF0000"/>
                </a:solidFill>
                <a:latin typeface="Arial"/>
                <a:ea typeface="Arial"/>
                <a:cs typeface="Arial"/>
                <a:sym typeface="Arial"/>
              </a:rPr>
            </a:br>
            <a:r>
              <a:rPr b="0" i="0" lang="en-US" sz="7200" u="none">
                <a:solidFill>
                  <a:schemeClr val="lt1"/>
                </a:solidFill>
                <a:latin typeface="Arial"/>
                <a:ea typeface="Arial"/>
                <a:cs typeface="Arial"/>
                <a:sym typeface="Arial"/>
              </a:rPr>
              <a:t>Introduction</a:t>
            </a:r>
            <a:r>
              <a:rPr b="0" i="0" lang="en-US" sz="6000" u="none">
                <a:solidFill>
                  <a:schemeClr val="lt1"/>
                </a:solidFill>
                <a:latin typeface="Arial"/>
                <a:ea typeface="Arial"/>
                <a:cs typeface="Arial"/>
                <a:sym typeface="Arial"/>
              </a:rPr>
              <a:t> to</a:t>
            </a:r>
            <a:br>
              <a:rPr b="0" i="0" lang="en-US" sz="6000" u="none">
                <a:solidFill>
                  <a:schemeClr val="lt1"/>
                </a:solidFill>
                <a:latin typeface="Arial"/>
                <a:ea typeface="Arial"/>
                <a:cs typeface="Arial"/>
                <a:sym typeface="Arial"/>
              </a:rPr>
            </a:br>
            <a:r>
              <a:rPr b="0" i="0" lang="en-US" sz="6000" u="none">
                <a:solidFill>
                  <a:schemeClr val="lt1"/>
                </a:solidFill>
                <a:latin typeface="Arial"/>
                <a:ea typeface="Arial"/>
                <a:cs typeface="Arial"/>
                <a:sym typeface="Arial"/>
              </a:rPr>
              <a:t> </a:t>
            </a:r>
            <a:r>
              <a:rPr b="0" i="0" lang="en-US" sz="8800" u="none">
                <a:solidFill>
                  <a:srgbClr val="FF0000"/>
                </a:solidFill>
                <a:latin typeface="Arial"/>
                <a:ea typeface="Arial"/>
                <a:cs typeface="Arial"/>
                <a:sym typeface="Arial"/>
              </a:rPr>
              <a:t>H</a:t>
            </a:r>
            <a:r>
              <a:rPr b="0" i="0" lang="en-US" sz="8800" u="none">
                <a:solidFill>
                  <a:schemeClr val="dk2"/>
                </a:solidFill>
                <a:latin typeface="Arial"/>
                <a:ea typeface="Arial"/>
                <a:cs typeface="Arial"/>
                <a:sym typeface="Arial"/>
              </a:rPr>
              <a:t>T</a:t>
            </a:r>
            <a:r>
              <a:rPr b="0" i="0" lang="en-US" sz="8800" u="none">
                <a:solidFill>
                  <a:schemeClr val="lt1"/>
                </a:solidFill>
                <a:latin typeface="Arial"/>
                <a:ea typeface="Arial"/>
                <a:cs typeface="Arial"/>
                <a:sym typeface="Arial"/>
              </a:rPr>
              <a:t>M</a:t>
            </a:r>
            <a:r>
              <a:rPr b="0" i="0" lang="en-US" sz="8800" u="none">
                <a:solidFill>
                  <a:srgbClr val="FFFF00"/>
                </a:solidFill>
                <a:latin typeface="Arial"/>
                <a:ea typeface="Arial"/>
                <a:cs typeface="Arial"/>
                <a:sym typeface="Arial"/>
              </a:rPr>
              <a:t>L</a:t>
            </a:r>
            <a:br>
              <a:rPr b="0" i="0" lang="en-US" sz="8800" u="none">
                <a:solidFill>
                  <a:schemeClr val="lt1"/>
                </a:solidFill>
                <a:latin typeface="Arial"/>
                <a:ea typeface="Arial"/>
                <a:cs typeface="Arial"/>
                <a:sym typeface="Arial"/>
              </a:rPr>
            </a:br>
            <a:endParaRPr/>
          </a:p>
        </p:txBody>
      </p:sp>
      <p:grpSp>
        <p:nvGrpSpPr>
          <p:cNvPr id="102" name="Google Shape;102;p15"/>
          <p:cNvGrpSpPr/>
          <p:nvPr/>
        </p:nvGrpSpPr>
        <p:grpSpPr>
          <a:xfrm>
            <a:off x="685800" y="5105400"/>
            <a:ext cx="925512" cy="1068387"/>
            <a:chOff x="480" y="3168"/>
            <a:chExt cx="583" cy="673"/>
          </a:xfrm>
        </p:grpSpPr>
        <p:sp>
          <p:nvSpPr>
            <p:cNvPr id="103" name="Google Shape;103;p15"/>
            <p:cNvSpPr/>
            <p:nvPr/>
          </p:nvSpPr>
          <p:spPr>
            <a:xfrm>
              <a:off x="487" y="3172"/>
              <a:ext cx="418" cy="663"/>
            </a:xfrm>
            <a:custGeom>
              <a:rect b="b" l="l" r="r" t="t"/>
              <a:pathLst>
                <a:path extrusionOk="0" h="3687" w="2492">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5"/>
            <p:cNvSpPr/>
            <p:nvPr/>
          </p:nvSpPr>
          <p:spPr>
            <a:xfrm>
              <a:off x="495" y="3188"/>
              <a:ext cx="411" cy="645"/>
            </a:xfrm>
            <a:custGeom>
              <a:rect b="b" l="l" r="r" t="t"/>
              <a:pathLst>
                <a:path extrusionOk="0" h="3593" w="2449">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close/>
                </a:path>
              </a:pathLst>
            </a:custGeom>
            <a:solidFill>
              <a:srgbClr val="E8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15"/>
            <p:cNvSpPr/>
            <p:nvPr/>
          </p:nvSpPr>
          <p:spPr>
            <a:xfrm>
              <a:off x="951" y="3740"/>
              <a:ext cx="106" cy="88"/>
            </a:xfrm>
            <a:custGeom>
              <a:rect b="b" l="l" r="r" t="t"/>
              <a:pathLst>
                <a:path extrusionOk="0" h="491" w="633">
                  <a:moveTo>
                    <a:pt x="406" y="75"/>
                  </a:moveTo>
                  <a:lnTo>
                    <a:pt x="332" y="0"/>
                  </a:lnTo>
                  <a:lnTo>
                    <a:pt x="57" y="25"/>
                  </a:lnTo>
                  <a:lnTo>
                    <a:pt x="0" y="116"/>
                  </a:lnTo>
                  <a:lnTo>
                    <a:pt x="83" y="367"/>
                  </a:lnTo>
                  <a:lnTo>
                    <a:pt x="315" y="491"/>
                  </a:lnTo>
                  <a:lnTo>
                    <a:pt x="574" y="417"/>
                  </a:lnTo>
                  <a:lnTo>
                    <a:pt x="633" y="274"/>
                  </a:lnTo>
                  <a:lnTo>
                    <a:pt x="406" y="75"/>
                  </a:lnTo>
                  <a:close/>
                </a:path>
              </a:pathLst>
            </a:custGeom>
            <a:solidFill>
              <a:srgbClr val="E8D9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5"/>
            <p:cNvSpPr/>
            <p:nvPr/>
          </p:nvSpPr>
          <p:spPr>
            <a:xfrm>
              <a:off x="551" y="3228"/>
              <a:ext cx="283" cy="228"/>
            </a:xfrm>
            <a:custGeom>
              <a:rect b="b" l="l" r="r" t="t"/>
              <a:pathLst>
                <a:path extrusionOk="0" h="1266" w="1688">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close/>
                </a:path>
              </a:pathLst>
            </a:custGeom>
            <a:solidFill>
              <a:srgbClr val="FF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5"/>
            <p:cNvSpPr/>
            <p:nvPr/>
          </p:nvSpPr>
          <p:spPr>
            <a:xfrm>
              <a:off x="536" y="3592"/>
              <a:ext cx="342" cy="153"/>
            </a:xfrm>
            <a:custGeom>
              <a:rect b="b" l="l" r="r" t="t"/>
              <a:pathLst>
                <a:path extrusionOk="0" h="849" w="203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5"/>
            <p:cNvSpPr/>
            <p:nvPr/>
          </p:nvSpPr>
          <p:spPr>
            <a:xfrm>
              <a:off x="491" y="3788"/>
              <a:ext cx="412" cy="45"/>
            </a:xfrm>
            <a:custGeom>
              <a:rect b="b" l="l" r="r" t="t"/>
              <a:pathLst>
                <a:path extrusionOk="0" h="251" w="2455">
                  <a:moveTo>
                    <a:pt x="0" y="100"/>
                  </a:moveTo>
                  <a:lnTo>
                    <a:pt x="159" y="142"/>
                  </a:lnTo>
                  <a:lnTo>
                    <a:pt x="2347" y="133"/>
                  </a:lnTo>
                  <a:lnTo>
                    <a:pt x="2455" y="0"/>
                  </a:lnTo>
                  <a:lnTo>
                    <a:pt x="2431" y="209"/>
                  </a:lnTo>
                  <a:lnTo>
                    <a:pt x="2305" y="251"/>
                  </a:lnTo>
                  <a:lnTo>
                    <a:pt x="76" y="241"/>
                  </a:lnTo>
                  <a:lnTo>
                    <a:pt x="0" y="100"/>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5"/>
            <p:cNvSpPr/>
            <p:nvPr/>
          </p:nvSpPr>
          <p:spPr>
            <a:xfrm>
              <a:off x="524" y="3204"/>
              <a:ext cx="368" cy="361"/>
            </a:xfrm>
            <a:custGeom>
              <a:rect b="b" l="l" r="r" t="t"/>
              <a:pathLst>
                <a:path extrusionOk="0" h="2007" w="2195">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5"/>
            <p:cNvSpPr/>
            <p:nvPr/>
          </p:nvSpPr>
          <p:spPr>
            <a:xfrm>
              <a:off x="596" y="3228"/>
              <a:ext cx="231" cy="229"/>
            </a:xfrm>
            <a:custGeom>
              <a:rect b="b" l="l" r="r" t="t"/>
              <a:pathLst>
                <a:path extrusionOk="0" h="1274" w="1372">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5"/>
            <p:cNvSpPr/>
            <p:nvPr/>
          </p:nvSpPr>
          <p:spPr>
            <a:xfrm>
              <a:off x="725" y="3618"/>
              <a:ext cx="103" cy="26"/>
            </a:xfrm>
            <a:custGeom>
              <a:rect b="b" l="l" r="r" t="t"/>
              <a:pathLst>
                <a:path extrusionOk="0" h="144" w="620">
                  <a:moveTo>
                    <a:pt x="78" y="15"/>
                  </a:moveTo>
                  <a:lnTo>
                    <a:pt x="0" y="137"/>
                  </a:lnTo>
                  <a:lnTo>
                    <a:pt x="532" y="144"/>
                  </a:lnTo>
                  <a:lnTo>
                    <a:pt x="620" y="0"/>
                  </a:lnTo>
                  <a:lnTo>
                    <a:pt x="78" y="15"/>
                  </a:lnTo>
                  <a:close/>
                </a:path>
              </a:pathLst>
            </a:custGeom>
            <a:solidFill>
              <a:srgbClr val="75686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15"/>
            <p:cNvSpPr/>
            <p:nvPr/>
          </p:nvSpPr>
          <p:spPr>
            <a:xfrm>
              <a:off x="969" y="3743"/>
              <a:ext cx="92" cy="88"/>
            </a:xfrm>
            <a:custGeom>
              <a:rect b="b" l="l" r="r" t="t"/>
              <a:pathLst>
                <a:path extrusionOk="0" h="490" w="549">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close/>
                </a:path>
              </a:pathLst>
            </a:custGeom>
            <a:solidFill>
              <a:srgbClr val="A394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15"/>
            <p:cNvSpPr/>
            <p:nvPr/>
          </p:nvSpPr>
          <p:spPr>
            <a:xfrm>
              <a:off x="525" y="3718"/>
              <a:ext cx="251" cy="75"/>
            </a:xfrm>
            <a:custGeom>
              <a:rect b="b" l="l" r="r" t="t"/>
              <a:pathLst>
                <a:path extrusionOk="0" h="416" w="1500">
                  <a:moveTo>
                    <a:pt x="84" y="0"/>
                  </a:moveTo>
                  <a:lnTo>
                    <a:pt x="1433" y="25"/>
                  </a:lnTo>
                  <a:lnTo>
                    <a:pt x="1500" y="409"/>
                  </a:lnTo>
                  <a:lnTo>
                    <a:pt x="0" y="416"/>
                  </a:lnTo>
                  <a:lnTo>
                    <a:pt x="84" y="0"/>
                  </a:lnTo>
                  <a:close/>
                </a:path>
              </a:pathLst>
            </a:custGeom>
            <a:solidFill>
              <a:srgbClr val="FF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15"/>
            <p:cNvSpPr/>
            <p:nvPr/>
          </p:nvSpPr>
          <p:spPr>
            <a:xfrm>
              <a:off x="796" y="3715"/>
              <a:ext cx="71" cy="75"/>
            </a:xfrm>
            <a:custGeom>
              <a:rect b="b" l="l" r="r" t="t"/>
              <a:pathLst>
                <a:path extrusionOk="0" h="416" w="424">
                  <a:moveTo>
                    <a:pt x="283" y="76"/>
                  </a:moveTo>
                  <a:lnTo>
                    <a:pt x="217" y="0"/>
                  </a:lnTo>
                  <a:lnTo>
                    <a:pt x="0" y="17"/>
                  </a:lnTo>
                  <a:lnTo>
                    <a:pt x="125" y="416"/>
                  </a:lnTo>
                  <a:lnTo>
                    <a:pt x="424" y="401"/>
                  </a:lnTo>
                  <a:lnTo>
                    <a:pt x="283" y="76"/>
                  </a:lnTo>
                  <a:close/>
                </a:path>
              </a:pathLst>
            </a:custGeom>
            <a:solidFill>
              <a:srgbClr val="FF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15"/>
            <p:cNvSpPr/>
            <p:nvPr/>
          </p:nvSpPr>
          <p:spPr>
            <a:xfrm>
              <a:off x="954" y="3748"/>
              <a:ext cx="49" cy="45"/>
            </a:xfrm>
            <a:custGeom>
              <a:rect b="b" l="l" r="r" t="t"/>
              <a:pathLst>
                <a:path extrusionOk="0" h="249" w="298">
                  <a:moveTo>
                    <a:pt x="57" y="0"/>
                  </a:moveTo>
                  <a:lnTo>
                    <a:pt x="0" y="42"/>
                  </a:lnTo>
                  <a:lnTo>
                    <a:pt x="40" y="200"/>
                  </a:lnTo>
                  <a:lnTo>
                    <a:pt x="298" y="249"/>
                  </a:lnTo>
                  <a:lnTo>
                    <a:pt x="66" y="74"/>
                  </a:lnTo>
                  <a:lnTo>
                    <a:pt x="57" y="0"/>
                  </a:lnTo>
                  <a:close/>
                </a:path>
              </a:pathLst>
            </a:custGeom>
            <a:solidFill>
              <a:srgbClr val="FFED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5"/>
            <p:cNvSpPr/>
            <p:nvPr/>
          </p:nvSpPr>
          <p:spPr>
            <a:xfrm>
              <a:off x="529" y="3216"/>
              <a:ext cx="328" cy="250"/>
            </a:xfrm>
            <a:custGeom>
              <a:rect b="b" l="l" r="r" t="t"/>
              <a:pathLst>
                <a:path extrusionOk="0" h="1391" w="1954">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5"/>
            <p:cNvSpPr/>
            <p:nvPr/>
          </p:nvSpPr>
          <p:spPr>
            <a:xfrm>
              <a:off x="515" y="3168"/>
              <a:ext cx="355" cy="39"/>
            </a:xfrm>
            <a:custGeom>
              <a:rect b="b" l="l" r="r" t="t"/>
              <a:pathLst>
                <a:path extrusionOk="0" h="216" w="2114">
                  <a:moveTo>
                    <a:pt x="0" y="125"/>
                  </a:moveTo>
                  <a:lnTo>
                    <a:pt x="483" y="0"/>
                  </a:lnTo>
                  <a:lnTo>
                    <a:pt x="1589" y="41"/>
                  </a:lnTo>
                  <a:lnTo>
                    <a:pt x="2114" y="216"/>
                  </a:lnTo>
                  <a:lnTo>
                    <a:pt x="1490" y="83"/>
                  </a:lnTo>
                  <a:lnTo>
                    <a:pt x="591" y="51"/>
                  </a:lnTo>
                  <a:lnTo>
                    <a:pt x="0" y="12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5"/>
            <p:cNvSpPr/>
            <p:nvPr/>
          </p:nvSpPr>
          <p:spPr>
            <a:xfrm>
              <a:off x="497" y="3237"/>
              <a:ext cx="392" cy="291"/>
            </a:xfrm>
            <a:custGeom>
              <a:rect b="b" l="l" r="r" t="t"/>
              <a:pathLst>
                <a:path extrusionOk="0" h="1615" w="2338">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5"/>
            <p:cNvSpPr/>
            <p:nvPr/>
          </p:nvSpPr>
          <p:spPr>
            <a:xfrm>
              <a:off x="569" y="3515"/>
              <a:ext cx="334" cy="279"/>
            </a:xfrm>
            <a:custGeom>
              <a:rect b="b" l="l" r="r" t="t"/>
              <a:pathLst>
                <a:path extrusionOk="0" h="1551" w="1992">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5"/>
            <p:cNvSpPr/>
            <p:nvPr/>
          </p:nvSpPr>
          <p:spPr>
            <a:xfrm>
              <a:off x="641" y="3529"/>
              <a:ext cx="99" cy="16"/>
            </a:xfrm>
            <a:custGeom>
              <a:rect b="b" l="l" r="r" t="t"/>
              <a:pathLst>
                <a:path extrusionOk="0" h="83" w="591">
                  <a:moveTo>
                    <a:pt x="0" y="0"/>
                  </a:moveTo>
                  <a:lnTo>
                    <a:pt x="116" y="66"/>
                  </a:lnTo>
                  <a:lnTo>
                    <a:pt x="500" y="83"/>
                  </a:lnTo>
                  <a:lnTo>
                    <a:pt x="591"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5"/>
            <p:cNvSpPr/>
            <p:nvPr/>
          </p:nvSpPr>
          <p:spPr>
            <a:xfrm>
              <a:off x="519" y="3507"/>
              <a:ext cx="126" cy="172"/>
            </a:xfrm>
            <a:custGeom>
              <a:rect b="b" l="l" r="r" t="t"/>
              <a:pathLst>
                <a:path extrusionOk="0" h="958" w="749">
                  <a:moveTo>
                    <a:pt x="207" y="0"/>
                  </a:moveTo>
                  <a:lnTo>
                    <a:pt x="0" y="441"/>
                  </a:lnTo>
                  <a:lnTo>
                    <a:pt x="217" y="958"/>
                  </a:lnTo>
                  <a:lnTo>
                    <a:pt x="148" y="555"/>
                  </a:lnTo>
                  <a:lnTo>
                    <a:pt x="532" y="567"/>
                  </a:lnTo>
                  <a:lnTo>
                    <a:pt x="699" y="833"/>
                  </a:lnTo>
                  <a:lnTo>
                    <a:pt x="736" y="941"/>
                  </a:lnTo>
                  <a:lnTo>
                    <a:pt x="749" y="517"/>
                  </a:lnTo>
                  <a:lnTo>
                    <a:pt x="65" y="458"/>
                  </a:lnTo>
                  <a:lnTo>
                    <a:pt x="2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5"/>
            <p:cNvSpPr/>
            <p:nvPr/>
          </p:nvSpPr>
          <p:spPr>
            <a:xfrm>
              <a:off x="480" y="3691"/>
              <a:ext cx="423" cy="147"/>
            </a:xfrm>
            <a:custGeom>
              <a:rect b="b" l="l" r="r" t="t"/>
              <a:pathLst>
                <a:path extrusionOk="0" h="817" w="2522">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5"/>
            <p:cNvSpPr/>
            <p:nvPr/>
          </p:nvSpPr>
          <p:spPr>
            <a:xfrm>
              <a:off x="514" y="3715"/>
              <a:ext cx="40" cy="84"/>
            </a:xfrm>
            <a:custGeom>
              <a:rect b="b" l="l" r="r" t="t"/>
              <a:pathLst>
                <a:path extrusionOk="0" h="468" w="241">
                  <a:moveTo>
                    <a:pt x="150" y="0"/>
                  </a:moveTo>
                  <a:lnTo>
                    <a:pt x="0" y="468"/>
                  </a:lnTo>
                  <a:lnTo>
                    <a:pt x="241" y="468"/>
                  </a:lnTo>
                  <a:lnTo>
                    <a:pt x="100" y="367"/>
                  </a:lnTo>
                  <a:lnTo>
                    <a:pt x="15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5"/>
            <p:cNvSpPr/>
            <p:nvPr/>
          </p:nvSpPr>
          <p:spPr>
            <a:xfrm>
              <a:off x="586" y="3719"/>
              <a:ext cx="215" cy="81"/>
            </a:xfrm>
            <a:custGeom>
              <a:rect b="b" l="l" r="r" t="t"/>
              <a:pathLst>
                <a:path extrusionOk="0" h="450" w="1281">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5"/>
            <p:cNvSpPr/>
            <p:nvPr/>
          </p:nvSpPr>
          <p:spPr>
            <a:xfrm>
              <a:off x="556" y="3749"/>
              <a:ext cx="110" cy="14"/>
            </a:xfrm>
            <a:custGeom>
              <a:rect b="b" l="l" r="r" t="t"/>
              <a:pathLst>
                <a:path extrusionOk="0" h="76" w="657">
                  <a:moveTo>
                    <a:pt x="0" y="76"/>
                  </a:moveTo>
                  <a:lnTo>
                    <a:pt x="657" y="76"/>
                  </a:lnTo>
                  <a:lnTo>
                    <a:pt x="557" y="9"/>
                  </a:lnTo>
                  <a:lnTo>
                    <a:pt x="349" y="0"/>
                  </a:lnTo>
                  <a:lnTo>
                    <a:pt x="273" y="49"/>
                  </a:lnTo>
                  <a:lnTo>
                    <a:pt x="216" y="0"/>
                  </a:lnTo>
                  <a:lnTo>
                    <a:pt x="66" y="0"/>
                  </a:lnTo>
                  <a:lnTo>
                    <a:pt x="0" y="7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5"/>
            <p:cNvSpPr/>
            <p:nvPr/>
          </p:nvSpPr>
          <p:spPr>
            <a:xfrm>
              <a:off x="814" y="3721"/>
              <a:ext cx="71" cy="73"/>
            </a:xfrm>
            <a:custGeom>
              <a:rect b="b" l="l" r="r" t="t"/>
              <a:pathLst>
                <a:path extrusionOk="0" h="409" w="424">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15"/>
            <p:cNvSpPr/>
            <p:nvPr/>
          </p:nvSpPr>
          <p:spPr>
            <a:xfrm>
              <a:off x="875" y="3577"/>
              <a:ext cx="96" cy="165"/>
            </a:xfrm>
            <a:custGeom>
              <a:rect b="b" l="l" r="r" t="t"/>
              <a:pathLst>
                <a:path extrusionOk="0" h="916" w="574">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5"/>
            <p:cNvSpPr/>
            <p:nvPr/>
          </p:nvSpPr>
          <p:spPr>
            <a:xfrm>
              <a:off x="726" y="3615"/>
              <a:ext cx="103" cy="23"/>
            </a:xfrm>
            <a:custGeom>
              <a:rect b="b" l="l" r="r" t="t"/>
              <a:pathLst>
                <a:path extrusionOk="0" h="133" w="615">
                  <a:moveTo>
                    <a:pt x="0" y="133"/>
                  </a:moveTo>
                  <a:lnTo>
                    <a:pt x="49" y="0"/>
                  </a:lnTo>
                  <a:lnTo>
                    <a:pt x="615" y="8"/>
                  </a:lnTo>
                  <a:lnTo>
                    <a:pt x="541" y="133"/>
                  </a:lnTo>
                  <a:lnTo>
                    <a:pt x="515" y="67"/>
                  </a:lnTo>
                  <a:lnTo>
                    <a:pt x="175" y="49"/>
                  </a:lnTo>
                  <a:lnTo>
                    <a:pt x="0" y="1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5"/>
            <p:cNvSpPr/>
            <p:nvPr/>
          </p:nvSpPr>
          <p:spPr>
            <a:xfrm>
              <a:off x="710" y="3649"/>
              <a:ext cx="99" cy="24"/>
            </a:xfrm>
            <a:custGeom>
              <a:rect b="b" l="l" r="r" t="t"/>
              <a:pathLst>
                <a:path extrusionOk="0" h="135" w="589">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15"/>
            <p:cNvSpPr/>
            <p:nvPr/>
          </p:nvSpPr>
          <p:spPr>
            <a:xfrm>
              <a:off x="667" y="3598"/>
              <a:ext cx="53" cy="73"/>
            </a:xfrm>
            <a:custGeom>
              <a:rect b="b" l="l" r="r" t="t"/>
              <a:pathLst>
                <a:path extrusionOk="0" h="409" w="315">
                  <a:moveTo>
                    <a:pt x="0" y="0"/>
                  </a:moveTo>
                  <a:lnTo>
                    <a:pt x="315" y="34"/>
                  </a:lnTo>
                  <a:lnTo>
                    <a:pt x="207" y="409"/>
                  </a:lnTo>
                  <a:lnTo>
                    <a:pt x="175" y="7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5"/>
            <p:cNvSpPr/>
            <p:nvPr/>
          </p:nvSpPr>
          <p:spPr>
            <a:xfrm>
              <a:off x="948" y="3748"/>
              <a:ext cx="115" cy="93"/>
            </a:xfrm>
            <a:custGeom>
              <a:rect b="b" l="l" r="r" t="t"/>
              <a:pathLst>
                <a:path extrusionOk="0" h="515" w="690">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15"/>
            <p:cNvSpPr/>
            <p:nvPr/>
          </p:nvSpPr>
          <p:spPr>
            <a:xfrm>
              <a:off x="553" y="3725"/>
              <a:ext cx="145" cy="15"/>
            </a:xfrm>
            <a:custGeom>
              <a:rect b="b" l="l" r="r" t="t"/>
              <a:pathLst>
                <a:path extrusionOk="0" h="83" w="861">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94" name="Google Shape;194;p24"/>
          <p:cNvSpPr txBox="1"/>
          <p:nvPr>
            <p:ph type="title"/>
          </p:nvPr>
        </p:nvSpPr>
        <p:spPr>
          <a:xfrm>
            <a:off x="606425" y="274637"/>
            <a:ext cx="793115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Choosing Text Editor</a:t>
            </a:r>
            <a:endParaRPr/>
          </a:p>
        </p:txBody>
      </p:sp>
      <p:sp>
        <p:nvSpPr>
          <p:cNvPr id="195" name="Google Shape;195;p24"/>
          <p:cNvSpPr txBox="1"/>
          <p:nvPr>
            <p:ph idx="1" type="body"/>
          </p:nvPr>
        </p:nvSpPr>
        <p:spPr>
          <a:xfrm>
            <a:off x="457200" y="1752600"/>
            <a:ext cx="8229600" cy="4525962"/>
          </a:xfrm>
          <a:prstGeom prst="rect">
            <a:avLst/>
          </a:prstGeom>
          <a:solidFill>
            <a:schemeClr val="accent1"/>
          </a:solidFill>
          <a:ln cap="flat" cmpd="sng" w="9525">
            <a:solidFill>
              <a:srgbClr val="1DBD7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There are many different programs that you can use to create web documents.</a:t>
            </a:r>
            <a:endParaRPr/>
          </a:p>
          <a:p>
            <a:pPr indent="-342900" lvl="0" marL="342900" rtl="0" algn="l">
              <a:lnSpc>
                <a:spcPct val="9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HTML Editors enable users to create documents quickly and easily by pushing a few buttons. Instead of entering all of the HTML codes by hand.</a:t>
            </a:r>
            <a:endParaRPr/>
          </a:p>
          <a:p>
            <a:pPr indent="-342900" lvl="0" marL="342900" rtl="0" algn="l">
              <a:lnSpc>
                <a:spcPct val="9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These programs will generate the HTML Source Code for you.              </a:t>
            </a:r>
            <a:endParaRPr/>
          </a:p>
          <a:p>
            <a:pPr indent="-342900" lvl="0" marL="342900" rtl="0" algn="l">
              <a:lnSpc>
                <a:spcPct val="9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a:p>
            <a:pPr indent="-342900" lvl="0" marL="342900" rtl="0" algn="l">
              <a:lnSpc>
                <a:spcPct val="9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51" name="Google Shape;851;p114"/>
          <p:cNvSpPr txBox="1"/>
          <p:nvPr>
            <p:ph type="title"/>
          </p:nvPr>
        </p:nvSpPr>
        <p:spPr>
          <a:xfrm>
            <a:off x="457200" y="274637"/>
            <a:ext cx="8229600" cy="7159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1" i="0" lang="en-US" sz="4000" u="none">
                <a:solidFill>
                  <a:srgbClr val="FFFF00"/>
                </a:solidFill>
                <a:latin typeface="Arial"/>
                <a:ea typeface="Arial"/>
                <a:cs typeface="Arial"/>
                <a:sym typeface="Arial"/>
              </a:rPr>
              <a:t>&lt;FRAME&gt;</a:t>
            </a:r>
            <a:endParaRPr/>
          </a:p>
        </p:txBody>
      </p:sp>
      <p:sp>
        <p:nvSpPr>
          <p:cNvPr id="852" name="Google Shape;852;p114"/>
          <p:cNvSpPr txBox="1"/>
          <p:nvPr>
            <p:ph idx="1" type="body"/>
          </p:nvPr>
        </p:nvSpPr>
        <p:spPr>
          <a:xfrm>
            <a:off x="381000" y="1447800"/>
            <a:ext cx="8229600" cy="2971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Noto Sans Symbols"/>
              <a:buChar char="▪"/>
            </a:pPr>
            <a:r>
              <a:rPr b="1" i="0" lang="en-US" sz="3200" u="none">
                <a:solidFill>
                  <a:srgbClr val="FF0000"/>
                </a:solidFill>
                <a:latin typeface="Arial"/>
                <a:ea typeface="Arial"/>
                <a:cs typeface="Arial"/>
                <a:sym typeface="Arial"/>
              </a:rPr>
              <a:t>NORESIZE</a:t>
            </a:r>
            <a:r>
              <a:rPr b="1" i="0" lang="en-US" sz="3200" u="none">
                <a:solidFill>
                  <a:schemeClr val="dk1"/>
                </a:solidFill>
                <a:latin typeface="Arial"/>
                <a:ea typeface="Arial"/>
                <a:cs typeface="Arial"/>
                <a:sym typeface="Arial"/>
              </a:rPr>
              <a:t>:</a:t>
            </a:r>
            <a:r>
              <a:rPr b="0" i="0" lang="en-US" sz="3200" u="none">
                <a:solidFill>
                  <a:schemeClr val="dk1"/>
                </a:solidFill>
                <a:latin typeface="Arial"/>
                <a:ea typeface="Arial"/>
                <a:cs typeface="Arial"/>
                <a:sym typeface="Arial"/>
              </a:rPr>
              <a:t> Optional – prevents viewers from resizing the frame. By default the user can stretch or shrink the frame’s display by selecting the frame’s border and moving it up, down, left, or right.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58" name="Google Shape;858;p115"/>
          <p:cNvSpPr txBox="1"/>
          <p:nvPr>
            <p:ph type="title"/>
          </p:nvPr>
        </p:nvSpPr>
        <p:spPr>
          <a:xfrm>
            <a:off x="533400" y="350837"/>
            <a:ext cx="7929562"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&lt;NOFRAMES&gt;</a:t>
            </a:r>
            <a:endParaRPr/>
          </a:p>
        </p:txBody>
      </p:sp>
      <p:sp>
        <p:nvSpPr>
          <p:cNvPr id="859" name="Google Shape;859;p115"/>
          <p:cNvSpPr txBox="1"/>
          <p:nvPr>
            <p:ph idx="1" type="body"/>
          </p:nvPr>
        </p:nvSpPr>
        <p:spPr>
          <a:xfrm>
            <a:off x="457200" y="1524000"/>
            <a:ext cx="8229600" cy="3429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1" i="0" lang="en-US" sz="2400" u="none">
                <a:solidFill>
                  <a:srgbClr val="0000CC"/>
                </a:solidFill>
                <a:latin typeface="Arial"/>
                <a:ea typeface="Arial"/>
                <a:cs typeface="Arial"/>
                <a:sym typeface="Arial"/>
              </a:rPr>
              <a:t>&lt;NOFRAMES&gt;:</a:t>
            </a:r>
            <a:r>
              <a:rPr b="1"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Frame – capable browsers ignore all HTML within this tag including the contents of the BODY element. This element does not have any attributes.</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&lt;HTML&gt;</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&lt;HEAD&gt;</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&lt;TITLE&gt; Framed Page &lt;/TITLE&gt;</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&lt;/HEAD&gt;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1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65" name="Google Shape;865;p116"/>
          <p:cNvSpPr txBox="1"/>
          <p:nvPr>
            <p:ph type="title"/>
          </p:nvPr>
        </p:nvSpPr>
        <p:spPr>
          <a:xfrm>
            <a:off x="533400" y="0"/>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&lt;NOFRAMES&gt;</a:t>
            </a:r>
            <a:endParaRPr/>
          </a:p>
        </p:txBody>
      </p:sp>
      <p:sp>
        <p:nvSpPr>
          <p:cNvPr id="866" name="Google Shape;866;p116"/>
          <p:cNvSpPr txBox="1"/>
          <p:nvPr>
            <p:ph idx="1" type="body"/>
          </p:nvPr>
        </p:nvSpPr>
        <p:spPr>
          <a:xfrm>
            <a:off x="152400" y="1143000"/>
            <a:ext cx="8686800" cy="54864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a:t>
            </a:r>
            <a:r>
              <a:rPr b="0" i="0" lang="en-US" sz="3200" u="none">
                <a:solidFill>
                  <a:srgbClr val="0000FF"/>
                </a:solidFill>
                <a:latin typeface="Arial"/>
                <a:ea typeface="Arial"/>
                <a:cs typeface="Arial"/>
                <a:sym typeface="Arial"/>
              </a:rPr>
              <a:t>FRAMESET</a:t>
            </a:r>
            <a:r>
              <a:rPr b="0" i="0" lang="en-US" sz="3200" u="none">
                <a:solidFill>
                  <a:schemeClr val="dk1"/>
                </a:solidFill>
                <a:latin typeface="Arial"/>
                <a:ea typeface="Arial"/>
                <a:cs typeface="Arial"/>
                <a:sym typeface="Arial"/>
              </a:rPr>
              <a:t> COLS="23%,77%"&gt;</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&lt;FRAME  SRC=""   NAME="left_pane“&gt;</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&lt;FRAME  SRC=""   NAME="right_pane"&gt; </a:t>
            </a:r>
            <a:endParaRPr/>
          </a:p>
          <a:p>
            <a:pPr indent="-342900" lvl="0" marL="342900" rtl="0" algn="l">
              <a:lnSpc>
                <a:spcPct val="100000"/>
              </a:lnSpc>
              <a:spcBef>
                <a:spcPts val="64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&lt;NOFRAMES&gt;</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&lt;P&gt; This is a Framed Page. Upgrade your browser to support frames.&lt;/P&gt;</a:t>
            </a:r>
            <a:endParaRPr/>
          </a:p>
          <a:p>
            <a:pPr indent="-342900" lvl="0" marL="342900" rtl="0" algn="l">
              <a:lnSpc>
                <a:spcPct val="100000"/>
              </a:lnSpc>
              <a:spcBef>
                <a:spcPts val="64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&lt;/NOFRAMES&gt;</a:t>
            </a:r>
            <a:r>
              <a:rPr b="0" i="0" lang="en-US" sz="3200" u="none">
                <a:solidFill>
                  <a:schemeClr val="dk1"/>
                </a:solidFill>
                <a:latin typeface="Arial"/>
                <a:ea typeface="Arial"/>
                <a:cs typeface="Arial"/>
                <a:sym typeface="Arial"/>
              </a:rPr>
              <a:t>&lt;</a:t>
            </a:r>
            <a:r>
              <a:rPr b="0" i="0" lang="en-US" sz="3200" u="none">
                <a:solidFill>
                  <a:srgbClr val="0000FF"/>
                </a:solidFill>
                <a:latin typeface="Arial"/>
                <a:ea typeface="Arial"/>
                <a:cs typeface="Arial"/>
                <a:sym typeface="Arial"/>
              </a:rPr>
              <a:t>/FRAMESET</a:t>
            </a:r>
            <a:r>
              <a:rPr b="0" i="0" lang="en-US" sz="3200" u="none">
                <a:solidFill>
                  <a:schemeClr val="dk1"/>
                </a:solidFill>
                <a:latin typeface="Arial"/>
                <a:ea typeface="Arial"/>
                <a:cs typeface="Arial"/>
                <a:sym typeface="Arial"/>
              </a:rPr>
              <a:t>&gt;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1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72" name="Google Shape;872;p117"/>
          <p:cNvSpPr txBox="1"/>
          <p:nvPr>
            <p:ph type="title"/>
          </p:nvPr>
        </p:nvSpPr>
        <p:spPr>
          <a:xfrm>
            <a:off x="457200" y="274637"/>
            <a:ext cx="82296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Compound FRAMESET Divisions</a:t>
            </a:r>
            <a:endParaRPr/>
          </a:p>
        </p:txBody>
      </p:sp>
      <p:sp>
        <p:nvSpPr>
          <p:cNvPr id="873" name="Google Shape;873;p117"/>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In this case a second </a:t>
            </a:r>
            <a:r>
              <a:rPr b="1" i="0" lang="en-US" sz="2800" u="none">
                <a:solidFill>
                  <a:srgbClr val="FF0000"/>
                </a:solidFill>
                <a:latin typeface="Arial"/>
                <a:ea typeface="Arial"/>
                <a:cs typeface="Arial"/>
                <a:sym typeface="Arial"/>
              </a:rPr>
              <a:t>FRAMESET</a:t>
            </a:r>
            <a:r>
              <a:rPr b="0" i="0" lang="en-US" sz="2800" u="none">
                <a:solidFill>
                  <a:schemeClr val="dk1"/>
                </a:solidFill>
                <a:latin typeface="Arial"/>
                <a:ea typeface="Arial"/>
                <a:cs typeface="Arial"/>
                <a:sym typeface="Arial"/>
              </a:rPr>
              <a:t> element will be inserted in the place of the </a:t>
            </a:r>
            <a:r>
              <a:rPr b="1" i="0" lang="en-US" sz="2800" u="none">
                <a:solidFill>
                  <a:srgbClr val="FF0000"/>
                </a:solidFill>
                <a:latin typeface="Arial"/>
                <a:ea typeface="Arial"/>
                <a:cs typeface="Arial"/>
                <a:sym typeface="Arial"/>
              </a:rPr>
              <a:t>FRAME</a:t>
            </a:r>
            <a:r>
              <a:rPr b="0" i="0" lang="en-US" sz="2800" u="none">
                <a:solidFill>
                  <a:schemeClr val="dk1"/>
                </a:solidFill>
                <a:latin typeface="Arial"/>
                <a:ea typeface="Arial"/>
                <a:cs typeface="Arial"/>
                <a:sym typeface="Arial"/>
              </a:rPr>
              <a:t> element that would describe the second row.</a:t>
            </a:r>
            <a:endParaRPr/>
          </a:p>
          <a:p>
            <a:pPr indent="-342900" lvl="0" marL="342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The second </a:t>
            </a:r>
            <a:r>
              <a:rPr b="1" i="0" lang="en-US" sz="2800" u="none">
                <a:solidFill>
                  <a:srgbClr val="FF0000"/>
                </a:solidFill>
                <a:latin typeface="Arial"/>
                <a:ea typeface="Arial"/>
                <a:cs typeface="Arial"/>
                <a:sym typeface="Arial"/>
              </a:rPr>
              <a:t>FRAMESET</a:t>
            </a:r>
            <a:r>
              <a:rPr b="0" i="0" lang="en-US" sz="2800" u="none">
                <a:solidFill>
                  <a:schemeClr val="dk1"/>
                </a:solidFill>
                <a:latin typeface="Arial"/>
                <a:ea typeface="Arial"/>
                <a:cs typeface="Arial"/>
                <a:sym typeface="Arial"/>
              </a:rPr>
              <a:t> element will divide the remaining screen real estate into </a:t>
            </a:r>
            <a:r>
              <a:rPr b="1" i="0" lang="en-US" sz="2800" u="none">
                <a:solidFill>
                  <a:srgbClr val="FF0000"/>
                </a:solidFill>
                <a:latin typeface="Arial"/>
                <a:ea typeface="Arial"/>
                <a:cs typeface="Arial"/>
                <a:sym typeface="Arial"/>
              </a:rPr>
              <a:t>2</a:t>
            </a:r>
            <a:r>
              <a:rPr b="0" i="0" lang="en-US" sz="2800" u="none">
                <a:solidFill>
                  <a:schemeClr val="dk1"/>
                </a:solidFill>
                <a:latin typeface="Arial"/>
                <a:ea typeface="Arial"/>
                <a:cs typeface="Arial"/>
                <a:sym typeface="Arial"/>
              </a:rPr>
              <a:t> columns.</a:t>
            </a:r>
            <a:endParaRPr/>
          </a:p>
          <a:p>
            <a:pPr indent="-342900" lvl="0" marL="342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This nested </a:t>
            </a:r>
            <a:r>
              <a:rPr b="1" i="0" lang="en-US" sz="2800" u="none">
                <a:solidFill>
                  <a:srgbClr val="FF0000"/>
                </a:solidFill>
                <a:latin typeface="Arial"/>
                <a:ea typeface="Arial"/>
                <a:cs typeface="Arial"/>
                <a:sym typeface="Arial"/>
              </a:rPr>
              <a:t>FRAMESET</a:t>
            </a:r>
            <a:r>
              <a:rPr b="0" i="0" lang="en-US" sz="2800" u="none">
                <a:solidFill>
                  <a:schemeClr val="dk1"/>
                </a:solidFill>
                <a:latin typeface="Arial"/>
                <a:ea typeface="Arial"/>
                <a:cs typeface="Arial"/>
                <a:sym typeface="Arial"/>
              </a:rPr>
              <a:t> will then be followed by </a:t>
            </a:r>
            <a:r>
              <a:rPr b="1" i="0" lang="en-US" sz="2800" u="none">
                <a:solidFill>
                  <a:srgbClr val="FF0000"/>
                </a:solidFill>
                <a:latin typeface="Arial"/>
                <a:ea typeface="Arial"/>
                <a:cs typeface="Arial"/>
                <a:sym typeface="Arial"/>
              </a:rPr>
              <a:t>2 FRAME</a:t>
            </a:r>
            <a:r>
              <a:rPr b="0" i="0" lang="en-US" sz="2800" u="none">
                <a:solidFill>
                  <a:schemeClr val="dk1"/>
                </a:solidFill>
                <a:latin typeface="Arial"/>
                <a:ea typeface="Arial"/>
                <a:cs typeface="Arial"/>
                <a:sym typeface="Arial"/>
              </a:rPr>
              <a:t> elements to describe each of the subsequent frame divisions created.</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1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79" name="Google Shape;879;p118"/>
          <p:cNvSpPr txBox="1"/>
          <p:nvPr>
            <p:ph type="title"/>
          </p:nvPr>
        </p:nvSpPr>
        <p:spPr>
          <a:xfrm>
            <a:off x="457200" y="274637"/>
            <a:ext cx="8229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Compound FRAMESET Divisions</a:t>
            </a:r>
            <a:endParaRPr/>
          </a:p>
        </p:txBody>
      </p:sp>
      <p:sp>
        <p:nvSpPr>
          <p:cNvPr id="880" name="Google Shape;880;p118"/>
          <p:cNvSpPr txBox="1"/>
          <p:nvPr>
            <p:ph idx="1" type="body"/>
          </p:nvPr>
        </p:nvSpPr>
        <p:spPr>
          <a:xfrm>
            <a:off x="228600" y="1676400"/>
            <a:ext cx="5562600" cy="44196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&lt;html&gt;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&lt;head&gt;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&lt;title&gt; Compound Frames Page&lt;/title&gt;</a:t>
            </a:r>
            <a:endParaRPr/>
          </a:p>
          <a:p>
            <a:pPr indent="-342900" lvl="0" marL="342900" rtl="0" algn="l">
              <a:lnSpc>
                <a:spcPct val="80000"/>
              </a:lnSpc>
              <a:spcBef>
                <a:spcPts val="640"/>
              </a:spcBef>
              <a:spcAft>
                <a:spcPts val="0"/>
              </a:spcAft>
              <a:buClr>
                <a:srgbClr val="008000"/>
              </a:buClr>
              <a:buSzPts val="3200"/>
              <a:buFont typeface="Arial"/>
              <a:buNone/>
            </a:pPr>
            <a:r>
              <a:rPr b="1" i="0" lang="en-US" sz="3200" u="none">
                <a:solidFill>
                  <a:srgbClr val="008000"/>
                </a:solidFill>
                <a:latin typeface="Arial"/>
                <a:ea typeface="Arial"/>
                <a:cs typeface="Arial"/>
                <a:sym typeface="Arial"/>
              </a:rPr>
              <a:t>&lt;/head&gt;</a:t>
            </a:r>
            <a:endParaRPr/>
          </a:p>
          <a:p>
            <a:pPr indent="-342900" lvl="0" marL="342900" rtl="0" algn="l">
              <a:lnSpc>
                <a:spcPct val="80000"/>
              </a:lnSpc>
              <a:spcBef>
                <a:spcPts val="48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&lt;frameset rows=“120,*”&gt;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&lt;frame src=“banner_file.html” name”banner”&gt;</a:t>
            </a:r>
            <a:endParaRPr/>
          </a:p>
          <a:p>
            <a:pPr indent="-342900" lvl="0" marL="342900" rtl="0" algn="l">
              <a:lnSpc>
                <a:spcPct val="80000"/>
              </a:lnSpc>
              <a:spcBef>
                <a:spcPts val="48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&lt;frameset cols=“120,*”&gt;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&lt;frame src=“links_file.html” name=“links”&gt;</a:t>
            </a:r>
            <a:endParaRPr/>
          </a:p>
          <a:p>
            <a:pPr indent="-342900" lvl="0" marL="342900" rtl="0" algn="l">
              <a:lnSpc>
                <a:spcPct val="80000"/>
              </a:lnSpc>
              <a:spcBef>
                <a:spcPts val="480"/>
              </a:spcBef>
              <a:spcAft>
                <a:spcPts val="0"/>
              </a:spcAft>
              <a:buClr>
                <a:srgbClr val="990000"/>
              </a:buClr>
              <a:buSzPts val="2400"/>
              <a:buFont typeface="Arial"/>
              <a:buNone/>
            </a:pPr>
            <a:r>
              <a:rPr b="1" i="0" lang="en-US" sz="2400" u="none">
                <a:solidFill>
                  <a:srgbClr val="990000"/>
                </a:solidFill>
                <a:latin typeface="Arial"/>
                <a:ea typeface="Arial"/>
                <a:cs typeface="Arial"/>
                <a:sym typeface="Arial"/>
              </a:rPr>
              <a:t>&lt;frame src=“content_file.html” name=“content”&gt;</a:t>
            </a:r>
            <a:endParaRPr/>
          </a:p>
        </p:txBody>
      </p:sp>
      <p:sp>
        <p:nvSpPr>
          <p:cNvPr id="881" name="Google Shape;881;p118"/>
          <p:cNvSpPr txBox="1"/>
          <p:nvPr>
            <p:ph idx="1" type="body"/>
          </p:nvPr>
        </p:nvSpPr>
        <p:spPr>
          <a:xfrm>
            <a:off x="6113462" y="1676400"/>
            <a:ext cx="2570162" cy="4292600"/>
          </a:xfrm>
          <a:prstGeom prst="rect">
            <a:avLst/>
          </a:prstGeom>
          <a:solidFill>
            <a:srgbClr val="B8E187"/>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a:t>
            </a:r>
            <a:r>
              <a:rPr b="1" i="0" lang="en-US" sz="2800" u="none">
                <a:solidFill>
                  <a:srgbClr val="0000FF"/>
                </a:solidFill>
                <a:latin typeface="Arial"/>
                <a:ea typeface="Arial"/>
                <a:cs typeface="Arial"/>
                <a:sym typeface="Arial"/>
              </a:rPr>
              <a:t>no</a:t>
            </a:r>
            <a:r>
              <a:rPr b="1" i="0" lang="en-US" sz="2800" u="none">
                <a:solidFill>
                  <a:srgbClr val="FF0000"/>
                </a:solidFill>
                <a:latin typeface="Arial"/>
                <a:ea typeface="Arial"/>
                <a:cs typeface="Arial"/>
                <a:sym typeface="Arial"/>
              </a:rPr>
              <a:t>frames&gt;</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&lt;p&gt;</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Default message</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&lt;/p&gt;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a:t>
            </a:r>
            <a:r>
              <a:rPr b="1" i="0" lang="en-US" sz="2800" u="none">
                <a:solidFill>
                  <a:srgbClr val="0000FF"/>
                </a:solidFill>
                <a:latin typeface="Arial"/>
                <a:ea typeface="Arial"/>
                <a:cs typeface="Arial"/>
                <a:sym typeface="Arial"/>
              </a:rPr>
              <a:t>no</a:t>
            </a:r>
            <a:r>
              <a:rPr b="1" i="0" lang="en-US" sz="2800" u="none">
                <a:solidFill>
                  <a:srgbClr val="FF0000"/>
                </a:solidFill>
                <a:latin typeface="Arial"/>
                <a:ea typeface="Arial"/>
                <a:cs typeface="Arial"/>
                <a:sym typeface="Arial"/>
              </a:rPr>
              <a:t>frames&gt;</a:t>
            </a:r>
            <a:endParaRPr/>
          </a:p>
          <a:p>
            <a:pPr indent="-342900" lvl="0" marL="342900" rtl="0" algn="l">
              <a:lnSpc>
                <a:spcPct val="90000"/>
              </a:lnSpc>
              <a:spcBef>
                <a:spcPts val="56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&lt;/frameset&gt;</a:t>
            </a:r>
            <a:endParaRPr/>
          </a:p>
          <a:p>
            <a:pPr indent="-342900" lvl="0" marL="342900" rtl="0" algn="l">
              <a:lnSpc>
                <a:spcPct val="90000"/>
              </a:lnSpc>
              <a:spcBef>
                <a:spcPts val="56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&lt;/frameset&gt;</a:t>
            </a:r>
            <a:endParaRPr/>
          </a:p>
          <a:p>
            <a:pPr indent="-342900" lvl="0" marL="342900" rtl="0" algn="l">
              <a:lnSpc>
                <a:spcPct val="90000"/>
              </a:lnSpc>
              <a:spcBef>
                <a:spcPts val="720"/>
              </a:spcBef>
              <a:spcAft>
                <a:spcPts val="0"/>
              </a:spcAft>
              <a:buClr>
                <a:srgbClr val="008000"/>
              </a:buClr>
              <a:buSzPts val="3600"/>
              <a:buFont typeface="Arial"/>
              <a:buNone/>
            </a:pPr>
            <a:r>
              <a:rPr b="1" i="0" lang="en-US" sz="3600" u="none">
                <a:solidFill>
                  <a:srgbClr val="008000"/>
                </a:solidFill>
                <a:latin typeface="Arial"/>
                <a:ea typeface="Arial"/>
                <a:cs typeface="Arial"/>
                <a:sym typeface="Arial"/>
              </a:rPr>
              <a:t>&lt;/head&gt;</a:t>
            </a:r>
            <a:endParaRPr/>
          </a:p>
          <a:p>
            <a:pPr indent="-114300" lvl="0" marL="342900" rtl="0" algn="l">
              <a:spcBef>
                <a:spcPts val="720"/>
              </a:spcBef>
              <a:spcAft>
                <a:spcPts val="0"/>
              </a:spcAft>
              <a:buClr>
                <a:schemeClr val="dk1"/>
              </a:buClr>
              <a:buSzPts val="3600"/>
              <a:buFont typeface="Arial"/>
              <a:buNone/>
            </a:pPr>
            <a:r>
              <a:t/>
            </a:r>
            <a:endParaRPr b="1" i="0" sz="3600" u="none">
              <a:solidFill>
                <a:srgbClr val="008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87" name="Google Shape;887;p119"/>
          <p:cNvSpPr txBox="1"/>
          <p:nvPr>
            <p:ph type="title"/>
          </p:nvPr>
        </p:nvSpPr>
        <p:spPr>
          <a:xfrm>
            <a:off x="228600" y="228600"/>
            <a:ext cx="8610600" cy="1905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Compound FRAMESET Divisions</a:t>
            </a:r>
            <a:br>
              <a:rPr b="0" i="0" lang="en-US" sz="4400" u="none">
                <a:solidFill>
                  <a:srgbClr val="FFFF00"/>
                </a:solidFill>
                <a:latin typeface="Arial"/>
                <a:ea typeface="Arial"/>
                <a:cs typeface="Arial"/>
                <a:sym typeface="Arial"/>
              </a:rPr>
            </a:br>
            <a:r>
              <a:rPr b="0" i="0" lang="en-US" sz="2800" u="none">
                <a:solidFill>
                  <a:schemeClr val="lt1"/>
                </a:solidFill>
                <a:latin typeface="Arial"/>
                <a:ea typeface="Arial"/>
                <a:cs typeface="Arial"/>
                <a:sym typeface="Arial"/>
              </a:rPr>
              <a:t>You may want to create a frames design with a combination of rows and columns.</a:t>
            </a:r>
            <a:endParaRPr/>
          </a:p>
        </p:txBody>
      </p:sp>
      <p:grpSp>
        <p:nvGrpSpPr>
          <p:cNvPr id="888" name="Google Shape;888;p119"/>
          <p:cNvGrpSpPr/>
          <p:nvPr/>
        </p:nvGrpSpPr>
        <p:grpSpPr>
          <a:xfrm>
            <a:off x="762000" y="2895600"/>
            <a:ext cx="8001000" cy="3352800"/>
            <a:chOff x="2880" y="1440"/>
            <a:chExt cx="6660" cy="3420"/>
          </a:xfrm>
        </p:grpSpPr>
        <p:sp>
          <p:nvSpPr>
            <p:cNvPr id="889" name="Google Shape;889;p119"/>
            <p:cNvSpPr txBox="1"/>
            <p:nvPr/>
          </p:nvSpPr>
          <p:spPr>
            <a:xfrm>
              <a:off x="2880" y="1440"/>
              <a:ext cx="6660" cy="342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90" name="Google Shape;890;p119"/>
            <p:cNvCxnSpPr/>
            <p:nvPr/>
          </p:nvCxnSpPr>
          <p:spPr>
            <a:xfrm rot="10800000">
              <a:off x="2880" y="2160"/>
              <a:ext cx="6660" cy="0"/>
            </a:xfrm>
            <a:prstGeom prst="straightConnector1">
              <a:avLst/>
            </a:prstGeom>
            <a:noFill/>
            <a:ln cap="flat" cmpd="sng" w="9525">
              <a:solidFill>
                <a:srgbClr val="000000"/>
              </a:solidFill>
              <a:prstDash val="solid"/>
              <a:miter lim="800000"/>
              <a:headEnd len="med" w="med" type="none"/>
              <a:tailEnd len="med" w="med" type="none"/>
            </a:ln>
          </p:spPr>
        </p:cxnSp>
        <p:cxnSp>
          <p:nvCxnSpPr>
            <p:cNvPr id="891" name="Google Shape;891;p119"/>
            <p:cNvCxnSpPr/>
            <p:nvPr/>
          </p:nvCxnSpPr>
          <p:spPr>
            <a:xfrm>
              <a:off x="4140" y="2160"/>
              <a:ext cx="0" cy="2700"/>
            </a:xfrm>
            <a:prstGeom prst="straightConnector1">
              <a:avLst/>
            </a:prstGeom>
            <a:noFill/>
            <a:ln cap="flat" cmpd="sng" w="9525">
              <a:solidFill>
                <a:srgbClr val="000000"/>
              </a:solidFill>
              <a:prstDash val="solid"/>
              <a:miter lim="800000"/>
              <a:headEnd len="med" w="med" type="none"/>
              <a:tailEnd len="med" w="med" type="none"/>
            </a:ln>
          </p:spPr>
        </p:cxnSp>
        <p:sp>
          <p:nvSpPr>
            <p:cNvPr id="892" name="Google Shape;892;p119"/>
            <p:cNvSpPr txBox="1"/>
            <p:nvPr/>
          </p:nvSpPr>
          <p:spPr>
            <a:xfrm>
              <a:off x="4860" y="1620"/>
              <a:ext cx="2700" cy="360"/>
            </a:xfrm>
            <a:prstGeom prst="rect">
              <a:avLst/>
            </a:prstGeom>
            <a:solidFill>
              <a:schemeClr val="accent1"/>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Banner File</a:t>
              </a:r>
              <a:endParaRPr/>
            </a:p>
          </p:txBody>
        </p:sp>
        <p:sp>
          <p:nvSpPr>
            <p:cNvPr id="893" name="Google Shape;893;p119"/>
            <p:cNvSpPr txBox="1"/>
            <p:nvPr/>
          </p:nvSpPr>
          <p:spPr>
            <a:xfrm>
              <a:off x="5400" y="3060"/>
              <a:ext cx="2700" cy="360"/>
            </a:xfrm>
            <a:prstGeom prst="rect">
              <a:avLst/>
            </a:prstGeom>
            <a:solidFill>
              <a:schemeClr val="accent1"/>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Contents File</a:t>
              </a:r>
              <a:endParaRPr/>
            </a:p>
          </p:txBody>
        </p:sp>
        <p:sp>
          <p:nvSpPr>
            <p:cNvPr id="894" name="Google Shape;894;p119"/>
            <p:cNvSpPr txBox="1"/>
            <p:nvPr/>
          </p:nvSpPr>
          <p:spPr>
            <a:xfrm>
              <a:off x="3060" y="2700"/>
              <a:ext cx="900" cy="1260"/>
            </a:xfrm>
            <a:prstGeom prst="rect">
              <a:avLst/>
            </a:prstGeom>
            <a:solidFill>
              <a:schemeClr val="accent1"/>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Links</a:t>
              </a:r>
              <a:endParaRPr/>
            </a:p>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File</a:t>
              </a:r>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00" name="Google Shape;900;p120"/>
          <p:cNvSpPr txBox="1"/>
          <p:nvPr>
            <p:ph idx="1" type="body"/>
          </p:nvPr>
        </p:nvSpPr>
        <p:spPr>
          <a:xfrm>
            <a:off x="457200" y="1600200"/>
            <a:ext cx="8229600" cy="5029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&lt;HEAD&gt;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 ROWS="25%,50%,25%”</a:t>
            </a:r>
            <a:endParaRPr b="1" i="0" sz="2800" u="none">
              <a:solidFill>
                <a:srgbClr val="FF0000"/>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&lt;FRAME SRC=""&gt;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&lt;FRAMESET COLS="25%,*"&gt;</a:t>
            </a:r>
            <a:endParaRPr/>
          </a:p>
          <a:p>
            <a:pPr indent="-342900" lvl="0" marL="342900" rtl="0" algn="l">
              <a:lnSpc>
                <a:spcPct val="90000"/>
              </a:lnSpc>
              <a:spcBef>
                <a:spcPts val="560"/>
              </a:spcBef>
              <a:spcAft>
                <a:spcPts val="0"/>
              </a:spcAft>
              <a:buClr>
                <a:srgbClr val="33CC33"/>
              </a:buClr>
              <a:buSzPts val="2800"/>
              <a:buFont typeface="Arial"/>
              <a:buNone/>
            </a:pPr>
            <a:r>
              <a:rPr b="1" i="0" lang="en-US" sz="2800" u="none">
                <a:solidFill>
                  <a:srgbClr val="33CC33"/>
                </a:solidFill>
                <a:latin typeface="Arial"/>
                <a:ea typeface="Arial"/>
                <a:cs typeface="Arial"/>
                <a:sym typeface="Arial"/>
              </a:rPr>
              <a:t>				</a:t>
            </a:r>
            <a:r>
              <a:rPr b="1" i="0" lang="en-US" sz="2800" u="none">
                <a:solidFill>
                  <a:srgbClr val="A50021"/>
                </a:solidFill>
                <a:latin typeface="Arial"/>
                <a:ea typeface="Arial"/>
                <a:cs typeface="Arial"/>
                <a:sym typeface="Arial"/>
              </a:rPr>
              <a:t>&lt;FRAME SRC=""&gt;</a:t>
            </a:r>
            <a:endParaRPr/>
          </a:p>
          <a:p>
            <a:pPr indent="-342900" lvl="0" marL="342900" rtl="0" algn="l">
              <a:lnSpc>
                <a:spcPct val="90000"/>
              </a:lnSpc>
              <a:spcBef>
                <a:spcPts val="560"/>
              </a:spcBef>
              <a:spcAft>
                <a:spcPts val="0"/>
              </a:spcAft>
              <a:buClr>
                <a:srgbClr val="A50021"/>
              </a:buClr>
              <a:buSzPts val="2800"/>
              <a:buFont typeface="Arial"/>
              <a:buNone/>
            </a:pPr>
            <a:r>
              <a:rPr b="1" i="0" lang="en-US" sz="2800" u="none">
                <a:solidFill>
                  <a:srgbClr val="A50021"/>
                </a:solidFill>
                <a:latin typeface="Arial"/>
                <a:ea typeface="Arial"/>
                <a:cs typeface="Arial"/>
                <a:sym typeface="Arial"/>
              </a:rPr>
              <a:t>				&lt;FRAME SRC=""&gt;</a:t>
            </a:r>
            <a:endParaRPr/>
          </a:p>
          <a:p>
            <a:pPr indent="-342900" lvl="0" marL="342900" rtl="0" algn="l">
              <a:lnSpc>
                <a:spcPct val="90000"/>
              </a:lnSpc>
              <a:spcBef>
                <a:spcPts val="560"/>
              </a:spcBef>
              <a:spcAft>
                <a:spcPts val="0"/>
              </a:spcAft>
              <a:buClr>
                <a:srgbClr val="33CC33"/>
              </a:buClr>
              <a:buSzPts val="2800"/>
              <a:buFont typeface="Arial"/>
              <a:buNone/>
            </a:pPr>
            <a:r>
              <a:rPr b="1" i="0" lang="en-US" sz="2800" u="none">
                <a:solidFill>
                  <a:srgbClr val="33CC33"/>
                </a:solidFill>
                <a:latin typeface="Arial"/>
                <a:ea typeface="Arial"/>
                <a:cs typeface="Arial"/>
                <a:sym typeface="Arial"/>
              </a:rPr>
              <a:t>					</a:t>
            </a:r>
            <a:r>
              <a:rPr b="1" i="0" lang="en-US" sz="2800" u="none">
                <a:solidFill>
                  <a:schemeClr val="dk1"/>
                </a:solidFill>
                <a:latin typeface="Arial"/>
                <a:ea typeface="Arial"/>
                <a:cs typeface="Arial"/>
                <a:sym typeface="Arial"/>
              </a:rPr>
              <a:t>&lt;/FRAMESET&gt;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&lt;FRAME SRC=""&gt;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&lt;/FRAMESET&gt;</a:t>
            </a:r>
            <a:endParaRPr/>
          </a:p>
          <a:p>
            <a:pPr indent="-342900" lvl="0" marL="342900" rtl="0" algn="l">
              <a:lnSpc>
                <a:spcPct val="90000"/>
              </a:lnSpc>
              <a:spcBef>
                <a:spcPts val="56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&lt;/HEAD&gt;</a:t>
            </a:r>
            <a:endParaRPr/>
          </a:p>
        </p:txBody>
      </p:sp>
      <p:sp>
        <p:nvSpPr>
          <p:cNvPr id="901" name="Google Shape;901;p120"/>
          <p:cNvSpPr txBox="1"/>
          <p:nvPr>
            <p:ph type="title"/>
          </p:nvPr>
        </p:nvSpPr>
        <p:spPr>
          <a:xfrm>
            <a:off x="381000" y="152400"/>
            <a:ext cx="8305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Compound FRAMESET Divisions  Example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907" name="Google Shape;907;p121"/>
          <p:cNvPicPr preferRelativeResize="0"/>
          <p:nvPr/>
        </p:nvPicPr>
        <p:blipFill rotWithShape="1">
          <a:blip r:embed="rId3">
            <a:alphaModFix/>
          </a:blip>
          <a:srcRect b="0" l="0" r="0" t="0"/>
          <a:stretch/>
        </p:blipFill>
        <p:spPr>
          <a:xfrm>
            <a:off x="0" y="838200"/>
            <a:ext cx="9248775" cy="6172200"/>
          </a:xfrm>
          <a:prstGeom prst="rect">
            <a:avLst/>
          </a:prstGeom>
          <a:noFill/>
          <a:ln>
            <a:noFill/>
          </a:ln>
        </p:spPr>
      </p:pic>
      <p:sp>
        <p:nvSpPr>
          <p:cNvPr id="908" name="Google Shape;908;p121"/>
          <p:cNvSpPr txBox="1"/>
          <p:nvPr>
            <p:ph type="title"/>
          </p:nvPr>
        </p:nvSpPr>
        <p:spPr>
          <a:xfrm>
            <a:off x="381000" y="0"/>
            <a:ext cx="8305800" cy="60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Output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5-14" id="914" name="Google Shape;914;p122"/>
          <p:cNvPicPr preferRelativeResize="0"/>
          <p:nvPr/>
        </p:nvPicPr>
        <p:blipFill rotWithShape="1">
          <a:blip r:embed="rId3">
            <a:alphaModFix/>
          </a:blip>
          <a:srcRect b="0" l="0" r="0" t="0"/>
          <a:stretch/>
        </p:blipFill>
        <p:spPr>
          <a:xfrm>
            <a:off x="508000" y="152400"/>
            <a:ext cx="8126412" cy="60960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2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5-15" id="920" name="Google Shape;920;p123"/>
          <p:cNvPicPr preferRelativeResize="0"/>
          <p:nvPr/>
        </p:nvPicPr>
        <p:blipFill rotWithShape="1">
          <a:blip r:embed="rId3">
            <a:alphaModFix/>
          </a:blip>
          <a:srcRect b="0" l="0" r="0" t="0"/>
          <a:stretch/>
        </p:blipFill>
        <p:spPr>
          <a:xfrm>
            <a:off x="508000" y="152400"/>
            <a:ext cx="8126412" cy="60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01" name="Google Shape;201;p25"/>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Choosing Text Editor</a:t>
            </a:r>
            <a:endParaRPr/>
          </a:p>
        </p:txBody>
      </p:sp>
      <p:sp>
        <p:nvSpPr>
          <p:cNvPr id="202" name="Google Shape;202;p25"/>
          <p:cNvSpPr txBox="1"/>
          <p:nvPr>
            <p:ph idx="1" type="body"/>
          </p:nvPr>
        </p:nvSpPr>
        <p:spPr>
          <a:xfrm>
            <a:off x="381000" y="17526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HTML Editors are excellent tools for experienced web developers; however; it is important that you learn and understand the HTML  language so that you can edit code and fix “bugs” in your pages.</a:t>
            </a:r>
            <a:endParaRPr/>
          </a:p>
          <a:p>
            <a:pPr indent="-342900" lvl="0" marL="342900" rtl="0" algn="l">
              <a:lnSpc>
                <a:spcPct val="10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For this Course</a:t>
            </a:r>
            <a:r>
              <a:rPr b="1" i="0" lang="en-US" sz="3200" u="none">
                <a:solidFill>
                  <a:schemeClr val="dk1"/>
                </a:solidFill>
                <a:latin typeface="Arial"/>
                <a:ea typeface="Arial"/>
                <a:cs typeface="Arial"/>
                <a:sym typeface="Arial"/>
              </a:rPr>
              <a:t>, </a:t>
            </a:r>
            <a:r>
              <a:rPr b="0" i="0" lang="en-US" sz="3200" u="none">
                <a:solidFill>
                  <a:schemeClr val="dk1"/>
                </a:solidFill>
                <a:latin typeface="Arial"/>
                <a:ea typeface="Arial"/>
                <a:cs typeface="Arial"/>
                <a:sym typeface="Arial"/>
              </a:rPr>
              <a:t>we will focus on using the standard Microsoft Windows text editors, NotePad. We may use also textpad.</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2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5-13" id="926" name="Google Shape;926;p124"/>
          <p:cNvPicPr preferRelativeResize="0"/>
          <p:nvPr/>
        </p:nvPicPr>
        <p:blipFill rotWithShape="1">
          <a:blip r:embed="rId3">
            <a:alphaModFix/>
          </a:blip>
          <a:srcRect b="0" l="0" r="0" t="0"/>
          <a:stretch/>
        </p:blipFill>
        <p:spPr>
          <a:xfrm>
            <a:off x="381000" y="-363537"/>
            <a:ext cx="8305800" cy="6230937"/>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32" name="Google Shape;932;p125"/>
          <p:cNvSpPr txBox="1"/>
          <p:nvPr>
            <p:ph idx="1" type="body"/>
          </p:nvPr>
        </p:nvSpPr>
        <p:spPr>
          <a:xfrm>
            <a:off x="304800" y="533400"/>
            <a:ext cx="8534400" cy="5638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  Frame Formatting</a:t>
            </a:r>
            <a:endParaRPr/>
          </a:p>
          <a:p>
            <a:pPr indent="-342900" lvl="0" marL="34290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Example:</a:t>
            </a:r>
            <a:endParaRPr/>
          </a:p>
          <a:p>
            <a:pPr indent="-50800" lvl="2" marL="1143000" rtl="0" algn="l">
              <a:lnSpc>
                <a:spcPct val="100000"/>
              </a:lnSpc>
              <a:spcBef>
                <a:spcPts val="560"/>
              </a:spcBef>
              <a:spcAft>
                <a:spcPts val="0"/>
              </a:spcAft>
              <a:buClr>
                <a:schemeClr val="dk1"/>
              </a:buClr>
              <a:buSzPts val="2800"/>
              <a:buFont typeface="Arial"/>
              <a:buNone/>
            </a:pPr>
            <a:r>
              <a:t/>
            </a:r>
            <a:endParaRPr b="1" i="0" sz="2800" u="none">
              <a:solidFill>
                <a:schemeClr val="dk1"/>
              </a:solidFill>
              <a:latin typeface="Arial"/>
              <a:ea typeface="Arial"/>
              <a:cs typeface="Arial"/>
              <a:sym typeface="Arial"/>
            </a:endParaRPr>
          </a:p>
          <a:p>
            <a:pPr indent="-228600" lvl="2" marL="1143000" rtl="0" algn="l">
              <a:lnSpc>
                <a:spcPct val="10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 rows=“20%, *, 20%”&gt;</a:t>
            </a:r>
            <a:endParaRPr/>
          </a:p>
          <a:p>
            <a:pPr indent="-228600" lvl="2" marL="11430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a:t>
            </a:r>
            <a:r>
              <a:rPr b="1" i="0" lang="en-US" sz="2800" u="none">
                <a:solidFill>
                  <a:srgbClr val="0000FF"/>
                </a:solidFill>
                <a:latin typeface="Arial"/>
                <a:ea typeface="Arial"/>
                <a:cs typeface="Arial"/>
                <a:sym typeface="Arial"/>
              </a:rPr>
              <a:t>&lt;frame src=“header.html” noresize scrolling=no&gt;</a:t>
            </a:r>
            <a:endParaRPr/>
          </a:p>
          <a:p>
            <a:pPr indent="-228600" lvl="2" marL="1143000" rtl="0" algn="l">
              <a:lnSpc>
                <a:spcPct val="100000"/>
              </a:lnSpc>
              <a:spcBef>
                <a:spcPts val="56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		&lt;frame src=“body.html”&gt;</a:t>
            </a:r>
            <a:endParaRPr/>
          </a:p>
          <a:p>
            <a:pPr indent="-228600" lvl="2" marL="1143000" rtl="0" algn="l">
              <a:lnSpc>
                <a:spcPct val="100000"/>
              </a:lnSpc>
              <a:spcBef>
                <a:spcPts val="56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		&lt;frame src=“navigationbar.html” </a:t>
            </a:r>
            <a:r>
              <a:rPr b="1" i="0" lang="en-US" sz="2800" u="none">
                <a:solidFill>
                  <a:schemeClr val="dk2"/>
                </a:solidFill>
                <a:latin typeface="Arial"/>
                <a:ea typeface="Arial"/>
                <a:cs typeface="Arial"/>
                <a:sym typeface="Arial"/>
              </a:rPr>
              <a:t>noresize</a:t>
            </a:r>
            <a:r>
              <a:rPr b="1" i="0" lang="en-US" sz="2800" u="none">
                <a:solidFill>
                  <a:srgbClr val="0000FF"/>
                </a:solidFill>
                <a:latin typeface="Arial"/>
                <a:ea typeface="Arial"/>
                <a:cs typeface="Arial"/>
                <a:sym typeface="Arial"/>
              </a:rPr>
              <a:t>   </a:t>
            </a:r>
            <a:r>
              <a:rPr b="1" i="0" lang="en-US" sz="2800" u="none">
                <a:solidFill>
                  <a:schemeClr val="dk2"/>
                </a:solidFill>
                <a:latin typeface="Arial"/>
                <a:ea typeface="Arial"/>
                <a:cs typeface="Arial"/>
                <a:sym typeface="Arial"/>
              </a:rPr>
              <a:t>scrolling=no</a:t>
            </a:r>
            <a:r>
              <a:rPr b="1" i="0" lang="en-US" sz="2800" u="none">
                <a:solidFill>
                  <a:srgbClr val="0000FF"/>
                </a:solidFill>
                <a:latin typeface="Arial"/>
                <a:ea typeface="Arial"/>
                <a:cs typeface="Arial"/>
                <a:sym typeface="Arial"/>
              </a:rPr>
              <a:t>&gt;</a:t>
            </a:r>
            <a:endParaRPr/>
          </a:p>
          <a:p>
            <a:pPr indent="-228600" lvl="2" marL="1143000" rtl="0" algn="l">
              <a:lnSpc>
                <a:spcPct val="10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&lt;/frameset&gt;</a:t>
            </a:r>
            <a:endParaRPr/>
          </a:p>
          <a:p>
            <a:pPr indent="-165100" lvl="0" marL="342900" rtl="0" algn="l">
              <a:spcBef>
                <a:spcPts val="560"/>
              </a:spcBef>
              <a:spcAft>
                <a:spcPts val="0"/>
              </a:spcAft>
              <a:buClr>
                <a:schemeClr val="dk1"/>
              </a:buClr>
              <a:buSzPts val="2800"/>
              <a:buFont typeface="Arial"/>
              <a:buNone/>
            </a:pPr>
            <a:r>
              <a:t/>
            </a:r>
            <a:endParaRPr b="1" i="0" sz="2800" u="none">
              <a:solidFill>
                <a:srgbClr val="FF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2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5-24" id="938" name="Google Shape;938;p126"/>
          <p:cNvPicPr preferRelativeResize="0"/>
          <p:nvPr/>
        </p:nvPicPr>
        <p:blipFill rotWithShape="1">
          <a:blip r:embed="rId3">
            <a:alphaModFix/>
          </a:blip>
          <a:srcRect b="0" l="0" r="0" t="0"/>
          <a:stretch/>
        </p:blipFill>
        <p:spPr>
          <a:xfrm>
            <a:off x="508000" y="152400"/>
            <a:ext cx="8126412" cy="60960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2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5-25" id="944" name="Google Shape;944;p127"/>
          <p:cNvPicPr preferRelativeResize="0"/>
          <p:nvPr/>
        </p:nvPicPr>
        <p:blipFill rotWithShape="1">
          <a:blip r:embed="rId3">
            <a:alphaModFix/>
          </a:blip>
          <a:srcRect b="0" l="0" r="0" t="0"/>
          <a:stretch/>
        </p:blipFill>
        <p:spPr>
          <a:xfrm>
            <a:off x="508000" y="152400"/>
            <a:ext cx="8126412" cy="60960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2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50" name="Google Shape;950;p128"/>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3200"/>
              <a:buFont typeface="Arial"/>
              <a:buAutoNum type="arabicParenR"/>
            </a:pPr>
            <a:r>
              <a:rPr b="0" i="0" lang="en-US" sz="3200" u="none">
                <a:solidFill>
                  <a:schemeClr val="dk1"/>
                </a:solidFill>
                <a:latin typeface="Arial"/>
                <a:ea typeface="Arial"/>
                <a:cs typeface="Arial"/>
                <a:sym typeface="Arial"/>
              </a:rPr>
              <a:t>&lt;FRAMESET COLS="2*, 3*, 5*"&gt; </a:t>
            </a:r>
            <a:endParaRPr/>
          </a:p>
          <a:p>
            <a:pPr indent="-609600" lvl="0" marL="609600" rtl="0" algn="l">
              <a:lnSpc>
                <a:spcPct val="9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2) &lt;FRAMESET COLS="150, 20%, *, 3*"&gt; </a:t>
            </a:r>
            <a:endParaRPr/>
          </a:p>
          <a:p>
            <a:pPr indent="-609600" lvl="0" marL="609600" rtl="0" algn="l">
              <a:lnSpc>
                <a:spcPct val="9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r>
              <a:rPr b="0" i="0" lang="en-US" sz="3200" u="none">
                <a:solidFill>
                  <a:srgbClr val="FF0000"/>
                </a:solidFill>
                <a:latin typeface="Arial"/>
                <a:ea typeface="Arial"/>
                <a:cs typeface="Arial"/>
                <a:sym typeface="Arial"/>
              </a:rPr>
              <a:t>So what are the space-allocation priorities?</a:t>
            </a:r>
            <a:r>
              <a:rPr b="0" i="0" lang="en-US" sz="3200" u="none">
                <a:solidFill>
                  <a:schemeClr val="dk1"/>
                </a:solidFill>
                <a:latin typeface="Arial"/>
                <a:ea typeface="Arial"/>
                <a:cs typeface="Arial"/>
                <a:sym typeface="Arial"/>
              </a:rPr>
              <a:t> </a:t>
            </a:r>
            <a:r>
              <a:rPr b="0" i="0" lang="en-US" sz="3200" u="none">
                <a:solidFill>
                  <a:srgbClr val="0000FF"/>
                </a:solidFill>
                <a:latin typeface="Arial"/>
                <a:ea typeface="Arial"/>
                <a:cs typeface="Arial"/>
                <a:sym typeface="Arial"/>
              </a:rPr>
              <a:t>Absolute pixel</a:t>
            </a:r>
            <a:r>
              <a:rPr b="0" i="0" lang="en-US" sz="3200" u="none">
                <a:solidFill>
                  <a:schemeClr val="dk1"/>
                </a:solidFill>
                <a:latin typeface="Arial"/>
                <a:ea typeface="Arial"/>
                <a:cs typeface="Arial"/>
                <a:sym typeface="Arial"/>
              </a:rPr>
              <a:t> values are always assigned </a:t>
            </a:r>
            <a:r>
              <a:rPr b="0" i="0" lang="en-US" sz="3200" u="none">
                <a:solidFill>
                  <a:srgbClr val="0000FF"/>
                </a:solidFill>
                <a:latin typeface="Arial"/>
                <a:ea typeface="Arial"/>
                <a:cs typeface="Arial"/>
                <a:sym typeface="Arial"/>
              </a:rPr>
              <a:t>space first</a:t>
            </a:r>
            <a:r>
              <a:rPr b="0" i="0" lang="en-US" sz="3200" u="none">
                <a:solidFill>
                  <a:schemeClr val="dk1"/>
                </a:solidFill>
                <a:latin typeface="Arial"/>
                <a:ea typeface="Arial"/>
                <a:cs typeface="Arial"/>
                <a:sym typeface="Arial"/>
              </a:rPr>
              <a:t>, in order from </a:t>
            </a:r>
            <a:r>
              <a:rPr b="0" i="0" lang="en-US" sz="3200" u="none">
                <a:solidFill>
                  <a:srgbClr val="0000FF"/>
                </a:solidFill>
                <a:latin typeface="Arial"/>
                <a:ea typeface="Arial"/>
                <a:cs typeface="Arial"/>
                <a:sym typeface="Arial"/>
              </a:rPr>
              <a:t>left</a:t>
            </a:r>
            <a:r>
              <a:rPr b="0" i="0" lang="en-US" sz="3200" u="none">
                <a:solidFill>
                  <a:schemeClr val="dk1"/>
                </a:solidFill>
                <a:latin typeface="Arial"/>
                <a:ea typeface="Arial"/>
                <a:cs typeface="Arial"/>
                <a:sym typeface="Arial"/>
              </a:rPr>
              <a:t> to </a:t>
            </a:r>
            <a:r>
              <a:rPr b="0" i="0" lang="en-US" sz="3200" u="none">
                <a:solidFill>
                  <a:srgbClr val="0000FF"/>
                </a:solidFill>
                <a:latin typeface="Arial"/>
                <a:ea typeface="Arial"/>
                <a:cs typeface="Arial"/>
                <a:sym typeface="Arial"/>
              </a:rPr>
              <a:t>right</a:t>
            </a:r>
            <a:r>
              <a:rPr b="0" i="0" lang="en-US" sz="3200" u="none">
                <a:solidFill>
                  <a:schemeClr val="dk1"/>
                </a:solidFill>
                <a:latin typeface="Arial"/>
                <a:ea typeface="Arial"/>
                <a:cs typeface="Arial"/>
                <a:sym typeface="Arial"/>
              </a:rPr>
              <a:t>. These are followed by </a:t>
            </a:r>
            <a:r>
              <a:rPr b="0" i="0" lang="en-US" sz="3200" u="none">
                <a:solidFill>
                  <a:srgbClr val="0000FF"/>
                </a:solidFill>
                <a:latin typeface="Arial"/>
                <a:ea typeface="Arial"/>
                <a:cs typeface="Arial"/>
                <a:sym typeface="Arial"/>
              </a:rPr>
              <a:t>percentage</a:t>
            </a:r>
            <a:r>
              <a:rPr b="0" i="0" lang="en-US" sz="3200" u="none">
                <a:solidFill>
                  <a:schemeClr val="dk1"/>
                </a:solidFill>
                <a:latin typeface="Arial"/>
                <a:ea typeface="Arial"/>
                <a:cs typeface="Arial"/>
                <a:sym typeface="Arial"/>
              </a:rPr>
              <a:t> values of the total space. Finally, </a:t>
            </a:r>
            <a:r>
              <a:rPr b="0" i="0" lang="en-US" sz="3200" u="none">
                <a:solidFill>
                  <a:srgbClr val="0000FF"/>
                </a:solidFill>
                <a:latin typeface="Arial"/>
                <a:ea typeface="Arial"/>
                <a:cs typeface="Arial"/>
                <a:sym typeface="Arial"/>
              </a:rPr>
              <a:t>proportional </a:t>
            </a:r>
            <a:r>
              <a:rPr b="0" i="0" lang="en-US" sz="3200" u="none">
                <a:solidFill>
                  <a:schemeClr val="dk1"/>
                </a:solidFill>
                <a:latin typeface="Arial"/>
                <a:ea typeface="Arial"/>
                <a:cs typeface="Arial"/>
                <a:sym typeface="Arial"/>
              </a:rPr>
              <a:t>values are divided based upon what space is </a:t>
            </a:r>
            <a:r>
              <a:rPr b="0" i="0" lang="en-US" sz="3200" u="none">
                <a:solidFill>
                  <a:srgbClr val="0000FF"/>
                </a:solidFill>
                <a:latin typeface="Arial"/>
                <a:ea typeface="Arial"/>
                <a:cs typeface="Arial"/>
                <a:sym typeface="Arial"/>
              </a:rPr>
              <a:t>left</a:t>
            </a:r>
            <a:r>
              <a:rPr b="0" i="0" lang="en-US" sz="3200" u="none">
                <a:solidFill>
                  <a:schemeClr val="dk1"/>
                </a:solidFill>
                <a:latin typeface="Arial"/>
                <a:ea typeface="Arial"/>
                <a:cs typeface="Arial"/>
                <a:sym typeface="Arial"/>
              </a:rPr>
              <a:t>. </a:t>
            </a:r>
            <a:endParaRPr/>
          </a:p>
        </p:txBody>
      </p:sp>
      <p:sp>
        <p:nvSpPr>
          <p:cNvPr id="951" name="Google Shape;951;p128"/>
          <p:cNvSpPr txBox="1"/>
          <p:nvPr>
            <p:ph type="title"/>
          </p:nvPr>
        </p:nvSpPr>
        <p:spPr>
          <a:xfrm>
            <a:off x="460375" y="274637"/>
            <a:ext cx="8002587"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What do the following mean?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57" name="Google Shape;957;p129"/>
          <p:cNvSpPr txBox="1"/>
          <p:nvPr>
            <p:ph idx="1" type="body"/>
          </p:nvPr>
        </p:nvSpPr>
        <p:spPr>
          <a:xfrm>
            <a:off x="152400" y="1524000"/>
            <a:ext cx="8839200" cy="4876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&lt;FRAME&gt; tag has six associated attributes: </a:t>
            </a:r>
            <a:r>
              <a:rPr b="0" i="0" lang="en-US" sz="3200" u="none">
                <a:solidFill>
                  <a:srgbClr val="0000FF"/>
                </a:solidFill>
                <a:latin typeface="Arial"/>
                <a:ea typeface="Arial"/>
                <a:cs typeface="Arial"/>
                <a:sym typeface="Arial"/>
              </a:rPr>
              <a:t>SRC</a:t>
            </a:r>
            <a:r>
              <a:rPr b="0" i="0" lang="en-US" sz="3200" u="none">
                <a:solidFill>
                  <a:schemeClr val="dk1"/>
                </a:solidFill>
                <a:latin typeface="Arial"/>
                <a:ea typeface="Arial"/>
                <a:cs typeface="Arial"/>
                <a:sym typeface="Arial"/>
              </a:rPr>
              <a:t>, </a:t>
            </a:r>
            <a:r>
              <a:rPr b="0" i="0" lang="en-US" sz="3200" u="none">
                <a:solidFill>
                  <a:srgbClr val="0000FF"/>
                </a:solidFill>
                <a:latin typeface="Arial"/>
                <a:ea typeface="Arial"/>
                <a:cs typeface="Arial"/>
                <a:sym typeface="Arial"/>
              </a:rPr>
              <a:t>NAME</a:t>
            </a:r>
            <a:r>
              <a:rPr b="0" i="0" lang="en-US" sz="3200" u="none">
                <a:solidFill>
                  <a:schemeClr val="dk1"/>
                </a:solidFill>
                <a:latin typeface="Arial"/>
                <a:ea typeface="Arial"/>
                <a:cs typeface="Arial"/>
                <a:sym typeface="Arial"/>
              </a:rPr>
              <a:t>, </a:t>
            </a:r>
            <a:r>
              <a:rPr b="0" i="0" lang="en-US" sz="3200" u="none">
                <a:solidFill>
                  <a:srgbClr val="0000FF"/>
                </a:solidFill>
                <a:latin typeface="Arial"/>
                <a:ea typeface="Arial"/>
                <a:cs typeface="Arial"/>
                <a:sym typeface="Arial"/>
              </a:rPr>
              <a:t>MARGINWIDTH</a:t>
            </a:r>
            <a:r>
              <a:rPr b="0" i="0" lang="en-US" sz="3200" u="none">
                <a:solidFill>
                  <a:schemeClr val="dk1"/>
                </a:solidFill>
                <a:latin typeface="Arial"/>
                <a:ea typeface="Arial"/>
                <a:cs typeface="Arial"/>
                <a:sym typeface="Arial"/>
              </a:rPr>
              <a:t>, </a:t>
            </a:r>
            <a:r>
              <a:rPr b="0" i="0" lang="en-US" sz="3200" u="none">
                <a:solidFill>
                  <a:srgbClr val="0000FF"/>
                </a:solidFill>
                <a:latin typeface="Arial"/>
                <a:ea typeface="Arial"/>
                <a:cs typeface="Arial"/>
                <a:sym typeface="Arial"/>
              </a:rPr>
              <a:t>MARGINHEIGHT</a:t>
            </a:r>
            <a:r>
              <a:rPr b="0" i="0" lang="en-US" sz="3200" u="none">
                <a:solidFill>
                  <a:schemeClr val="dk1"/>
                </a:solidFill>
                <a:latin typeface="Arial"/>
                <a:ea typeface="Arial"/>
                <a:cs typeface="Arial"/>
                <a:sym typeface="Arial"/>
              </a:rPr>
              <a:t>, </a:t>
            </a:r>
            <a:r>
              <a:rPr b="0" i="0" lang="en-US" sz="3200" u="none">
                <a:solidFill>
                  <a:srgbClr val="0000FF"/>
                </a:solidFill>
                <a:latin typeface="Arial"/>
                <a:ea typeface="Arial"/>
                <a:cs typeface="Arial"/>
                <a:sym typeface="Arial"/>
              </a:rPr>
              <a:t>SCROLLING</a:t>
            </a:r>
            <a:r>
              <a:rPr b="0" i="0" lang="en-US" sz="3200" u="none">
                <a:solidFill>
                  <a:schemeClr val="dk1"/>
                </a:solidFill>
                <a:latin typeface="Arial"/>
                <a:ea typeface="Arial"/>
                <a:cs typeface="Arial"/>
                <a:sym typeface="Arial"/>
              </a:rPr>
              <a:t>, and </a:t>
            </a:r>
            <a:r>
              <a:rPr b="0" i="0" lang="en-US" sz="3200" u="none">
                <a:solidFill>
                  <a:srgbClr val="0000FF"/>
                </a:solidFill>
                <a:latin typeface="Arial"/>
                <a:ea typeface="Arial"/>
                <a:cs typeface="Arial"/>
                <a:sym typeface="Arial"/>
              </a:rPr>
              <a:t>NORESIZE</a:t>
            </a:r>
            <a:r>
              <a:rPr b="0" i="0" lang="en-US" sz="3200" u="none">
                <a:solidFill>
                  <a:schemeClr val="dk1"/>
                </a:solidFill>
                <a:latin typeface="Arial"/>
                <a:ea typeface="Arial"/>
                <a:cs typeface="Arial"/>
                <a:sym typeface="Arial"/>
              </a:rPr>
              <a:t>. Here's a complete generic FRAME:</a:t>
            </a:r>
            <a:endParaRPr/>
          </a:p>
          <a:p>
            <a:pPr indent="-342900" lvl="0" marL="342900" rtl="0" algn="l">
              <a:lnSpc>
                <a:spcPct val="90000"/>
              </a:lnSpc>
              <a:spcBef>
                <a:spcPts val="640"/>
              </a:spcBef>
              <a:spcAft>
                <a:spcPts val="0"/>
              </a:spcAft>
              <a:buClr>
                <a:srgbClr val="FF0000"/>
              </a:buClr>
              <a:buSzPts val="3200"/>
              <a:buFont typeface="Arial"/>
              <a:buChar char="•"/>
            </a:pPr>
            <a:r>
              <a:rPr b="0" i="0" lang="en-US" sz="3200" u="none">
                <a:solidFill>
                  <a:srgbClr val="FF0000"/>
                </a:solidFill>
                <a:latin typeface="Arial"/>
                <a:ea typeface="Arial"/>
                <a:cs typeface="Arial"/>
                <a:sym typeface="Arial"/>
              </a:rPr>
              <a:t>&lt;</a:t>
            </a:r>
            <a:r>
              <a:rPr b="0" i="0" lang="en-US" sz="3200" u="none">
                <a:solidFill>
                  <a:srgbClr val="0000FF"/>
                </a:solidFill>
                <a:latin typeface="Arial"/>
                <a:ea typeface="Arial"/>
                <a:cs typeface="Arial"/>
                <a:sym typeface="Arial"/>
              </a:rPr>
              <a:t>FRAME</a:t>
            </a:r>
            <a:r>
              <a:rPr b="0" i="0" lang="en-US" sz="3200" u="none">
                <a:solidFill>
                  <a:srgbClr val="FF0000"/>
                </a:solidFill>
                <a:latin typeface="Arial"/>
                <a:ea typeface="Arial"/>
                <a:cs typeface="Arial"/>
                <a:sym typeface="Arial"/>
              </a:rPr>
              <a:t> SRC="url"  NAME="window_name" SCROLLING=</a:t>
            </a:r>
            <a:r>
              <a:rPr b="0" i="0" lang="en-US" sz="3200" u="none">
                <a:solidFill>
                  <a:srgbClr val="00CC00"/>
                </a:solidFill>
                <a:latin typeface="Arial"/>
                <a:ea typeface="Arial"/>
                <a:cs typeface="Arial"/>
                <a:sym typeface="Arial"/>
              </a:rPr>
              <a:t>YES|NO|AUTO </a:t>
            </a:r>
            <a:r>
              <a:rPr b="0" i="0" lang="en-US" sz="3200" u="none">
                <a:solidFill>
                  <a:srgbClr val="FF0000"/>
                </a:solidFill>
                <a:latin typeface="Arial"/>
                <a:ea typeface="Arial"/>
                <a:cs typeface="Arial"/>
                <a:sym typeface="Arial"/>
              </a:rPr>
              <a:t>MARGINWIDTH="value" MARGINHEIGHT="value" </a:t>
            </a:r>
            <a:endParaRPr/>
          </a:p>
          <a:p>
            <a:pPr indent="-342900" lvl="0" marL="342900" rtl="0" algn="l">
              <a:lnSpc>
                <a:spcPct val="90000"/>
              </a:lnSpc>
              <a:spcBef>
                <a:spcPts val="64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   NORESIZE&gt; </a:t>
            </a:r>
            <a:endParaRPr/>
          </a:p>
        </p:txBody>
      </p:sp>
      <p:sp>
        <p:nvSpPr>
          <p:cNvPr id="958" name="Google Shape;958;p129"/>
          <p:cNvSpPr txBox="1"/>
          <p:nvPr>
            <p:ph type="title"/>
          </p:nvPr>
        </p:nvSpPr>
        <p:spPr>
          <a:xfrm>
            <a:off x="460375" y="274637"/>
            <a:ext cx="8002587"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Generic Frame Formula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3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64" name="Google Shape;964;p130"/>
          <p:cNvSpPr txBox="1"/>
          <p:nvPr>
            <p:ph idx="1" type="body"/>
          </p:nvPr>
        </p:nvSpPr>
        <p:spPr>
          <a:xfrm>
            <a:off x="228600" y="1646237"/>
            <a:ext cx="84582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 </a:t>
            </a:r>
            <a:r>
              <a:rPr b="1" i="0" lang="en-US" sz="2800" u="none">
                <a:solidFill>
                  <a:srgbClr val="0000FF"/>
                </a:solidFill>
                <a:latin typeface="Arial"/>
                <a:ea typeface="Arial"/>
                <a:cs typeface="Arial"/>
                <a:sym typeface="Arial"/>
              </a:rPr>
              <a:t>ROWS="*, 2*, *"</a:t>
            </a:r>
            <a:r>
              <a:rPr b="1" i="0" lang="en-US" sz="2800" u="none">
                <a:solidFill>
                  <a:srgbClr val="FF0000"/>
                </a:solidFill>
                <a:latin typeface="Arial"/>
                <a:ea typeface="Arial"/>
                <a:cs typeface="Arial"/>
                <a:sym typeface="Arial"/>
              </a:rPr>
              <a:t>    COLS="2*, *"&gt;</a:t>
            </a:r>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 SRC=“”&gt;</a:t>
            </a:r>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 SRC=“”&gt;</a:t>
            </a:r>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 SRC=“”&gt;</a:t>
            </a:r>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 SRC=“”&gt;</a:t>
            </a:r>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 SRC=“”&gt;</a:t>
            </a:r>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&lt;FRAME SRC=“”&gt;</a:t>
            </a:r>
            <a:endParaRPr/>
          </a:p>
          <a:p>
            <a:pPr indent="-342900" lvl="0" marL="342900" rtl="0" algn="l">
              <a:lnSpc>
                <a:spcPct val="10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&lt;/FRAMESET&gt;</a:t>
            </a:r>
            <a:endParaRPr/>
          </a:p>
        </p:txBody>
      </p:sp>
      <p:sp>
        <p:nvSpPr>
          <p:cNvPr id="965" name="Google Shape;965;p130"/>
          <p:cNvSpPr txBox="1"/>
          <p:nvPr>
            <p:ph type="title"/>
          </p:nvPr>
        </p:nvSpPr>
        <p:spPr>
          <a:xfrm>
            <a:off x="460375" y="274637"/>
            <a:ext cx="8002587"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What will be the Output?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3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71" name="Google Shape;971;p131"/>
          <p:cNvSpPr txBox="1"/>
          <p:nvPr>
            <p:ph type="title"/>
          </p:nvPr>
        </p:nvSpPr>
        <p:spPr>
          <a:xfrm>
            <a:off x="606425" y="274637"/>
            <a:ext cx="793115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Targets</a:t>
            </a:r>
            <a:endParaRPr/>
          </a:p>
        </p:txBody>
      </p:sp>
      <p:sp>
        <p:nvSpPr>
          <p:cNvPr id="972" name="Google Shape;972;p131"/>
          <p:cNvSpPr txBox="1"/>
          <p:nvPr>
            <p:ph idx="1" type="body"/>
          </p:nvPr>
        </p:nvSpPr>
        <p:spPr>
          <a:xfrm>
            <a:off x="304800" y="1371600"/>
            <a:ext cx="8458200" cy="5029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Arial"/>
                <a:ea typeface="Arial"/>
                <a:cs typeface="Arial"/>
                <a:sym typeface="Arial"/>
              </a:rPr>
              <a:t>When you use links for use in a frames environment you will need to specify an additional attribute called </a:t>
            </a:r>
            <a:r>
              <a:rPr b="1" i="0" lang="en-US" sz="2400" u="none">
                <a:solidFill>
                  <a:srgbClr val="FF0000"/>
                </a:solidFill>
                <a:latin typeface="Arial"/>
                <a:ea typeface="Arial"/>
                <a:cs typeface="Arial"/>
                <a:sym typeface="Arial"/>
              </a:rPr>
              <a:t>TARGET</a:t>
            </a:r>
            <a:r>
              <a:rPr b="1" i="0" lang="en-US" sz="2400" u="none">
                <a:solidFill>
                  <a:schemeClr val="dk1"/>
                </a:solidFill>
                <a:latin typeface="Arial"/>
                <a:ea typeface="Arial"/>
                <a:cs typeface="Arial"/>
                <a:sym typeface="Arial"/>
              </a:rPr>
              <a:t>.</a:t>
            </a:r>
            <a:endParaRPr/>
          </a:p>
          <a:p>
            <a:pPr indent="-342900" lvl="0" marL="342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Arial"/>
                <a:ea typeface="Arial"/>
                <a:cs typeface="Arial"/>
                <a:sym typeface="Arial"/>
              </a:rPr>
              <a:t>The </a:t>
            </a:r>
            <a:r>
              <a:rPr b="1" i="0" lang="en-US" sz="2400" u="none">
                <a:solidFill>
                  <a:srgbClr val="FF0000"/>
                </a:solidFill>
                <a:latin typeface="Arial"/>
                <a:ea typeface="Arial"/>
                <a:cs typeface="Arial"/>
                <a:sym typeface="Arial"/>
              </a:rPr>
              <a:t>TARGET</a:t>
            </a:r>
            <a:r>
              <a:rPr b="0" i="0" lang="en-US" sz="2400" u="none">
                <a:solidFill>
                  <a:schemeClr val="dk1"/>
                </a:solidFill>
                <a:latin typeface="Arial"/>
                <a:ea typeface="Arial"/>
                <a:cs typeface="Arial"/>
                <a:sym typeface="Arial"/>
              </a:rPr>
              <a:t> attribute uses the NAME attribute of the </a:t>
            </a:r>
            <a:r>
              <a:rPr b="1" i="0" lang="en-US" sz="2400" u="none">
                <a:solidFill>
                  <a:srgbClr val="FF0000"/>
                </a:solidFill>
                <a:latin typeface="Arial"/>
                <a:ea typeface="Arial"/>
                <a:cs typeface="Arial"/>
                <a:sym typeface="Arial"/>
              </a:rPr>
              <a:t>FRAME</a:t>
            </a:r>
            <a:r>
              <a:rPr b="0" i="0" lang="en-US" sz="2400" u="none">
                <a:solidFill>
                  <a:schemeClr val="dk1"/>
                </a:solidFill>
                <a:latin typeface="Arial"/>
                <a:ea typeface="Arial"/>
                <a:cs typeface="Arial"/>
                <a:sym typeface="Arial"/>
              </a:rPr>
              <a:t> element.</a:t>
            </a:r>
            <a:endParaRPr/>
          </a:p>
          <a:p>
            <a:pPr indent="-342900" lvl="0" marL="342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Arial"/>
                <a:ea typeface="Arial"/>
                <a:cs typeface="Arial"/>
                <a:sym typeface="Arial"/>
              </a:rPr>
              <a:t>If we were to place a link in doc1.html that linked to doc3.html and we wanted doc3.html to be displayed in the right windowpane; the HTML code would appear in doc1.html as follows:</a:t>
            </a:r>
            <a:endParaRPr/>
          </a:p>
          <a:p>
            <a:pPr indent="-3429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ctr">
              <a:lnSpc>
                <a:spcPct val="90000"/>
              </a:lnSpc>
              <a:spcBef>
                <a:spcPts val="640"/>
              </a:spcBef>
              <a:spcAft>
                <a:spcPts val="0"/>
              </a:spcAft>
              <a:buClr>
                <a:srgbClr val="0000FF"/>
              </a:buClr>
              <a:buSzPts val="3200"/>
              <a:buFont typeface="Arial"/>
              <a:buNone/>
            </a:pPr>
            <a:r>
              <a:rPr b="0" i="0" lang="en-US" sz="3200" u="none">
                <a:solidFill>
                  <a:srgbClr val="0000FF"/>
                </a:solidFill>
                <a:latin typeface="Arial"/>
                <a:ea typeface="Arial"/>
                <a:cs typeface="Arial"/>
                <a:sym typeface="Arial"/>
              </a:rPr>
              <a:t>&lt;</a:t>
            </a:r>
            <a:r>
              <a:rPr b="1" i="0" lang="en-US" sz="3200" u="none">
                <a:solidFill>
                  <a:srgbClr val="A50021"/>
                </a:solidFill>
                <a:latin typeface="Arial"/>
                <a:ea typeface="Arial"/>
                <a:cs typeface="Arial"/>
                <a:sym typeface="Arial"/>
              </a:rPr>
              <a:t>A</a:t>
            </a:r>
            <a:r>
              <a:rPr b="0" i="0" lang="en-US" sz="3200" u="none">
                <a:solidFill>
                  <a:srgbClr val="0000FF"/>
                </a:solidFill>
                <a:latin typeface="Arial"/>
                <a:ea typeface="Arial"/>
                <a:cs typeface="Arial"/>
                <a:sym typeface="Arial"/>
              </a:rPr>
              <a:t> </a:t>
            </a:r>
            <a:r>
              <a:rPr b="1" i="0" lang="en-US" sz="3200" u="none">
                <a:solidFill>
                  <a:srgbClr val="FF0000"/>
                </a:solidFill>
                <a:latin typeface="Arial"/>
                <a:ea typeface="Arial"/>
                <a:cs typeface="Arial"/>
                <a:sym typeface="Arial"/>
              </a:rPr>
              <a:t>HREF</a:t>
            </a:r>
            <a:r>
              <a:rPr b="0" i="0" lang="en-US" sz="3200" u="none">
                <a:solidFill>
                  <a:srgbClr val="0000FF"/>
                </a:solidFill>
                <a:latin typeface="Arial"/>
                <a:ea typeface="Arial"/>
                <a:cs typeface="Arial"/>
                <a:sym typeface="Arial"/>
              </a:rPr>
              <a:t>=“</a:t>
            </a:r>
            <a:r>
              <a:rPr b="0" i="0" lang="en-US" sz="3200" u="none">
                <a:solidFill>
                  <a:srgbClr val="333300"/>
                </a:solidFill>
                <a:latin typeface="Arial"/>
                <a:ea typeface="Arial"/>
                <a:cs typeface="Arial"/>
                <a:sym typeface="Arial"/>
              </a:rPr>
              <a:t>doc3.html</a:t>
            </a:r>
            <a:r>
              <a:rPr b="0" i="0" lang="en-US" sz="3200" u="none">
                <a:solidFill>
                  <a:srgbClr val="0000FF"/>
                </a:solidFill>
                <a:latin typeface="Arial"/>
                <a:ea typeface="Arial"/>
                <a:cs typeface="Arial"/>
                <a:sym typeface="Arial"/>
              </a:rPr>
              <a:t>” </a:t>
            </a:r>
            <a:r>
              <a:rPr b="1" i="0" lang="en-US" sz="3200" u="none">
                <a:solidFill>
                  <a:srgbClr val="FF0000"/>
                </a:solidFill>
                <a:latin typeface="Arial"/>
                <a:ea typeface="Arial"/>
                <a:cs typeface="Arial"/>
                <a:sym typeface="Arial"/>
              </a:rPr>
              <a:t>TARGET</a:t>
            </a:r>
            <a:r>
              <a:rPr b="0" i="0" lang="en-US" sz="3200" u="none">
                <a:solidFill>
                  <a:srgbClr val="0000FF"/>
                </a:solidFill>
                <a:latin typeface="Arial"/>
                <a:ea typeface="Arial"/>
                <a:cs typeface="Arial"/>
                <a:sym typeface="Arial"/>
              </a:rPr>
              <a:t>=“right_pane”&gt;Link to Document 3 &lt;/</a:t>
            </a:r>
            <a:r>
              <a:rPr b="1" i="0" lang="en-US" sz="3200" u="none">
                <a:solidFill>
                  <a:srgbClr val="A50021"/>
                </a:solidFill>
                <a:latin typeface="Arial"/>
                <a:ea typeface="Arial"/>
                <a:cs typeface="Arial"/>
                <a:sym typeface="Arial"/>
              </a:rPr>
              <a:t>A</a:t>
            </a:r>
            <a:r>
              <a:rPr b="0" i="0" lang="en-US" sz="3200" u="none">
                <a:solidFill>
                  <a:srgbClr val="0000FF"/>
                </a:solidFill>
                <a:latin typeface="Arial"/>
                <a:ea typeface="Arial"/>
                <a:cs typeface="Arial"/>
                <a:sym typeface="Arial"/>
              </a:rPr>
              <a:t>&gt;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3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78" name="Google Shape;978;p132"/>
          <p:cNvSpPr txBox="1"/>
          <p:nvPr>
            <p:ph type="title"/>
          </p:nvPr>
        </p:nvSpPr>
        <p:spPr>
          <a:xfrm>
            <a:off x="457200" y="0"/>
            <a:ext cx="8305800" cy="60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Special Targets</a:t>
            </a:r>
            <a:endParaRPr/>
          </a:p>
        </p:txBody>
      </p:sp>
      <p:sp>
        <p:nvSpPr>
          <p:cNvPr id="979" name="Google Shape;979;p132"/>
          <p:cNvSpPr txBox="1"/>
          <p:nvPr>
            <p:ph idx="1" type="body"/>
          </p:nvPr>
        </p:nvSpPr>
        <p:spPr>
          <a:xfrm>
            <a:off x="609600" y="838200"/>
            <a:ext cx="7848600" cy="60198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There are </a:t>
            </a:r>
            <a:r>
              <a:rPr b="1" i="0" lang="en-US" sz="2000" u="none">
                <a:solidFill>
                  <a:srgbClr val="FF0000"/>
                </a:solidFill>
                <a:latin typeface="Arial"/>
                <a:ea typeface="Arial"/>
                <a:cs typeface="Arial"/>
                <a:sym typeface="Arial"/>
              </a:rPr>
              <a:t>4</a:t>
            </a:r>
            <a:r>
              <a:rPr b="0" i="0" lang="en-US" sz="2000" u="none">
                <a:solidFill>
                  <a:schemeClr val="dk1"/>
                </a:solidFill>
                <a:latin typeface="Arial"/>
                <a:ea typeface="Arial"/>
                <a:cs typeface="Arial"/>
                <a:sym typeface="Arial"/>
              </a:rPr>
              <a:t> special target names that cannot be assigned by the NAME attribute of the FRAME tag.</a:t>
            </a:r>
            <a:endParaRPr/>
          </a:p>
          <a:p>
            <a:pPr indent="-609600" lvl="0" marL="6096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1.	TARGET=“_top”</a:t>
            </a:r>
            <a:r>
              <a:rPr b="0" i="0" lang="en-US" sz="2000" u="none">
                <a:solidFill>
                  <a:schemeClr val="dk1"/>
                </a:solidFill>
                <a:latin typeface="Arial"/>
                <a:ea typeface="Arial"/>
                <a:cs typeface="Arial"/>
                <a:sym typeface="Arial"/>
              </a:rPr>
              <a:t> : This loads the linked document into the full browser window with the URL specified by the HREF attribute. All frames disappear, leaving the new linked page to occupy the entire window. The back is turned on. </a:t>
            </a:r>
            <a:endParaRPr/>
          </a:p>
          <a:p>
            <a:pPr indent="-609600" lvl="0" marL="6096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2.	TARGET=“_blank”</a:t>
            </a:r>
            <a:r>
              <a:rPr b="0" i="0" lang="en-US" sz="2000" u="none">
                <a:solidFill>
                  <a:schemeClr val="dk1"/>
                </a:solidFill>
                <a:latin typeface="Arial"/>
                <a:ea typeface="Arial"/>
                <a:cs typeface="Arial"/>
                <a:sym typeface="Arial"/>
              </a:rPr>
              <a:t> : Opens an unnamed new browser window and loads the document specified in the URL attribute into the new window (and your old window stays open). The back is turned off. Other windows remains on.</a:t>
            </a:r>
            <a:endParaRPr/>
          </a:p>
          <a:p>
            <a:pPr indent="-482600" lvl="0" marL="609600" rtl="0" algn="l">
              <a:lnSpc>
                <a:spcPct val="80000"/>
              </a:lnSpc>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609600" lvl="0" marL="6096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3.	TARGET=“_self”</a:t>
            </a:r>
            <a:r>
              <a:rPr b="0" i="0" lang="en-US" sz="2000" u="none">
                <a:solidFill>
                  <a:schemeClr val="dk1"/>
                </a:solidFill>
                <a:latin typeface="Arial"/>
                <a:ea typeface="Arial"/>
                <a:cs typeface="Arial"/>
                <a:sym typeface="Arial"/>
              </a:rPr>
              <a:t> : Loads the document in the same window where the anchor was {</a:t>
            </a:r>
            <a:r>
              <a:rPr b="0" i="1" lang="en-US" sz="2000" u="none">
                <a:solidFill>
                  <a:schemeClr val="dk1"/>
                </a:solidFill>
                <a:latin typeface="Arial"/>
                <a:ea typeface="Arial"/>
                <a:cs typeface="Arial"/>
                <a:sym typeface="Arial"/>
              </a:rPr>
              <a:t>Clicked</a:t>
            </a:r>
            <a:r>
              <a:rPr b="0" i="0" lang="en-US" sz="2000" u="none">
                <a:solidFill>
                  <a:schemeClr val="dk1"/>
                </a:solidFill>
                <a:latin typeface="Arial"/>
                <a:ea typeface="Arial"/>
                <a:cs typeface="Arial"/>
                <a:sym typeface="Arial"/>
              </a:rPr>
              <a:t>}. This is the </a:t>
            </a:r>
            <a:r>
              <a:rPr b="1" i="0" lang="en-US" sz="2000" u="none">
                <a:solidFill>
                  <a:schemeClr val="dk1"/>
                </a:solidFill>
                <a:latin typeface="Arial"/>
                <a:ea typeface="Arial"/>
                <a:cs typeface="Arial"/>
                <a:sym typeface="Arial"/>
              </a:rPr>
              <a:t>default</a:t>
            </a:r>
            <a:r>
              <a:rPr b="0" i="0" lang="en-US" sz="2000" u="none">
                <a:solidFill>
                  <a:schemeClr val="dk1"/>
                </a:solidFill>
                <a:latin typeface="Arial"/>
                <a:ea typeface="Arial"/>
                <a:cs typeface="Arial"/>
                <a:sym typeface="Arial"/>
              </a:rPr>
              <a:t> setting for linking elements.</a:t>
            </a:r>
            <a:endParaRPr/>
          </a:p>
          <a:p>
            <a:pPr indent="-482600" lvl="0" marL="6096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609600" lvl="0" marL="6096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4.	TARGET=“_parent”</a:t>
            </a:r>
            <a:r>
              <a:rPr b="0" i="0" lang="en-US" sz="2000" u="none">
                <a:solidFill>
                  <a:schemeClr val="dk1"/>
                </a:solidFill>
                <a:latin typeface="Arial"/>
                <a:ea typeface="Arial"/>
                <a:cs typeface="Arial"/>
                <a:sym typeface="Arial"/>
              </a:rPr>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3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85" name="Google Shape;985;p133"/>
          <p:cNvSpPr txBox="1"/>
          <p:nvPr/>
        </p:nvSpPr>
        <p:spPr>
          <a:xfrm>
            <a:off x="0" y="361950"/>
            <a:ext cx="9144000" cy="5934075"/>
          </a:xfrm>
          <a:prstGeom prst="rect">
            <a:avLst/>
          </a:prstGeom>
          <a:solidFill>
            <a:schemeClr val="accen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If a frame contains the following link, then clicking the link launches a new, unnamed browser display window that contains the content defined in stuff.HTM. This can be a simple HTML document, or an entirely new FRAMESET definition. </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1.	&lt;A HREF="stuff.html" TARGET="_blank"&gt;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If a frame contains the following link, then clicking the link will simply cause the frame which contains the link to clear, and its content will be replaced with whatever is in stuff.htm.</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2.	&lt;A HREF="stuff.html" TARGET="_self"&gt;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If a frame contains the following link, the frameset that contains the frame that contains this link will be replaced by stuff.HTM.</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3.	&lt;A HREF="stuff.html" TARGET="_parent"&gt;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Finally, if a frame contains the following link, clicking the link replaces the entire browser window with the contents of stuff.HTM.</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4.	&lt;A HREF="stuff.html" TARGET="_top"&gt;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08" name="Google Shape;208;p26"/>
          <p:cNvSpPr txBox="1"/>
          <p:nvPr>
            <p:ph type="title"/>
          </p:nvPr>
        </p:nvSpPr>
        <p:spPr>
          <a:xfrm>
            <a:off x="457200" y="1524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Starting NotePad</a:t>
            </a:r>
            <a:endParaRPr/>
          </a:p>
        </p:txBody>
      </p:sp>
      <p:sp>
        <p:nvSpPr>
          <p:cNvPr id="209" name="Google Shape;209;p26"/>
          <p:cNvSpPr txBox="1"/>
          <p:nvPr>
            <p:ph idx="1" type="body"/>
          </p:nvPr>
        </p:nvSpPr>
        <p:spPr>
          <a:xfrm>
            <a:off x="457200" y="1524000"/>
            <a:ext cx="8229600" cy="5105400"/>
          </a:xfrm>
          <a:prstGeom prst="rect">
            <a:avLst/>
          </a:prstGeom>
          <a:solidFill>
            <a:schemeClr val="accent1"/>
          </a:solidFill>
          <a:ln cap="flat" cmpd="sng" w="9525">
            <a:solidFill>
              <a:srgbClr val="008000"/>
            </a:solidFill>
            <a:prstDash val="solid"/>
            <a:miter lim="524288"/>
            <a:headEnd len="sm" w="sm" type="none"/>
            <a:tailEnd len="sm" w="sm" type="none"/>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NotePad is the standard text editor that comes with the microsoft windows operating system. To start NotePad in windows 9x or XP follow the steps bellow:</a:t>
            </a:r>
            <a:endParaRPr/>
          </a:p>
          <a:p>
            <a:pPr indent="-609600" lvl="0" marL="609600" rtl="0" algn="l">
              <a:lnSpc>
                <a:spcPct val="9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Click on the “</a:t>
            </a:r>
            <a:r>
              <a:rPr b="0" i="0" lang="en-US" sz="3200" u="none">
                <a:solidFill>
                  <a:srgbClr val="008000"/>
                </a:solidFill>
                <a:latin typeface="Arial"/>
                <a:ea typeface="Arial"/>
                <a:cs typeface="Arial"/>
                <a:sym typeface="Arial"/>
              </a:rPr>
              <a:t>Start</a:t>
            </a:r>
            <a:r>
              <a:rPr b="0" i="0" lang="en-US" sz="3200" u="none">
                <a:solidFill>
                  <a:schemeClr val="dk1"/>
                </a:solidFill>
                <a:latin typeface="Arial"/>
                <a:ea typeface="Arial"/>
                <a:cs typeface="Arial"/>
                <a:sym typeface="Arial"/>
              </a:rPr>
              <a:t>” button located on your Windows task bar.</a:t>
            </a:r>
            <a:endParaRPr/>
          </a:p>
          <a:p>
            <a:pPr indent="-609600" lvl="0" marL="609600" rtl="0" algn="l">
              <a:lnSpc>
                <a:spcPct val="9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Click on “</a:t>
            </a:r>
            <a:r>
              <a:rPr b="0" i="0" lang="en-US" sz="3200" u="none">
                <a:solidFill>
                  <a:srgbClr val="008000"/>
                </a:solidFill>
                <a:latin typeface="Arial"/>
                <a:ea typeface="Arial"/>
                <a:cs typeface="Arial"/>
                <a:sym typeface="Arial"/>
              </a:rPr>
              <a:t>Programs</a:t>
            </a:r>
            <a:r>
              <a:rPr b="0" i="0" lang="en-US" sz="3200" u="none">
                <a:solidFill>
                  <a:schemeClr val="dk1"/>
                </a:solidFill>
                <a:latin typeface="Arial"/>
                <a:ea typeface="Arial"/>
                <a:cs typeface="Arial"/>
                <a:sym typeface="Arial"/>
              </a:rPr>
              <a:t>” and then click on the directory menu labeled “</a:t>
            </a:r>
            <a:r>
              <a:rPr b="0" i="0" lang="en-US" sz="3200" u="none">
                <a:solidFill>
                  <a:srgbClr val="008000"/>
                </a:solidFill>
                <a:latin typeface="Arial"/>
                <a:ea typeface="Arial"/>
                <a:cs typeface="Arial"/>
                <a:sym typeface="Arial"/>
              </a:rPr>
              <a:t>Accessories</a:t>
            </a:r>
            <a:r>
              <a:rPr b="0" i="0" lang="en-US" sz="3200" u="none">
                <a:solidFill>
                  <a:schemeClr val="dk1"/>
                </a:solidFill>
                <a:latin typeface="Arial"/>
                <a:ea typeface="Arial"/>
                <a:cs typeface="Arial"/>
                <a:sym typeface="Arial"/>
              </a:rPr>
              <a:t>”.</a:t>
            </a:r>
            <a:endParaRPr/>
          </a:p>
          <a:p>
            <a:pPr indent="-609600" lvl="0" marL="609600" rtl="0" algn="l">
              <a:lnSpc>
                <a:spcPct val="9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Locate the shortcut “</a:t>
            </a:r>
            <a:r>
              <a:rPr b="0" i="0" lang="en-US" sz="3200" u="none">
                <a:solidFill>
                  <a:srgbClr val="008000"/>
                </a:solidFill>
                <a:latin typeface="Arial"/>
                <a:ea typeface="Arial"/>
                <a:cs typeface="Arial"/>
                <a:sym typeface="Arial"/>
              </a:rPr>
              <a:t>NotePad</a:t>
            </a:r>
            <a:r>
              <a:rPr b="0" i="0" lang="en-US" sz="3200" u="none">
                <a:solidFill>
                  <a:schemeClr val="dk1"/>
                </a:solidFill>
                <a:latin typeface="Arial"/>
                <a:ea typeface="Arial"/>
                <a:cs typeface="Arial"/>
                <a:sym typeface="Arial"/>
              </a:rPr>
              <a:t>” and click the shortcut once.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3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91" name="Google Shape;991;p134"/>
          <p:cNvSpPr txBox="1"/>
          <p:nvPr/>
        </p:nvSpPr>
        <p:spPr>
          <a:xfrm>
            <a:off x="762000" y="381000"/>
            <a:ext cx="7772400" cy="1143000"/>
          </a:xfrm>
          <a:prstGeom prst="rect">
            <a:avLst/>
          </a:prstGeom>
          <a:solidFill>
            <a:srgbClr val="3333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Targeting links to frames</a:t>
            </a:r>
            <a:endParaRPr/>
          </a:p>
        </p:txBody>
      </p:sp>
      <p:sp>
        <p:nvSpPr>
          <p:cNvPr id="992" name="Google Shape;992;p134"/>
          <p:cNvSpPr txBox="1"/>
          <p:nvPr/>
        </p:nvSpPr>
        <p:spPr>
          <a:xfrm>
            <a:off x="457200" y="1600200"/>
            <a:ext cx="8382000" cy="4724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TARGET attribute allows you to specify the frame into which a page is to be loaded into in a frames setting.</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 HREF=“chap1.html” TARGET=“_self”&gt; [Chapter 1]&lt;/A&gt;</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 HREF=“chap1.html” TARGET=“_parent”&gt; [Chapter 2]&lt;/A&gt;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Parent window</a:t>
            </a:r>
            <a:endParaRPr/>
          </a:p>
        </p:txBody>
      </p:sp>
      <p:grpSp>
        <p:nvGrpSpPr>
          <p:cNvPr id="993" name="Google Shape;993;p134"/>
          <p:cNvGrpSpPr/>
          <p:nvPr/>
        </p:nvGrpSpPr>
        <p:grpSpPr>
          <a:xfrm>
            <a:off x="4648200" y="3810000"/>
            <a:ext cx="3352800" cy="2438400"/>
            <a:chOff x="2880" y="2448"/>
            <a:chExt cx="2112" cy="1536"/>
          </a:xfrm>
        </p:grpSpPr>
        <p:sp>
          <p:nvSpPr>
            <p:cNvPr id="994" name="Google Shape;994;p134"/>
            <p:cNvSpPr txBox="1"/>
            <p:nvPr/>
          </p:nvSpPr>
          <p:spPr>
            <a:xfrm>
              <a:off x="2928" y="2592"/>
              <a:ext cx="2064" cy="4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Learning HTML</a:t>
              </a:r>
              <a:endParaRPr/>
            </a:p>
            <a:p>
              <a:pPr indent="0" lvl="0" marL="0" marR="0" rtl="0" algn="ctr">
                <a:lnSpc>
                  <a:spcPct val="100000"/>
                </a:lnSpc>
                <a:spcBef>
                  <a:spcPts val="80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[Chapter 1][Chapter 2][Chapter 3]</a:t>
              </a:r>
              <a:endParaRPr/>
            </a:p>
          </p:txBody>
        </p:sp>
        <p:grpSp>
          <p:nvGrpSpPr>
            <p:cNvPr id="995" name="Google Shape;995;p134"/>
            <p:cNvGrpSpPr/>
            <p:nvPr/>
          </p:nvGrpSpPr>
          <p:grpSpPr>
            <a:xfrm>
              <a:off x="2880" y="2448"/>
              <a:ext cx="2112" cy="1536"/>
              <a:chOff x="2880" y="2448"/>
              <a:chExt cx="2112" cy="1536"/>
            </a:xfrm>
          </p:grpSpPr>
          <p:sp>
            <p:nvSpPr>
              <p:cNvPr id="996" name="Google Shape;996;p134"/>
              <p:cNvSpPr txBox="1"/>
              <p:nvPr/>
            </p:nvSpPr>
            <p:spPr>
              <a:xfrm>
                <a:off x="2880" y="2448"/>
                <a:ext cx="2112" cy="15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97" name="Google Shape;997;p134"/>
              <p:cNvCxnSpPr/>
              <p:nvPr/>
            </p:nvCxnSpPr>
            <p:spPr>
              <a:xfrm>
                <a:off x="2880" y="3120"/>
                <a:ext cx="2112" cy="0"/>
              </a:xfrm>
              <a:prstGeom prst="straightConnector1">
                <a:avLst/>
              </a:prstGeom>
              <a:noFill/>
              <a:ln cap="flat" cmpd="sng" w="9525">
                <a:solidFill>
                  <a:schemeClr val="dk1"/>
                </a:solidFill>
                <a:prstDash val="solid"/>
                <a:miter lim="800000"/>
                <a:headEnd len="med" w="med" type="none"/>
                <a:tailEnd len="med" w="med" type="none"/>
              </a:ln>
            </p:spPr>
          </p:cxnSp>
        </p:grpSp>
      </p:grpSp>
      <p:sp>
        <p:nvSpPr>
          <p:cNvPr id="998" name="Google Shape;998;p134"/>
          <p:cNvSpPr txBox="1"/>
          <p:nvPr/>
        </p:nvSpPr>
        <p:spPr>
          <a:xfrm>
            <a:off x="3276600" y="4114800"/>
            <a:ext cx="1295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chap1.html</a:t>
            </a:r>
            <a:endParaRPr/>
          </a:p>
        </p:txBody>
      </p:sp>
      <p:sp>
        <p:nvSpPr>
          <p:cNvPr id="999" name="Google Shape;999;p134"/>
          <p:cNvSpPr txBox="1"/>
          <p:nvPr/>
        </p:nvSpPr>
        <p:spPr>
          <a:xfrm>
            <a:off x="3124200" y="5226050"/>
            <a:ext cx="1295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chap2.html</a:t>
            </a:r>
            <a:endParaRPr/>
          </a:p>
        </p:txBody>
      </p:sp>
      <p:cxnSp>
        <p:nvCxnSpPr>
          <p:cNvPr id="1000" name="Google Shape;1000;p134"/>
          <p:cNvCxnSpPr/>
          <p:nvPr/>
        </p:nvCxnSpPr>
        <p:spPr>
          <a:xfrm rot="10800000">
            <a:off x="2133600" y="5410200"/>
            <a:ext cx="990600" cy="0"/>
          </a:xfrm>
          <a:prstGeom prst="straightConnector1">
            <a:avLst/>
          </a:prstGeom>
          <a:noFill/>
          <a:ln cap="flat" cmpd="sng" w="9525">
            <a:solidFill>
              <a:schemeClr val="dk1"/>
            </a:solidFill>
            <a:prstDash val="solid"/>
            <a:miter lim="800000"/>
            <a:headEnd len="med" w="med" type="none"/>
            <a:tailEnd len="lg" w="lg" type="triangle"/>
          </a:ln>
        </p:spPr>
      </p:cxnSp>
      <p:cxnSp>
        <p:nvCxnSpPr>
          <p:cNvPr id="1001" name="Google Shape;1001;p134"/>
          <p:cNvCxnSpPr/>
          <p:nvPr/>
        </p:nvCxnSpPr>
        <p:spPr>
          <a:xfrm>
            <a:off x="4419600" y="4267200"/>
            <a:ext cx="914400" cy="0"/>
          </a:xfrm>
          <a:prstGeom prst="straightConnector1">
            <a:avLst/>
          </a:prstGeom>
          <a:noFill/>
          <a:ln cap="flat" cmpd="sng" w="9525">
            <a:solidFill>
              <a:schemeClr val="dk1"/>
            </a:solidFill>
            <a:prstDash val="solid"/>
            <a:miter lim="800000"/>
            <a:headEnd len="med" w="med" type="none"/>
            <a:tailEnd len="lg" w="lg" type="triangle"/>
          </a:ln>
        </p:spPr>
      </p:cxnSp>
      <p:sp>
        <p:nvSpPr>
          <p:cNvPr id="1002" name="Google Shape;1002;p134"/>
          <p:cNvSpPr txBox="1"/>
          <p:nvPr/>
        </p:nvSpPr>
        <p:spPr>
          <a:xfrm>
            <a:off x="533400" y="3886200"/>
            <a:ext cx="2514600" cy="2286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3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08" name="Google Shape;1008;p135"/>
          <p:cNvSpPr txBox="1"/>
          <p:nvPr/>
        </p:nvSpPr>
        <p:spPr>
          <a:xfrm>
            <a:off x="685800" y="304800"/>
            <a:ext cx="7772400" cy="11430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Targeting links to frames</a:t>
            </a:r>
            <a:endParaRPr/>
          </a:p>
        </p:txBody>
      </p:sp>
      <p:sp>
        <p:nvSpPr>
          <p:cNvPr id="1009" name="Google Shape;1009;p135"/>
          <p:cNvSpPr txBox="1"/>
          <p:nvPr/>
        </p:nvSpPr>
        <p:spPr>
          <a:xfrm>
            <a:off x="533400" y="1752600"/>
            <a:ext cx="8229600" cy="4724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TARGET attribute allows you to specify the frame into which a page is to be loaded into in a frames setting.</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 HREF=“chap1.html” TARGET=“bottom”&gt; [Chapter 1]&lt;/A&gt;</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 HREF=“chap2.html” TARGET=“bottom”&gt; [Chapter 2]&lt;/A&gt;</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 HREF=“chap3.html” TARGET=“bottom”&gt; [Chapter 3]&lt;/A&gt;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10" name="Google Shape;1010;p135"/>
          <p:cNvGrpSpPr/>
          <p:nvPr/>
        </p:nvGrpSpPr>
        <p:grpSpPr>
          <a:xfrm>
            <a:off x="4572000" y="3886200"/>
            <a:ext cx="3352800" cy="2438400"/>
            <a:chOff x="2880" y="2448"/>
            <a:chExt cx="2112" cy="1536"/>
          </a:xfrm>
        </p:grpSpPr>
        <p:sp>
          <p:nvSpPr>
            <p:cNvPr id="1011" name="Google Shape;1011;p135"/>
            <p:cNvSpPr txBox="1"/>
            <p:nvPr/>
          </p:nvSpPr>
          <p:spPr>
            <a:xfrm>
              <a:off x="2928" y="2592"/>
              <a:ext cx="2064" cy="4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Learning HTML</a:t>
              </a:r>
              <a:endParaRPr/>
            </a:p>
            <a:p>
              <a:pPr indent="0" lvl="0" marL="0" marR="0" rtl="0" algn="ctr">
                <a:lnSpc>
                  <a:spcPct val="100000"/>
                </a:lnSpc>
                <a:spcBef>
                  <a:spcPts val="80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[Chapter 1][Chapter 2][Chapter 3]</a:t>
              </a:r>
              <a:endParaRPr/>
            </a:p>
          </p:txBody>
        </p:sp>
        <p:grpSp>
          <p:nvGrpSpPr>
            <p:cNvPr id="1012" name="Google Shape;1012;p135"/>
            <p:cNvGrpSpPr/>
            <p:nvPr/>
          </p:nvGrpSpPr>
          <p:grpSpPr>
            <a:xfrm>
              <a:off x="2880" y="2448"/>
              <a:ext cx="2112" cy="1536"/>
              <a:chOff x="2880" y="2448"/>
              <a:chExt cx="2112" cy="1536"/>
            </a:xfrm>
          </p:grpSpPr>
          <p:sp>
            <p:nvSpPr>
              <p:cNvPr id="1013" name="Google Shape;1013;p135"/>
              <p:cNvSpPr txBox="1"/>
              <p:nvPr/>
            </p:nvSpPr>
            <p:spPr>
              <a:xfrm>
                <a:off x="2880" y="2448"/>
                <a:ext cx="2112" cy="15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14" name="Google Shape;1014;p135"/>
              <p:cNvCxnSpPr/>
              <p:nvPr/>
            </p:nvCxnSpPr>
            <p:spPr>
              <a:xfrm>
                <a:off x="2880" y="3120"/>
                <a:ext cx="2112" cy="0"/>
              </a:xfrm>
              <a:prstGeom prst="straightConnector1">
                <a:avLst/>
              </a:prstGeom>
              <a:noFill/>
              <a:ln cap="flat" cmpd="sng" w="9525">
                <a:solidFill>
                  <a:schemeClr val="dk1"/>
                </a:solidFill>
                <a:prstDash val="solid"/>
                <a:miter lim="800000"/>
                <a:headEnd len="med" w="med" type="none"/>
                <a:tailEnd len="med" w="med" type="none"/>
              </a:ln>
            </p:spPr>
          </p:cxnSp>
        </p:grpSp>
      </p:grpSp>
      <p:sp>
        <p:nvSpPr>
          <p:cNvPr id="1015" name="Google Shape;1015;p135"/>
          <p:cNvSpPr txBox="1"/>
          <p:nvPr/>
        </p:nvSpPr>
        <p:spPr>
          <a:xfrm>
            <a:off x="1600200" y="4114800"/>
            <a:ext cx="1295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chap1.html</a:t>
            </a:r>
            <a:endParaRPr/>
          </a:p>
        </p:txBody>
      </p:sp>
      <p:sp>
        <p:nvSpPr>
          <p:cNvPr id="1016" name="Google Shape;1016;p135"/>
          <p:cNvSpPr txBox="1"/>
          <p:nvPr/>
        </p:nvSpPr>
        <p:spPr>
          <a:xfrm>
            <a:off x="1600200" y="4921250"/>
            <a:ext cx="1295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chap2.html</a:t>
            </a:r>
            <a:endParaRPr/>
          </a:p>
        </p:txBody>
      </p:sp>
      <p:sp>
        <p:nvSpPr>
          <p:cNvPr id="1017" name="Google Shape;1017;p135"/>
          <p:cNvSpPr txBox="1"/>
          <p:nvPr/>
        </p:nvSpPr>
        <p:spPr>
          <a:xfrm>
            <a:off x="1600200" y="5683250"/>
            <a:ext cx="1295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chap3.html</a:t>
            </a:r>
            <a:endParaRPr/>
          </a:p>
        </p:txBody>
      </p:sp>
      <p:cxnSp>
        <p:nvCxnSpPr>
          <p:cNvPr id="1018" name="Google Shape;1018;p135"/>
          <p:cNvCxnSpPr/>
          <p:nvPr/>
        </p:nvCxnSpPr>
        <p:spPr>
          <a:xfrm>
            <a:off x="2743200" y="4343400"/>
            <a:ext cx="2819400" cy="990600"/>
          </a:xfrm>
          <a:prstGeom prst="straightConnector1">
            <a:avLst/>
          </a:prstGeom>
          <a:noFill/>
          <a:ln cap="flat" cmpd="sng" w="9525">
            <a:solidFill>
              <a:schemeClr val="dk1"/>
            </a:solidFill>
            <a:prstDash val="solid"/>
            <a:miter lim="800000"/>
            <a:headEnd len="med" w="med" type="none"/>
            <a:tailEnd len="lg" w="lg" type="triangle"/>
          </a:ln>
        </p:spPr>
      </p:cxnSp>
      <p:cxnSp>
        <p:nvCxnSpPr>
          <p:cNvPr id="1019" name="Google Shape;1019;p135"/>
          <p:cNvCxnSpPr/>
          <p:nvPr/>
        </p:nvCxnSpPr>
        <p:spPr>
          <a:xfrm>
            <a:off x="2817812" y="5105400"/>
            <a:ext cx="2667000" cy="381000"/>
          </a:xfrm>
          <a:prstGeom prst="straightConnector1">
            <a:avLst/>
          </a:prstGeom>
          <a:noFill/>
          <a:ln cap="flat" cmpd="sng" w="9525">
            <a:solidFill>
              <a:schemeClr val="dk1"/>
            </a:solidFill>
            <a:prstDash val="solid"/>
            <a:miter lim="800000"/>
            <a:headEnd len="med" w="med" type="none"/>
            <a:tailEnd len="lg" w="lg" type="triangle"/>
          </a:ln>
        </p:spPr>
      </p:cxnSp>
      <p:cxnSp>
        <p:nvCxnSpPr>
          <p:cNvPr id="1020" name="Google Shape;1020;p135"/>
          <p:cNvCxnSpPr/>
          <p:nvPr/>
        </p:nvCxnSpPr>
        <p:spPr>
          <a:xfrm flipH="1" rot="10800000">
            <a:off x="2895600" y="5715000"/>
            <a:ext cx="2514600" cy="152400"/>
          </a:xfrm>
          <a:prstGeom prst="straightConnector1">
            <a:avLst/>
          </a:prstGeom>
          <a:noFill/>
          <a:ln cap="flat" cmpd="sng" w="9525">
            <a:solidFill>
              <a:schemeClr val="dk1"/>
            </a:solidFill>
            <a:prstDash val="solid"/>
            <a:miter lim="800000"/>
            <a:headEnd len="med" w="med" type="none"/>
            <a:tailEnd len="lg" w="lg" type="triangle"/>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3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26" name="Google Shape;1026;p136"/>
          <p:cNvSpPr txBox="1"/>
          <p:nvPr>
            <p:ph type="title"/>
          </p:nvPr>
        </p:nvSpPr>
        <p:spPr>
          <a:xfrm>
            <a:off x="457200" y="0"/>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6000"/>
              <a:buFont typeface="Libre Baskerville"/>
              <a:buNone/>
            </a:pPr>
            <a:r>
              <a:rPr b="1" i="0" lang="en-US" sz="6000" u="none">
                <a:solidFill>
                  <a:srgbClr val="FFFF00"/>
                </a:solidFill>
                <a:latin typeface="Libre Baskerville"/>
                <a:ea typeface="Libre Baskerville"/>
                <a:cs typeface="Libre Baskerville"/>
                <a:sym typeface="Libre Baskerville"/>
              </a:rPr>
              <a:t>Forms</a:t>
            </a:r>
            <a:endParaRPr/>
          </a:p>
        </p:txBody>
      </p:sp>
      <p:sp>
        <p:nvSpPr>
          <p:cNvPr id="1027" name="Google Shape;1027;p136"/>
          <p:cNvSpPr txBox="1"/>
          <p:nvPr>
            <p:ph idx="1" type="body"/>
          </p:nvPr>
        </p:nvSpPr>
        <p:spPr>
          <a:xfrm>
            <a:off x="685800" y="1066800"/>
            <a:ext cx="7772400" cy="56388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Forms add the ability to web pages to not only provide the person viewing the document with dynamic information but also to obtain information from the person viewing it, and process the information.</a:t>
            </a:r>
            <a:endParaRPr/>
          </a:p>
          <a:p>
            <a:pPr indent="-609600" lvl="0" marL="609600" rtl="0" algn="l">
              <a:lnSpc>
                <a:spcPct val="100000"/>
              </a:lnSpc>
              <a:spcBef>
                <a:spcPts val="40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Objectives:</a:t>
            </a:r>
            <a:endParaRPr/>
          </a:p>
          <a:p>
            <a:pPr indent="-609600" lvl="0" marL="6096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Upon completing this section, you should be able to</a:t>
            </a:r>
            <a:endParaRPr/>
          </a:p>
          <a:p>
            <a:pPr indent="-609600" lvl="0" marL="609600" rtl="0" algn="l">
              <a:lnSpc>
                <a:spcPct val="100000"/>
              </a:lnSpc>
              <a:spcBef>
                <a:spcPts val="400"/>
              </a:spcBef>
              <a:spcAft>
                <a:spcPts val="0"/>
              </a:spcAft>
              <a:buClr>
                <a:schemeClr val="accent2"/>
              </a:buClr>
              <a:buSzPts val="2000"/>
              <a:buFont typeface="Noto Sans Symbols"/>
              <a:buAutoNum type="arabicPeriod"/>
            </a:pPr>
            <a:r>
              <a:rPr b="0" i="0" lang="en-US" sz="2000" u="none">
                <a:solidFill>
                  <a:schemeClr val="dk1"/>
                </a:solidFill>
                <a:latin typeface="Arial"/>
                <a:ea typeface="Arial"/>
                <a:cs typeface="Arial"/>
                <a:sym typeface="Arial"/>
              </a:rPr>
              <a:t>Create a FORM.</a:t>
            </a:r>
            <a:endParaRPr/>
          </a:p>
          <a:p>
            <a:pPr indent="-609600" lvl="0" marL="609600" rtl="0" algn="l">
              <a:lnSpc>
                <a:spcPct val="100000"/>
              </a:lnSpc>
              <a:spcBef>
                <a:spcPts val="400"/>
              </a:spcBef>
              <a:spcAft>
                <a:spcPts val="0"/>
              </a:spcAft>
              <a:buClr>
                <a:schemeClr val="accent2"/>
              </a:buClr>
              <a:buSzPts val="2000"/>
              <a:buFont typeface="Noto Sans Symbols"/>
              <a:buAutoNum type="arabicPeriod"/>
            </a:pPr>
            <a:r>
              <a:rPr b="0" i="0" lang="en-US" sz="2000" u="none">
                <a:solidFill>
                  <a:schemeClr val="dk1"/>
                </a:solidFill>
                <a:latin typeface="Arial"/>
                <a:ea typeface="Arial"/>
                <a:cs typeface="Arial"/>
                <a:sym typeface="Arial"/>
              </a:rPr>
              <a:t>Add elements to a FORM.</a:t>
            </a:r>
            <a:endParaRPr/>
          </a:p>
          <a:p>
            <a:pPr indent="-609600" lvl="0" marL="609600" rtl="0" algn="l">
              <a:lnSpc>
                <a:spcPct val="100000"/>
              </a:lnSpc>
              <a:spcBef>
                <a:spcPts val="640"/>
              </a:spcBef>
              <a:spcAft>
                <a:spcPts val="0"/>
              </a:spcAft>
              <a:buClr>
                <a:schemeClr val="accent2"/>
              </a:buClr>
              <a:buSzPts val="2000"/>
              <a:buFont typeface="Noto Sans Symbols"/>
              <a:buAutoNum type="arabicPeriod"/>
            </a:pPr>
            <a:r>
              <a:rPr b="0" i="0" lang="en-US" sz="2000" u="none">
                <a:solidFill>
                  <a:schemeClr val="dk1"/>
                </a:solidFill>
                <a:latin typeface="Arial"/>
                <a:ea typeface="Arial"/>
                <a:cs typeface="Arial"/>
                <a:sym typeface="Arial"/>
              </a:rPr>
              <a:t>Define CGI </a:t>
            </a:r>
            <a:r>
              <a:rPr b="0" i="0" lang="en-US" sz="3200" u="none">
                <a:solidFill>
                  <a:schemeClr val="dk1"/>
                </a:solidFill>
                <a:latin typeface="Arial"/>
                <a:ea typeface="Arial"/>
                <a:cs typeface="Arial"/>
                <a:sym typeface="Arial"/>
              </a:rPr>
              <a:t>(Common Gateway Interface).</a:t>
            </a:r>
            <a:endParaRPr/>
          </a:p>
          <a:p>
            <a:pPr indent="-609600" lvl="0" marL="609600" rtl="0" algn="l">
              <a:lnSpc>
                <a:spcPct val="100000"/>
              </a:lnSpc>
              <a:spcBef>
                <a:spcPts val="400"/>
              </a:spcBef>
              <a:spcAft>
                <a:spcPts val="0"/>
              </a:spcAft>
              <a:buClr>
                <a:schemeClr val="accent2"/>
              </a:buClr>
              <a:buSzPts val="2000"/>
              <a:buFont typeface="Noto Sans Symbols"/>
              <a:buAutoNum type="arabicPeriod"/>
            </a:pPr>
            <a:r>
              <a:rPr b="0" i="0" lang="en-US" sz="2000" u="none">
                <a:solidFill>
                  <a:schemeClr val="dk1"/>
                </a:solidFill>
                <a:latin typeface="Arial"/>
                <a:ea typeface="Arial"/>
                <a:cs typeface="Arial"/>
                <a:sym typeface="Arial"/>
              </a:rPr>
              <a:t>Describe the purpose of a CGI Application.</a:t>
            </a:r>
            <a:endParaRPr/>
          </a:p>
          <a:p>
            <a:pPr indent="-609600" lvl="0" marL="609600" rtl="0" algn="l">
              <a:lnSpc>
                <a:spcPct val="100000"/>
              </a:lnSpc>
              <a:spcBef>
                <a:spcPts val="400"/>
              </a:spcBef>
              <a:spcAft>
                <a:spcPts val="0"/>
              </a:spcAft>
              <a:buClr>
                <a:schemeClr val="accent2"/>
              </a:buClr>
              <a:buSzPts val="2000"/>
              <a:buFont typeface="Noto Sans Symbols"/>
              <a:buAutoNum type="arabicPeriod"/>
            </a:pPr>
            <a:r>
              <a:rPr b="0" i="0" lang="en-US" sz="2000" u="none">
                <a:solidFill>
                  <a:schemeClr val="dk1"/>
                </a:solidFill>
                <a:latin typeface="Arial"/>
                <a:ea typeface="Arial"/>
                <a:cs typeface="Arial"/>
                <a:sym typeface="Arial"/>
              </a:rPr>
              <a:t>Specify an action for the FORM.</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Forms work in all browsers.</a:t>
            </a:r>
            <a:endParaRPr/>
          </a:p>
          <a:p>
            <a:pPr indent="-609600" lvl="0" marL="6096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Forms are Platform Independent.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3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33" name="Google Shape;1033;p137"/>
          <p:cNvSpPr txBox="1"/>
          <p:nvPr>
            <p:ph type="title"/>
          </p:nvPr>
        </p:nvSpPr>
        <p:spPr>
          <a:xfrm>
            <a:off x="606425" y="274637"/>
            <a:ext cx="7931150" cy="6858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6600"/>
              <a:buFont typeface="Libre Baskerville"/>
              <a:buNone/>
            </a:pPr>
            <a:r>
              <a:rPr b="1" i="0" lang="en-US" sz="6600" u="none">
                <a:solidFill>
                  <a:srgbClr val="FFFF00"/>
                </a:solidFill>
                <a:latin typeface="Libre Baskerville"/>
                <a:ea typeface="Libre Baskerville"/>
                <a:cs typeface="Libre Baskerville"/>
                <a:sym typeface="Libre Baskerville"/>
              </a:rPr>
              <a:t>Forms</a:t>
            </a:r>
            <a:endParaRPr/>
          </a:p>
        </p:txBody>
      </p:sp>
      <p:sp>
        <p:nvSpPr>
          <p:cNvPr id="1034" name="Google Shape;1034;p137"/>
          <p:cNvSpPr txBox="1"/>
          <p:nvPr>
            <p:ph idx="1" type="body"/>
          </p:nvPr>
        </p:nvSpPr>
        <p:spPr>
          <a:xfrm>
            <a:off x="228600" y="1371600"/>
            <a:ext cx="8686800" cy="5029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To insert a form we use the &lt;FORM&gt;&lt;/FORM&gt; tags. The rest of the form elements must be inserted in between the form tags.</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&lt;HTML&gt; &lt;HEAD&gt;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&lt;TITLE&gt; Sample Form&lt;/TITLE&gt;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&lt;/HEAD&gt;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&lt;BODY BGCOLOR=“FFFFFF”&gt;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t>
            </a:r>
            <a:r>
              <a:rPr b="0" i="0" lang="en-US" sz="2000" u="none">
                <a:solidFill>
                  <a:srgbClr val="FF0000"/>
                </a:solidFill>
                <a:latin typeface="Arial"/>
                <a:ea typeface="Arial"/>
                <a:cs typeface="Arial"/>
                <a:sym typeface="Arial"/>
              </a:rPr>
              <a:t>FORM</a:t>
            </a:r>
            <a:r>
              <a:rPr b="0" i="0" lang="en-US" sz="2000" u="none">
                <a:solidFill>
                  <a:schemeClr val="dk1"/>
                </a:solidFill>
                <a:latin typeface="Arial"/>
                <a:ea typeface="Arial"/>
                <a:cs typeface="Arial"/>
                <a:sym typeface="Arial"/>
              </a:rPr>
              <a:t> ACTION = </a:t>
            </a:r>
            <a:r>
              <a:rPr b="0" i="0" lang="en-US" sz="2000" u="sng">
                <a:solidFill>
                  <a:schemeClr val="hlink"/>
                </a:solidFill>
                <a:hlinkClick r:id="rId3"/>
              </a:rPr>
              <a:t>http://www.xnu.com/formtest.asp</a:t>
            </a:r>
            <a:r>
              <a:rPr b="0" i="0" lang="en-US" sz="2000" u="none">
                <a:solidFill>
                  <a:schemeClr val="dk1"/>
                </a:solidFill>
                <a:latin typeface="Arial"/>
                <a:ea typeface="Arial"/>
                <a:cs typeface="Arial"/>
                <a:sym typeface="Arial"/>
              </a:rPr>
              <a:t>&gt;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&lt;P&gt; First Name: </a:t>
            </a:r>
            <a:r>
              <a:rPr b="0" i="0" lang="en-US" sz="2000" u="none">
                <a:solidFill>
                  <a:srgbClr val="FF0000"/>
                </a:solidFill>
                <a:latin typeface="Arial"/>
                <a:ea typeface="Arial"/>
                <a:cs typeface="Arial"/>
                <a:sym typeface="Arial"/>
              </a:rPr>
              <a:t>&lt;INPUT TYPE=“TEXT” NAME=“fname” MAXLENGTH=“50”&gt;</a:t>
            </a:r>
            <a:r>
              <a:rPr b="0" i="0" lang="en-US" sz="2000" u="none">
                <a:solidFill>
                  <a:schemeClr val="dk1"/>
                </a:solidFill>
                <a:latin typeface="Arial"/>
                <a:ea typeface="Arial"/>
                <a:cs typeface="Arial"/>
                <a:sym typeface="Arial"/>
              </a:rPr>
              <a:t> &lt;/P&gt;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&lt;P&gt; </a:t>
            </a:r>
            <a:r>
              <a:rPr b="0" i="0" lang="en-US" sz="2000" u="none">
                <a:solidFill>
                  <a:srgbClr val="FF0000"/>
                </a:solidFill>
                <a:latin typeface="Arial"/>
                <a:ea typeface="Arial"/>
                <a:cs typeface="Arial"/>
                <a:sym typeface="Arial"/>
              </a:rPr>
              <a:t>&lt;INPUT TYPE=“SUBMIT” NAME=“fsubmit1” VALUE=“Send Info”&gt;</a:t>
            </a:r>
            <a:r>
              <a:rPr b="0" i="0" lang="en-US" sz="2000" u="none">
                <a:solidFill>
                  <a:schemeClr val="dk1"/>
                </a:solidFill>
                <a:latin typeface="Arial"/>
                <a:ea typeface="Arial"/>
                <a:cs typeface="Arial"/>
                <a:sym typeface="Arial"/>
              </a:rPr>
              <a:t> &lt;/P&gt;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a:t>
            </a:r>
            <a:r>
              <a:rPr b="0" i="0" lang="en-US" sz="2000" u="none">
                <a:solidFill>
                  <a:srgbClr val="FF0000"/>
                </a:solidFill>
                <a:latin typeface="Arial"/>
                <a:ea typeface="Arial"/>
                <a:cs typeface="Arial"/>
                <a:sym typeface="Arial"/>
              </a:rPr>
              <a:t>FORM</a:t>
            </a:r>
            <a:r>
              <a:rPr b="0" i="0" lang="en-US" sz="2000" u="none">
                <a:solidFill>
                  <a:schemeClr val="dk1"/>
                </a:solidFill>
                <a:latin typeface="Arial"/>
                <a:ea typeface="Arial"/>
                <a:cs typeface="Arial"/>
                <a:sym typeface="Arial"/>
              </a:rPr>
              <a:t>&gt;</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&lt;/BODY&gt; &lt;/HTML&gt;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3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40" name="Google Shape;1040;p138"/>
          <p:cNvSpPr txBox="1"/>
          <p:nvPr>
            <p:ph type="title"/>
          </p:nvPr>
        </p:nvSpPr>
        <p:spPr>
          <a:xfrm>
            <a:off x="457200" y="274637"/>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&lt;FORM&gt; element attributes</a:t>
            </a:r>
            <a:endParaRPr/>
          </a:p>
        </p:txBody>
      </p:sp>
      <p:sp>
        <p:nvSpPr>
          <p:cNvPr id="1041" name="Google Shape;1041;p138"/>
          <p:cNvSpPr txBox="1"/>
          <p:nvPr>
            <p:ph idx="1" type="body"/>
          </p:nvPr>
        </p:nvSpPr>
        <p:spPr>
          <a:xfrm>
            <a:off x="838200" y="1371600"/>
            <a:ext cx="7848600" cy="5029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ACTION</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is the</a:t>
            </a:r>
            <a:r>
              <a:rPr b="1" i="0" lang="en-US" sz="2800" u="none">
                <a:solidFill>
                  <a:srgbClr val="0000FF"/>
                </a:solidFill>
                <a:latin typeface="Arial"/>
                <a:ea typeface="Arial"/>
                <a:cs typeface="Arial"/>
                <a:sym typeface="Arial"/>
              </a:rPr>
              <a:t> URL</a:t>
            </a:r>
            <a:r>
              <a:rPr b="0" i="0" lang="en-US" sz="2800" u="none">
                <a:solidFill>
                  <a:schemeClr val="dk1"/>
                </a:solidFill>
                <a:latin typeface="Arial"/>
                <a:ea typeface="Arial"/>
                <a:cs typeface="Arial"/>
                <a:sym typeface="Arial"/>
              </a:rPr>
              <a:t> of the </a:t>
            </a:r>
            <a:r>
              <a:rPr b="1" i="0" lang="en-US" sz="2800" u="none">
                <a:solidFill>
                  <a:srgbClr val="0000FF"/>
                </a:solidFill>
                <a:latin typeface="Arial"/>
                <a:ea typeface="Arial"/>
                <a:cs typeface="Arial"/>
                <a:sym typeface="Arial"/>
              </a:rPr>
              <a:t>CGI</a:t>
            </a:r>
            <a:r>
              <a:rPr b="0" i="0" lang="en-US" sz="2800" u="none">
                <a:solidFill>
                  <a:schemeClr val="dk1"/>
                </a:solidFill>
                <a:latin typeface="Arial"/>
                <a:ea typeface="Arial"/>
                <a:cs typeface="Arial"/>
                <a:sym typeface="Arial"/>
              </a:rPr>
              <a:t> (Common Gateway Interface) program that is going to accept the data from the form, process it, and send a response back to the browser.</a:t>
            </a:r>
            <a:endParaRPr/>
          </a:p>
          <a:p>
            <a:pPr indent="-342900" lvl="0" marL="342900" rtl="0" algn="l">
              <a:lnSpc>
                <a:spcPct val="8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METHOD</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a:t>
            </a:r>
            <a:r>
              <a:rPr b="1" i="0" lang="en-US" sz="2800" u="none">
                <a:solidFill>
                  <a:srgbClr val="0000FF"/>
                </a:solidFill>
                <a:latin typeface="Arial"/>
                <a:ea typeface="Arial"/>
                <a:cs typeface="Arial"/>
                <a:sym typeface="Arial"/>
              </a:rPr>
              <a:t>GET</a:t>
            </a:r>
            <a:r>
              <a:rPr b="0" i="0" lang="en-US" sz="2800" u="none">
                <a:solidFill>
                  <a:schemeClr val="dk1"/>
                </a:solidFill>
                <a:latin typeface="Arial"/>
                <a:ea typeface="Arial"/>
                <a:cs typeface="Arial"/>
                <a:sym typeface="Arial"/>
              </a:rPr>
              <a:t> (default) or </a:t>
            </a:r>
            <a:r>
              <a:rPr b="1" i="0" lang="en-US" sz="2800" u="none">
                <a:solidFill>
                  <a:srgbClr val="0000FF"/>
                </a:solidFill>
                <a:latin typeface="Arial"/>
                <a:ea typeface="Arial"/>
                <a:cs typeface="Arial"/>
                <a:sym typeface="Arial"/>
              </a:rPr>
              <a:t>POST</a:t>
            </a:r>
            <a:r>
              <a:rPr b="0" i="0" lang="en-US" sz="2800" u="none">
                <a:solidFill>
                  <a:schemeClr val="dk1"/>
                </a:solidFill>
                <a:latin typeface="Arial"/>
                <a:ea typeface="Arial"/>
                <a:cs typeface="Arial"/>
                <a:sym typeface="Arial"/>
              </a:rPr>
              <a:t> specifies which </a:t>
            </a:r>
            <a:r>
              <a:rPr b="1" i="0" lang="en-US" sz="2800" u="none">
                <a:solidFill>
                  <a:srgbClr val="0000FF"/>
                </a:solidFill>
                <a:latin typeface="Arial"/>
                <a:ea typeface="Arial"/>
                <a:cs typeface="Arial"/>
                <a:sym typeface="Arial"/>
              </a:rPr>
              <a:t>HTTP</a:t>
            </a:r>
            <a:r>
              <a:rPr b="0" i="0" lang="en-US" sz="2800" u="none">
                <a:solidFill>
                  <a:schemeClr val="dk1"/>
                </a:solidFill>
                <a:latin typeface="Arial"/>
                <a:ea typeface="Arial"/>
                <a:cs typeface="Arial"/>
                <a:sym typeface="Arial"/>
              </a:rPr>
              <a:t> method will be used to send the form’s contents to the web server. The CGI application should be written to accept the data from either method.</a:t>
            </a:r>
            <a:endParaRPr/>
          </a:p>
          <a:p>
            <a:pPr indent="-342900" lvl="0" marL="342900" rtl="0" algn="l">
              <a:lnSpc>
                <a:spcPct val="8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NAME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is a form name used by</a:t>
            </a:r>
            <a:r>
              <a:rPr b="0" i="0" lang="en-US" sz="2800" u="none">
                <a:solidFill>
                  <a:srgbClr val="0000FF"/>
                </a:solidFill>
                <a:latin typeface="Arial"/>
                <a:ea typeface="Arial"/>
                <a:cs typeface="Arial"/>
                <a:sym typeface="Arial"/>
              </a:rPr>
              <a:t> VBScript</a:t>
            </a:r>
            <a:r>
              <a:rPr b="0" i="0" lang="en-US" sz="2800" u="none">
                <a:solidFill>
                  <a:schemeClr val="dk1"/>
                </a:solidFill>
                <a:latin typeface="Arial"/>
                <a:ea typeface="Arial"/>
                <a:cs typeface="Arial"/>
                <a:sym typeface="Arial"/>
              </a:rPr>
              <a:t>  or </a:t>
            </a:r>
            <a:endParaRPr/>
          </a:p>
          <a:p>
            <a:pPr indent="-342900" lvl="0" marL="342900" rtl="0" algn="l">
              <a:lnSpc>
                <a:spcPct val="80000"/>
              </a:lnSpc>
              <a:spcBef>
                <a:spcPts val="560"/>
              </a:spcBef>
              <a:spcAft>
                <a:spcPts val="0"/>
              </a:spcAft>
              <a:buClr>
                <a:srgbClr val="0000FF"/>
              </a:buClr>
              <a:buSzPts val="2800"/>
              <a:buFont typeface="Arial"/>
              <a:buNone/>
            </a:pPr>
            <a:r>
              <a:rPr b="0" i="0" lang="en-US" sz="2800" u="none">
                <a:solidFill>
                  <a:srgbClr val="0000FF"/>
                </a:solidFill>
                <a:latin typeface="Arial"/>
                <a:ea typeface="Arial"/>
                <a:cs typeface="Arial"/>
                <a:sym typeface="Arial"/>
              </a:rPr>
              <a:t>    JavaScripts.</a:t>
            </a:r>
            <a:endParaRPr/>
          </a:p>
          <a:p>
            <a:pPr indent="-342900" lvl="0" marL="342900" rtl="0" algn="l">
              <a:lnSpc>
                <a:spcPct val="8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TARGET</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is the target frame where the response page will show up.</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3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47" name="Google Shape;1047;p139"/>
          <p:cNvSpPr txBox="1"/>
          <p:nvPr>
            <p:ph type="title"/>
          </p:nvPr>
        </p:nvSpPr>
        <p:spPr>
          <a:xfrm>
            <a:off x="457200" y="152400"/>
            <a:ext cx="82296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Form Elements</a:t>
            </a:r>
            <a:endParaRPr/>
          </a:p>
        </p:txBody>
      </p:sp>
      <p:sp>
        <p:nvSpPr>
          <p:cNvPr id="1048" name="Google Shape;1048;p139"/>
          <p:cNvSpPr txBox="1"/>
          <p:nvPr>
            <p:ph idx="1" type="body"/>
          </p:nvPr>
        </p:nvSpPr>
        <p:spPr>
          <a:xfrm>
            <a:off x="457200" y="1447800"/>
            <a:ext cx="8229600" cy="4594225"/>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Arial"/>
                <a:ea typeface="Arial"/>
                <a:cs typeface="Arial"/>
                <a:sym typeface="Arial"/>
              </a:rPr>
              <a:t>Form elements have properties: </a:t>
            </a:r>
            <a:r>
              <a:rPr b="1" i="0" lang="en-US" sz="3200" u="none">
                <a:solidFill>
                  <a:srgbClr val="FF0000"/>
                </a:solidFill>
                <a:latin typeface="Arial"/>
                <a:ea typeface="Arial"/>
                <a:cs typeface="Arial"/>
                <a:sym typeface="Arial"/>
              </a:rPr>
              <a:t>Text</a:t>
            </a:r>
            <a:r>
              <a:rPr b="1" i="0" lang="en-US" sz="3200" u="none">
                <a:solidFill>
                  <a:schemeClr val="dk1"/>
                </a:solidFill>
                <a:latin typeface="Arial"/>
                <a:ea typeface="Arial"/>
                <a:cs typeface="Arial"/>
                <a:sym typeface="Arial"/>
              </a:rPr>
              <a:t> boxes, </a:t>
            </a:r>
            <a:r>
              <a:rPr b="1" i="0" lang="en-US" sz="3200" u="none">
                <a:solidFill>
                  <a:srgbClr val="FF0000"/>
                </a:solidFill>
                <a:latin typeface="Arial"/>
                <a:ea typeface="Arial"/>
                <a:cs typeface="Arial"/>
                <a:sym typeface="Arial"/>
              </a:rPr>
              <a:t>Password</a:t>
            </a:r>
            <a:r>
              <a:rPr b="1" i="0" lang="en-US" sz="3200" u="none">
                <a:solidFill>
                  <a:schemeClr val="dk1"/>
                </a:solidFill>
                <a:latin typeface="Arial"/>
                <a:ea typeface="Arial"/>
                <a:cs typeface="Arial"/>
                <a:sym typeface="Arial"/>
              </a:rPr>
              <a:t> boxes, </a:t>
            </a:r>
            <a:r>
              <a:rPr b="1" i="0" lang="en-US" sz="3200" u="none">
                <a:solidFill>
                  <a:srgbClr val="FF0000"/>
                </a:solidFill>
                <a:latin typeface="Arial"/>
                <a:ea typeface="Arial"/>
                <a:cs typeface="Arial"/>
                <a:sym typeface="Arial"/>
              </a:rPr>
              <a:t>Checkboxes</a:t>
            </a:r>
            <a:r>
              <a:rPr b="1" i="0" lang="en-US" sz="3200" u="none">
                <a:solidFill>
                  <a:schemeClr val="dk1"/>
                </a:solidFill>
                <a:latin typeface="Arial"/>
                <a:ea typeface="Arial"/>
                <a:cs typeface="Arial"/>
                <a:sym typeface="Arial"/>
              </a:rPr>
              <a:t>, Option(</a:t>
            </a:r>
            <a:r>
              <a:rPr b="1" i="0" lang="en-US" sz="3200" u="none">
                <a:solidFill>
                  <a:srgbClr val="FF0000"/>
                </a:solidFill>
                <a:latin typeface="Arial"/>
                <a:ea typeface="Arial"/>
                <a:cs typeface="Arial"/>
                <a:sym typeface="Arial"/>
              </a:rPr>
              <a:t>Radio</a:t>
            </a:r>
            <a:r>
              <a:rPr b="1" i="0" lang="en-US" sz="3200" u="none">
                <a:solidFill>
                  <a:schemeClr val="dk1"/>
                </a:solidFill>
                <a:latin typeface="Arial"/>
                <a:ea typeface="Arial"/>
                <a:cs typeface="Arial"/>
                <a:sym typeface="Arial"/>
              </a:rPr>
              <a:t>) buttons, </a:t>
            </a:r>
            <a:r>
              <a:rPr b="1" i="0" lang="en-US" sz="3200" u="none">
                <a:solidFill>
                  <a:srgbClr val="FF0000"/>
                </a:solidFill>
                <a:latin typeface="Arial"/>
                <a:ea typeface="Arial"/>
                <a:cs typeface="Arial"/>
                <a:sym typeface="Arial"/>
              </a:rPr>
              <a:t>Submit</a:t>
            </a:r>
            <a:r>
              <a:rPr b="1" i="0" lang="en-US" sz="3200" u="none">
                <a:solidFill>
                  <a:schemeClr val="dk1"/>
                </a:solidFill>
                <a:latin typeface="Arial"/>
                <a:ea typeface="Arial"/>
                <a:cs typeface="Arial"/>
                <a:sym typeface="Arial"/>
              </a:rPr>
              <a:t>, </a:t>
            </a:r>
            <a:r>
              <a:rPr b="1" i="0" lang="en-US" sz="3200" u="none">
                <a:solidFill>
                  <a:srgbClr val="FF0000"/>
                </a:solidFill>
                <a:latin typeface="Arial"/>
                <a:ea typeface="Arial"/>
                <a:cs typeface="Arial"/>
                <a:sym typeface="Arial"/>
              </a:rPr>
              <a:t>Reset</a:t>
            </a:r>
            <a:r>
              <a:rPr b="1" i="0" lang="en-US" sz="3200" u="none">
                <a:solidFill>
                  <a:schemeClr val="dk1"/>
                </a:solidFill>
                <a:latin typeface="Arial"/>
                <a:ea typeface="Arial"/>
                <a:cs typeface="Arial"/>
                <a:sym typeface="Arial"/>
              </a:rPr>
              <a:t>, </a:t>
            </a:r>
            <a:r>
              <a:rPr b="1" i="0" lang="en-US" sz="3200" u="none">
                <a:solidFill>
                  <a:srgbClr val="FF0000"/>
                </a:solidFill>
                <a:latin typeface="Arial"/>
                <a:ea typeface="Arial"/>
                <a:cs typeface="Arial"/>
                <a:sym typeface="Arial"/>
              </a:rPr>
              <a:t>File</a:t>
            </a:r>
            <a:r>
              <a:rPr b="1" i="0" lang="en-US" sz="3200" u="none">
                <a:solidFill>
                  <a:schemeClr val="dk1"/>
                </a:solidFill>
                <a:latin typeface="Arial"/>
                <a:ea typeface="Arial"/>
                <a:cs typeface="Arial"/>
                <a:sym typeface="Arial"/>
              </a:rPr>
              <a:t>, </a:t>
            </a:r>
            <a:r>
              <a:rPr b="1" i="0" lang="en-US" sz="3200" u="none">
                <a:solidFill>
                  <a:srgbClr val="FF0000"/>
                </a:solidFill>
                <a:latin typeface="Arial"/>
                <a:ea typeface="Arial"/>
                <a:cs typeface="Arial"/>
                <a:sym typeface="Arial"/>
              </a:rPr>
              <a:t>Hidden</a:t>
            </a:r>
            <a:r>
              <a:rPr b="1" i="0" lang="en-US" sz="3200" u="none">
                <a:solidFill>
                  <a:schemeClr val="dk1"/>
                </a:solidFill>
                <a:latin typeface="Arial"/>
                <a:ea typeface="Arial"/>
                <a:cs typeface="Arial"/>
                <a:sym typeface="Arial"/>
              </a:rPr>
              <a:t> and </a:t>
            </a:r>
            <a:r>
              <a:rPr b="1" i="0" lang="en-US" sz="3200" u="none">
                <a:solidFill>
                  <a:srgbClr val="FF0000"/>
                </a:solidFill>
                <a:latin typeface="Arial"/>
                <a:ea typeface="Arial"/>
                <a:cs typeface="Arial"/>
                <a:sym typeface="Arial"/>
              </a:rPr>
              <a:t>Image</a:t>
            </a:r>
            <a:r>
              <a:rPr b="1" i="0" lang="en-US" sz="3200" u="none">
                <a:solidFill>
                  <a:schemeClr val="dk1"/>
                </a:solidFill>
                <a:latin typeface="Arial"/>
                <a:ea typeface="Arial"/>
                <a:cs typeface="Arial"/>
                <a:sym typeface="Arial"/>
              </a:rPr>
              <a:t>.</a:t>
            </a:r>
            <a:endParaRPr/>
          </a:p>
          <a:p>
            <a:pPr indent="-342900" lvl="0" marL="342900"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Arial"/>
                <a:ea typeface="Arial"/>
                <a:cs typeface="Arial"/>
                <a:sym typeface="Arial"/>
              </a:rPr>
              <a:t>The properties are specified in the TYPE Attribute of the HTML element </a:t>
            </a:r>
            <a:r>
              <a:rPr b="1" i="0" lang="en-US" sz="3200" u="none">
                <a:solidFill>
                  <a:srgbClr val="FF0000"/>
                </a:solidFill>
                <a:latin typeface="Arial"/>
                <a:ea typeface="Arial"/>
                <a:cs typeface="Arial"/>
                <a:sym typeface="Arial"/>
              </a:rPr>
              <a:t>&lt;INPUT&gt;&lt;/INPUT&gt;.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4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pSp>
        <p:nvGrpSpPr>
          <p:cNvPr id="1054" name="Google Shape;1054;p140"/>
          <p:cNvGrpSpPr/>
          <p:nvPr/>
        </p:nvGrpSpPr>
        <p:grpSpPr>
          <a:xfrm>
            <a:off x="381000" y="80962"/>
            <a:ext cx="8382000" cy="6696075"/>
            <a:chOff x="240" y="51"/>
            <a:chExt cx="5280" cy="4218"/>
          </a:xfrm>
        </p:grpSpPr>
        <p:grpSp>
          <p:nvGrpSpPr>
            <p:cNvPr id="1055" name="Google Shape;1055;p140"/>
            <p:cNvGrpSpPr/>
            <p:nvPr/>
          </p:nvGrpSpPr>
          <p:grpSpPr>
            <a:xfrm>
              <a:off x="240" y="51"/>
              <a:ext cx="5280" cy="4218"/>
              <a:chOff x="240" y="51"/>
              <a:chExt cx="5280" cy="4218"/>
            </a:xfrm>
          </p:grpSpPr>
          <p:pic>
            <p:nvPicPr>
              <p:cNvPr id="1056" name="Google Shape;1056;p140"/>
              <p:cNvPicPr preferRelativeResize="0"/>
              <p:nvPr/>
            </p:nvPicPr>
            <p:blipFill rotWithShape="1">
              <a:blip r:embed="rId3">
                <a:alphaModFix/>
              </a:blip>
              <a:srcRect b="0" l="0" r="0" t="0"/>
              <a:stretch/>
            </p:blipFill>
            <p:spPr>
              <a:xfrm>
                <a:off x="240" y="51"/>
                <a:ext cx="5280" cy="4218"/>
              </a:xfrm>
              <a:prstGeom prst="rect">
                <a:avLst/>
              </a:prstGeom>
              <a:noFill/>
              <a:ln>
                <a:noFill/>
              </a:ln>
            </p:spPr>
          </p:pic>
          <p:sp>
            <p:nvSpPr>
              <p:cNvPr id="1057" name="Google Shape;1057;p140"/>
              <p:cNvSpPr txBox="1"/>
              <p:nvPr/>
            </p:nvSpPr>
            <p:spPr>
              <a:xfrm>
                <a:off x="1338" y="222"/>
                <a:ext cx="1584" cy="237"/>
              </a:xfrm>
              <a:prstGeom prst="rect">
                <a:avLst/>
              </a:prstGeom>
              <a:solidFill>
                <a:schemeClr val="lt1"/>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Sami Ali</a:t>
                </a:r>
                <a:endParaRPr/>
              </a:p>
            </p:txBody>
          </p:sp>
        </p:grpSp>
        <p:sp>
          <p:nvSpPr>
            <p:cNvPr id="1058" name="Google Shape;1058;p140"/>
            <p:cNvSpPr txBox="1"/>
            <p:nvPr/>
          </p:nvSpPr>
          <p:spPr>
            <a:xfrm>
              <a:off x="1296" y="1158"/>
              <a:ext cx="1824"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Al al-Bayt University</a:t>
              </a:r>
              <a:endParaRPr/>
            </a:p>
          </p:txBody>
        </p:sp>
      </p:gr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4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64" name="Google Shape;1064;p141"/>
          <p:cNvSpPr txBox="1"/>
          <p:nvPr>
            <p:ph type="title"/>
          </p:nvPr>
        </p:nvSpPr>
        <p:spPr>
          <a:xfrm>
            <a:off x="606425" y="274637"/>
            <a:ext cx="793115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Form Elements</a:t>
            </a:r>
            <a:endParaRPr/>
          </a:p>
        </p:txBody>
      </p:sp>
      <p:graphicFrame>
        <p:nvGraphicFramePr>
          <p:cNvPr id="1065" name="Google Shape;1065;p141"/>
          <p:cNvGraphicFramePr/>
          <p:nvPr/>
        </p:nvGraphicFramePr>
        <p:xfrm>
          <a:off x="381000" y="1447800"/>
          <a:ext cx="3000000" cy="3000000"/>
        </p:xfrm>
        <a:graphic>
          <a:graphicData uri="http://schemas.openxmlformats.org/drawingml/2006/table">
            <a:tbl>
              <a:tblPr>
                <a:noFill/>
                <a:tableStyleId>{E099E5DE-CE29-49E2-8AF3-6C5B81A4D466}</a:tableStyleId>
              </a:tblPr>
              <a:tblGrid>
                <a:gridCol w="8458200"/>
              </a:tblGrid>
              <a:tr h="544500">
                <a:tc>
                  <a:txBody>
                    <a:bodyPr/>
                    <a:lstStyle/>
                    <a:p>
                      <a:pPr indent="0" lvl="0" marL="0" marR="0" rtl="0" algn="ctr">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&lt;INPUT&gt; Element’s Properties</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r h="5175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Type of INPUT entry field.</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r h="5175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NAME =</a:t>
                      </a:r>
                      <a:r>
                        <a:rPr b="0" i="0" lang="en-US" sz="2400" u="none">
                          <a:solidFill>
                            <a:schemeClr val="dk1"/>
                          </a:solidFill>
                          <a:latin typeface="Arial"/>
                          <a:ea typeface="Arial"/>
                          <a:cs typeface="Arial"/>
                          <a:sym typeface="Arial"/>
                        </a:rPr>
                        <a:t> Variable name passed to CGI application</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r h="939800">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VALUE=</a:t>
                      </a:r>
                      <a:r>
                        <a:rPr b="0" i="0" lang="en-US" sz="2400" u="none">
                          <a:solidFill>
                            <a:schemeClr val="dk1"/>
                          </a:solidFill>
                          <a:latin typeface="Arial"/>
                          <a:ea typeface="Arial"/>
                          <a:cs typeface="Arial"/>
                          <a:sym typeface="Arial"/>
                        </a:rPr>
                        <a:t> The data associated with the variable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name to be passed to the CGI application</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r h="519100">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CHECKED=</a:t>
                      </a:r>
                      <a:r>
                        <a:rPr b="0" i="0" lang="en-US" sz="2400" u="none">
                          <a:solidFill>
                            <a:schemeClr val="dk1"/>
                          </a:solidFill>
                          <a:latin typeface="Arial"/>
                          <a:ea typeface="Arial"/>
                          <a:cs typeface="Arial"/>
                          <a:sym typeface="Arial"/>
                        </a:rPr>
                        <a:t> Button/box checked </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r h="5175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SIZE=</a:t>
                      </a:r>
                      <a:r>
                        <a:rPr b="0" i="0" lang="en-US" sz="2400" u="none">
                          <a:solidFill>
                            <a:schemeClr val="dk1"/>
                          </a:solidFill>
                          <a:latin typeface="Arial"/>
                          <a:ea typeface="Arial"/>
                          <a:cs typeface="Arial"/>
                          <a:sym typeface="Arial"/>
                        </a:rPr>
                        <a:t> Number of visible characters in text field</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r h="939800">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MAXLENGTH=</a:t>
                      </a:r>
                      <a:r>
                        <a:rPr b="0" i="0" lang="en-US" sz="2400" u="none">
                          <a:solidFill>
                            <a:schemeClr val="dk1"/>
                          </a:solidFill>
                          <a:latin typeface="Arial"/>
                          <a:ea typeface="Arial"/>
                          <a:cs typeface="Arial"/>
                          <a:sym typeface="Arial"/>
                        </a:rPr>
                        <a:t> Maximum number of characters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accepted.</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4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71" name="Google Shape;1071;p142"/>
          <p:cNvSpPr txBox="1"/>
          <p:nvPr>
            <p:ph type="title"/>
          </p:nvPr>
        </p:nvSpPr>
        <p:spPr>
          <a:xfrm>
            <a:off x="606425" y="274637"/>
            <a:ext cx="793115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800"/>
              <a:buFont typeface="Arial"/>
              <a:buNone/>
            </a:pPr>
            <a:r>
              <a:rPr b="1" i="0" lang="en-US" sz="4800" u="none">
                <a:solidFill>
                  <a:srgbClr val="FFFF00"/>
                </a:solidFill>
                <a:latin typeface="Arial"/>
                <a:ea typeface="Arial"/>
                <a:cs typeface="Arial"/>
                <a:sym typeface="Arial"/>
              </a:rPr>
              <a:t>Text Box</a:t>
            </a:r>
            <a:endParaRPr/>
          </a:p>
        </p:txBody>
      </p:sp>
      <p:sp>
        <p:nvSpPr>
          <p:cNvPr id="1072" name="Google Shape;1072;p142"/>
          <p:cNvSpPr txBox="1"/>
          <p:nvPr>
            <p:ph idx="1" type="body"/>
          </p:nvPr>
        </p:nvSpPr>
        <p:spPr>
          <a:xfrm>
            <a:off x="609600" y="1371600"/>
            <a:ext cx="7848600" cy="54864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Text boxes</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Used to provide input fields for text, phone numbers, dates, etc.</a:t>
            </a:r>
            <a:endParaRPr/>
          </a:p>
          <a:p>
            <a:pPr indent="-342900" lvl="0" marL="342900" rtl="0" algn="l">
              <a:lnSpc>
                <a:spcPct val="90000"/>
              </a:lnSpc>
              <a:spcBef>
                <a:spcPts val="56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&lt;INPUT TYPE= </a:t>
            </a:r>
            <a:r>
              <a:rPr b="1" i="0" lang="en-US" sz="2800" u="none">
                <a:solidFill>
                  <a:srgbClr val="FF0000"/>
                </a:solidFill>
                <a:latin typeface="Arial"/>
                <a:ea typeface="Arial"/>
                <a:cs typeface="Arial"/>
                <a:sym typeface="Arial"/>
              </a:rPr>
              <a:t>"</a:t>
            </a:r>
            <a:r>
              <a:rPr b="1" i="0" lang="en-US" sz="2400" u="none">
                <a:solidFill>
                  <a:srgbClr val="FF0000"/>
                </a:solidFill>
                <a:latin typeface="Arial"/>
                <a:ea typeface="Arial"/>
                <a:cs typeface="Arial"/>
                <a:sym typeface="Arial"/>
              </a:rPr>
              <a:t> TEXT </a:t>
            </a:r>
            <a:r>
              <a:rPr b="1" i="0" lang="en-US" sz="2800" u="none">
                <a:solidFill>
                  <a:srgbClr val="FF0000"/>
                </a:solidFill>
                <a:latin typeface="Arial"/>
                <a:ea typeface="Arial"/>
                <a:cs typeface="Arial"/>
                <a:sym typeface="Arial"/>
              </a:rPr>
              <a:t>"</a:t>
            </a:r>
            <a:r>
              <a:rPr b="1" i="0" lang="en-US" sz="2400" u="none">
                <a:solidFill>
                  <a:srgbClr val="FF0000"/>
                </a:solidFill>
                <a:latin typeface="Arial"/>
                <a:ea typeface="Arial"/>
                <a:cs typeface="Arial"/>
                <a:sym typeface="Arial"/>
              </a:rPr>
              <a:t> &gt;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Browser will display </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Textboxes use the following attributes:</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text.</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SIZE:</a:t>
            </a:r>
            <a:r>
              <a:rPr b="0" i="0" lang="en-US" sz="2400" u="none">
                <a:solidFill>
                  <a:schemeClr val="dk1"/>
                </a:solidFill>
                <a:latin typeface="Arial"/>
                <a:ea typeface="Arial"/>
                <a:cs typeface="Arial"/>
                <a:sym typeface="Arial"/>
              </a:rPr>
              <a:t> determines the size of the textbox in characters. </a:t>
            </a:r>
            <a:r>
              <a:rPr b="1" i="0" lang="en-US" sz="2400" u="none">
                <a:solidFill>
                  <a:srgbClr val="0000FF"/>
                </a:solidFill>
                <a:latin typeface="Arial"/>
                <a:ea typeface="Arial"/>
                <a:cs typeface="Arial"/>
                <a:sym typeface="Arial"/>
              </a:rPr>
              <a:t>Default=20</a:t>
            </a:r>
            <a:r>
              <a:rPr b="0" i="0" lang="en-US" sz="2400" u="none">
                <a:solidFill>
                  <a:schemeClr val="dk1"/>
                </a:solidFill>
                <a:latin typeface="Arial"/>
                <a:ea typeface="Arial"/>
                <a:cs typeface="Arial"/>
                <a:sym typeface="Arial"/>
              </a:rPr>
              <a:t> characters.</a:t>
            </a:r>
            <a:endParaRPr/>
          </a:p>
          <a:p>
            <a:pPr indent="-342900" lvl="0" marL="34290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MAXLENGTH</a:t>
            </a:r>
            <a:r>
              <a:rPr b="1" i="0" lang="en-US" sz="2400" u="none">
                <a:solidFill>
                  <a:srgbClr val="FF0000"/>
                </a:solidFill>
                <a:latin typeface="Arial"/>
                <a:ea typeface="Arial"/>
                <a:cs typeface="Arial"/>
                <a:sym typeface="Arial"/>
              </a:rPr>
              <a:t> </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determines the maximum number of characters that the field will accept.</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0" i="0" lang="en-US" sz="24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VALUE:</a:t>
            </a:r>
            <a:r>
              <a:rPr b="0" i="0" lang="en-US" sz="2400" u="none">
                <a:solidFill>
                  <a:schemeClr val="dk1"/>
                </a:solidFill>
                <a:latin typeface="Arial"/>
                <a:ea typeface="Arial"/>
                <a:cs typeface="Arial"/>
                <a:sym typeface="Arial"/>
              </a:rPr>
              <a:t> will display its contents as the default value.</a:t>
            </a:r>
            <a:endParaRPr/>
          </a:p>
        </p:txBody>
      </p:sp>
      <p:pic>
        <p:nvPicPr>
          <p:cNvPr id="1073" name="Google Shape;1073;p142"/>
          <p:cNvPicPr preferRelativeResize="0"/>
          <p:nvPr/>
        </p:nvPicPr>
        <p:blipFill rotWithShape="1">
          <a:blip r:embed="rId3">
            <a:alphaModFix/>
          </a:blip>
          <a:srcRect b="0" l="0" r="0" t="0"/>
          <a:stretch/>
        </p:blipFill>
        <p:spPr>
          <a:xfrm>
            <a:off x="4724400" y="2133600"/>
            <a:ext cx="2590800" cy="61277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4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79" name="Google Shape;1079;p143"/>
          <p:cNvSpPr txBox="1"/>
          <p:nvPr>
            <p:ph idx="1" type="body"/>
          </p:nvPr>
        </p:nvSpPr>
        <p:spPr>
          <a:xfrm>
            <a:off x="0" y="1066800"/>
            <a:ext cx="8839200" cy="5410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&lt;TITLE&gt;Form_Text_Type&lt;/TITLE&gt;</a:t>
            </a:r>
            <a:endParaRPr/>
          </a:p>
          <a:p>
            <a:pPr indent="-342900" lvl="0" marL="342900" rtl="0" algn="l">
              <a:lnSpc>
                <a:spcPct val="8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&lt;/HEAD&gt; &lt;BODY&gt;</a:t>
            </a:r>
            <a:endParaRPr/>
          </a:p>
          <a:p>
            <a:pPr indent="-342900" lvl="0" marL="342900" rtl="0" algn="l">
              <a:lnSpc>
                <a:spcPct val="8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&lt;h1&gt; &lt;font color=blue&gt;Please enter the following bioData&lt;/font&gt;&lt;/h1&gt;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&lt;FORM name="fome1"  Method= " get " Action= " URL " &gt;</a:t>
            </a:r>
            <a:endParaRPr/>
          </a:p>
          <a:p>
            <a:pPr indent="-342900" lvl="0" marL="342900" rtl="0" algn="l">
              <a:lnSpc>
                <a:spcPct val="80000"/>
              </a:lnSpc>
              <a:spcBef>
                <a:spcPts val="48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First Name: &lt;INPUT TYPE="TEXT" NAME="FName"</a:t>
            </a:r>
            <a:endParaRPr/>
          </a:p>
          <a:p>
            <a:pPr indent="-342900" lvl="0" marL="342900" rtl="0" algn="l">
              <a:lnSpc>
                <a:spcPct val="80000"/>
              </a:lnSpc>
              <a:spcBef>
                <a:spcPts val="48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SIZE="15" MAXLENGTH="5"&gt;&lt;BR&gt;</a:t>
            </a:r>
            <a:endParaRPr/>
          </a:p>
          <a:p>
            <a:pPr indent="-342900" lvl="0" marL="342900" rtl="0" algn="l">
              <a:lnSpc>
                <a:spcPct val="80000"/>
              </a:lnSpc>
              <a:spcBef>
                <a:spcPts val="480"/>
              </a:spcBef>
              <a:spcAft>
                <a:spcPts val="0"/>
              </a:spcAft>
              <a:buClr>
                <a:srgbClr val="333300"/>
              </a:buClr>
              <a:buSzPts val="2400"/>
              <a:buFont typeface="Arial"/>
              <a:buNone/>
            </a:pPr>
            <a:r>
              <a:rPr b="1" i="0" lang="en-US" sz="2400" u="none">
                <a:solidFill>
                  <a:srgbClr val="333300"/>
                </a:solidFill>
                <a:latin typeface="Arial"/>
                <a:ea typeface="Arial"/>
                <a:cs typeface="Arial"/>
                <a:sym typeface="Arial"/>
              </a:rPr>
              <a:t>Last Name: &lt;INPUT TYPE="TEXT" NAME="LName"</a:t>
            </a:r>
            <a:endParaRPr/>
          </a:p>
          <a:p>
            <a:pPr indent="-342900" lvl="0" marL="342900" rtl="0" algn="l">
              <a:lnSpc>
                <a:spcPct val="80000"/>
              </a:lnSpc>
              <a:spcBef>
                <a:spcPts val="480"/>
              </a:spcBef>
              <a:spcAft>
                <a:spcPts val="0"/>
              </a:spcAft>
              <a:buClr>
                <a:srgbClr val="333300"/>
              </a:buClr>
              <a:buSzPts val="2400"/>
              <a:buFont typeface="Arial"/>
              <a:buNone/>
            </a:pPr>
            <a:r>
              <a:rPr b="1" i="0" lang="en-US" sz="2400" u="none">
                <a:solidFill>
                  <a:srgbClr val="333300"/>
                </a:solidFill>
                <a:latin typeface="Arial"/>
                <a:ea typeface="Arial"/>
                <a:cs typeface="Arial"/>
                <a:sym typeface="Arial"/>
              </a:rPr>
              <a:t>SIZE="15" MAXLENGTH="25"&gt;&lt;BR&gt;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Nationality: &lt;INPUT TYPE="TEXT" NAME="Country"</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SIZE="25" MAXLENGTH="25"&gt;&lt;BR&gt;</a:t>
            </a:r>
            <a:endParaRPr/>
          </a:p>
          <a:p>
            <a:pPr indent="-342900" lvl="0" marL="342900" rtl="0" algn="l">
              <a:lnSpc>
                <a:spcPct val="80000"/>
              </a:lnSpc>
              <a:spcBef>
                <a:spcPts val="480"/>
              </a:spcBef>
              <a:spcAft>
                <a:spcPts val="0"/>
              </a:spcAft>
              <a:buClr>
                <a:srgbClr val="009900"/>
              </a:buClr>
              <a:buSzPts val="2400"/>
              <a:buFont typeface="Arial"/>
              <a:buNone/>
            </a:pPr>
            <a:r>
              <a:rPr b="1" i="0" lang="en-US" sz="2400" u="none">
                <a:solidFill>
                  <a:srgbClr val="009900"/>
                </a:solidFill>
                <a:latin typeface="Arial"/>
                <a:ea typeface="Arial"/>
                <a:cs typeface="Arial"/>
                <a:sym typeface="Arial"/>
              </a:rPr>
              <a:t>The Phone Number: &lt;INPUT TYPE="TEXT" NAME="Phone"</a:t>
            </a:r>
            <a:endParaRPr/>
          </a:p>
          <a:p>
            <a:pPr indent="-342900" lvl="0" marL="342900" rtl="0" algn="l">
              <a:lnSpc>
                <a:spcPct val="80000"/>
              </a:lnSpc>
              <a:spcBef>
                <a:spcPts val="480"/>
              </a:spcBef>
              <a:spcAft>
                <a:spcPts val="0"/>
              </a:spcAft>
              <a:buClr>
                <a:srgbClr val="009900"/>
              </a:buClr>
              <a:buSzPts val="2400"/>
              <a:buFont typeface="Arial"/>
              <a:buNone/>
            </a:pPr>
            <a:r>
              <a:rPr b="1" i="0" lang="en-US" sz="2400" u="none">
                <a:solidFill>
                  <a:srgbClr val="009900"/>
                </a:solidFill>
                <a:latin typeface="Arial"/>
                <a:ea typeface="Arial"/>
                <a:cs typeface="Arial"/>
                <a:sym typeface="Arial"/>
              </a:rPr>
              <a:t>SIZE="15" MAXLENGTH="12"&gt;&lt;BR&gt;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&lt;/FORM&gt;</a:t>
            </a:r>
            <a:r>
              <a:rPr b="1" i="0" lang="en-US" sz="2400" u="none">
                <a:solidFill>
                  <a:schemeClr val="dk1"/>
                </a:solidFill>
                <a:latin typeface="Arial"/>
                <a:ea typeface="Arial"/>
                <a:cs typeface="Arial"/>
                <a:sym typeface="Arial"/>
              </a:rPr>
              <a:t> &lt;/BODY&gt; &lt;/HTML&gt;</a:t>
            </a:r>
            <a:endParaRPr/>
          </a:p>
          <a:p>
            <a:pPr indent="-190500" lvl="0" marL="342900" rtl="0" algn="l">
              <a:lnSpc>
                <a:spcPct val="80000"/>
              </a:lnSpc>
              <a:spcBef>
                <a:spcPts val="48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
        <p:nvSpPr>
          <p:cNvPr id="1080" name="Google Shape;1080;p143"/>
          <p:cNvSpPr txBox="1"/>
          <p:nvPr>
            <p:ph type="title"/>
          </p:nvPr>
        </p:nvSpPr>
        <p:spPr>
          <a:xfrm>
            <a:off x="457200" y="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Example on Text Box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15" name="Google Shape;215;p27"/>
          <p:cNvSpPr txBox="1"/>
          <p:nvPr>
            <p:ph type="title"/>
          </p:nvPr>
        </p:nvSpPr>
        <p:spPr>
          <a:xfrm>
            <a:off x="457200" y="3048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HTML P</a:t>
            </a:r>
            <a:r>
              <a:rPr b="1" i="0" lang="en-US" sz="4400" u="none">
                <a:solidFill>
                  <a:srgbClr val="FFFF00"/>
                </a:solidFill>
                <a:latin typeface="Arial"/>
                <a:ea typeface="Arial"/>
                <a:cs typeface="Arial"/>
                <a:sym typeface="Arial"/>
              </a:rPr>
              <a:t>age </a:t>
            </a:r>
            <a:r>
              <a:rPr b="0" i="0" lang="en-US" sz="4400" u="none">
                <a:solidFill>
                  <a:srgbClr val="FFFF00"/>
                </a:solidFill>
                <a:latin typeface="Arial"/>
                <a:ea typeface="Arial"/>
                <a:cs typeface="Arial"/>
                <a:sym typeface="Arial"/>
              </a:rPr>
              <a:t>C</a:t>
            </a:r>
            <a:r>
              <a:rPr b="1" i="0" lang="en-US" sz="4400" u="none">
                <a:solidFill>
                  <a:srgbClr val="FFFF00"/>
                </a:solidFill>
                <a:latin typeface="Arial"/>
                <a:ea typeface="Arial"/>
                <a:cs typeface="Arial"/>
                <a:sym typeface="Arial"/>
              </a:rPr>
              <a:t>reation &amp; </a:t>
            </a:r>
            <a:r>
              <a:rPr b="0" i="0" lang="en-US" sz="4400" u="none">
                <a:solidFill>
                  <a:srgbClr val="FFFF00"/>
                </a:solidFill>
                <a:latin typeface="Arial"/>
                <a:ea typeface="Arial"/>
                <a:cs typeface="Arial"/>
                <a:sym typeface="Arial"/>
              </a:rPr>
              <a:t>E</a:t>
            </a:r>
            <a:r>
              <a:rPr b="1" i="0" lang="en-US" sz="4400" u="none">
                <a:solidFill>
                  <a:srgbClr val="FFFF00"/>
                </a:solidFill>
                <a:latin typeface="Arial"/>
                <a:ea typeface="Arial"/>
                <a:cs typeface="Arial"/>
                <a:sym typeface="Arial"/>
              </a:rPr>
              <a:t>diting</a:t>
            </a:r>
            <a:endParaRPr/>
          </a:p>
        </p:txBody>
      </p:sp>
      <p:sp>
        <p:nvSpPr>
          <p:cNvPr id="216" name="Google Shape;216;p27"/>
          <p:cNvSpPr txBox="1"/>
          <p:nvPr>
            <p:ph idx="1" type="body"/>
          </p:nvPr>
        </p:nvSpPr>
        <p:spPr>
          <a:xfrm>
            <a:off x="152400" y="1676400"/>
            <a:ext cx="8763000" cy="49530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 this chapter you will learn to create HTML </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pages with a standard text editor.</a:t>
            </a:r>
            <a:endParaRPr/>
          </a:p>
          <a:p>
            <a:pPr indent="-609600" lvl="0" marL="60960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Objectives</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Upon completing this section, you should be able to </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1. Choose a Text Editor.</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2. Create a Basic Starting Document.</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3. Understand and set Document Properties.</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4. View Your Results in a Browser.</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4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086" name="Google Shape;1086;p144"/>
          <p:cNvPicPr preferRelativeResize="0"/>
          <p:nvPr/>
        </p:nvPicPr>
        <p:blipFill rotWithShape="1">
          <a:blip r:embed="rId3">
            <a:alphaModFix/>
          </a:blip>
          <a:srcRect b="0" l="0" r="0" t="0"/>
          <a:stretch/>
        </p:blipFill>
        <p:spPr>
          <a:xfrm>
            <a:off x="685800" y="1143000"/>
            <a:ext cx="7924800" cy="5429250"/>
          </a:xfrm>
          <a:prstGeom prst="rect">
            <a:avLst/>
          </a:prstGeom>
          <a:noFill/>
          <a:ln>
            <a:noFill/>
          </a:ln>
        </p:spPr>
      </p:pic>
      <p:sp>
        <p:nvSpPr>
          <p:cNvPr id="1087" name="Google Shape;1087;p144"/>
          <p:cNvSpPr txBox="1"/>
          <p:nvPr>
            <p:ph type="title"/>
          </p:nvPr>
        </p:nvSpPr>
        <p:spPr>
          <a:xfrm>
            <a:off x="609600" y="15240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Output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4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93" name="Google Shape;1093;p145"/>
          <p:cNvSpPr txBox="1"/>
          <p:nvPr>
            <p:ph idx="1" type="body"/>
          </p:nvPr>
        </p:nvSpPr>
        <p:spPr>
          <a:xfrm>
            <a:off x="228600" y="838200"/>
            <a:ext cx="8610600" cy="58674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Password</a:t>
            </a:r>
            <a:r>
              <a:rPr b="1" i="0" lang="en-US" sz="28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Used to allow entry of passwords.</a:t>
            </a:r>
            <a:endParaRPr/>
          </a:p>
          <a:p>
            <a:pPr indent="-342900" lvl="0" marL="342900" rtl="0" algn="l">
              <a:lnSpc>
                <a:spcPct val="100000"/>
              </a:lnSpc>
              <a:spcBef>
                <a:spcPts val="56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&lt;INPUT TYPE= </a:t>
            </a:r>
            <a:r>
              <a:rPr b="1" i="0" lang="en-US" sz="2800" u="none">
                <a:solidFill>
                  <a:srgbClr val="FF0000"/>
                </a:solidFill>
                <a:latin typeface="Arial"/>
                <a:ea typeface="Arial"/>
                <a:cs typeface="Arial"/>
                <a:sym typeface="Arial"/>
              </a:rPr>
              <a:t>"</a:t>
            </a:r>
            <a:r>
              <a:rPr b="1" i="0" lang="en-US" sz="2400" u="none">
                <a:solidFill>
                  <a:srgbClr val="FF0000"/>
                </a:solidFill>
                <a:latin typeface="Arial"/>
                <a:ea typeface="Arial"/>
                <a:cs typeface="Arial"/>
                <a:sym typeface="Arial"/>
              </a:rPr>
              <a:t> PASSWORD </a:t>
            </a:r>
            <a:r>
              <a:rPr b="1" i="0" lang="en-US" sz="2800" u="none">
                <a:solidFill>
                  <a:srgbClr val="FF0000"/>
                </a:solidFill>
                <a:latin typeface="Arial"/>
                <a:ea typeface="Arial"/>
                <a:cs typeface="Arial"/>
                <a:sym typeface="Arial"/>
              </a:rPr>
              <a:t>"</a:t>
            </a:r>
            <a:r>
              <a:rPr b="1" i="0" lang="en-US" sz="2400" u="none">
                <a:solidFill>
                  <a:srgbClr val="FF0000"/>
                </a:solidFill>
                <a:latin typeface="Arial"/>
                <a:ea typeface="Arial"/>
                <a:cs typeface="Arial"/>
                <a:sym typeface="Arial"/>
              </a:rPr>
              <a:t> &gt;</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Browser will display </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Text typed in a password box is starred out in the browser </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display.</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Password boxes use the following attributes:</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password.</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SIZE:</a:t>
            </a:r>
            <a:r>
              <a:rPr b="0" i="0" lang="en-US" sz="2400" u="none">
                <a:solidFill>
                  <a:schemeClr val="dk1"/>
                </a:solidFill>
                <a:latin typeface="Arial"/>
                <a:ea typeface="Arial"/>
                <a:cs typeface="Arial"/>
                <a:sym typeface="Arial"/>
              </a:rPr>
              <a:t> determines the size of the textbox in characters. </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MAXLENGTH:</a:t>
            </a:r>
            <a:r>
              <a:rPr b="0" i="0" lang="en-US" sz="2400" u="none">
                <a:solidFill>
                  <a:schemeClr val="dk1"/>
                </a:solidFill>
                <a:latin typeface="Arial"/>
                <a:ea typeface="Arial"/>
                <a:cs typeface="Arial"/>
                <a:sym typeface="Arial"/>
              </a:rPr>
              <a:t> determines the maximum size of the password in characters.</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0" i="0" lang="en-US" sz="24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VALUE:</a:t>
            </a:r>
            <a:r>
              <a:rPr b="0" i="0" lang="en-US" sz="2400" u="none">
                <a:solidFill>
                  <a:schemeClr val="dk1"/>
                </a:solidFill>
                <a:latin typeface="Arial"/>
                <a:ea typeface="Arial"/>
                <a:cs typeface="Arial"/>
                <a:sym typeface="Arial"/>
              </a:rPr>
              <a:t> is usually blank.</a:t>
            </a:r>
            <a:endParaRPr/>
          </a:p>
        </p:txBody>
      </p:sp>
      <p:pic>
        <p:nvPicPr>
          <p:cNvPr id="1094" name="Google Shape;1094;p145"/>
          <p:cNvPicPr preferRelativeResize="0"/>
          <p:nvPr/>
        </p:nvPicPr>
        <p:blipFill rotWithShape="1">
          <a:blip r:embed="rId3">
            <a:alphaModFix/>
          </a:blip>
          <a:srcRect b="0" l="0" r="0" t="0"/>
          <a:stretch/>
        </p:blipFill>
        <p:spPr>
          <a:xfrm>
            <a:off x="5105400" y="1752600"/>
            <a:ext cx="2590800" cy="612775"/>
          </a:xfrm>
          <a:prstGeom prst="rect">
            <a:avLst/>
          </a:prstGeom>
          <a:noFill/>
          <a:ln>
            <a:noFill/>
          </a:ln>
        </p:spPr>
      </p:pic>
      <p:sp>
        <p:nvSpPr>
          <p:cNvPr id="1095" name="Google Shape;1095;p145"/>
          <p:cNvSpPr txBox="1"/>
          <p:nvPr>
            <p:ph type="title"/>
          </p:nvPr>
        </p:nvSpPr>
        <p:spPr>
          <a:xfrm>
            <a:off x="457200" y="0"/>
            <a:ext cx="8229600" cy="60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800"/>
              <a:buFont typeface="Arial"/>
              <a:buNone/>
            </a:pPr>
            <a:r>
              <a:rPr b="1" i="0" lang="en-US" sz="4800" u="none">
                <a:solidFill>
                  <a:srgbClr val="FFFF00"/>
                </a:solidFill>
                <a:latin typeface="Arial"/>
                <a:ea typeface="Arial"/>
                <a:cs typeface="Arial"/>
                <a:sym typeface="Arial"/>
              </a:rPr>
              <a:t>Password</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4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01" name="Google Shape;1101;p146"/>
          <p:cNvSpPr txBox="1"/>
          <p:nvPr>
            <p:ph idx="1" type="body"/>
          </p:nvPr>
        </p:nvSpPr>
        <p:spPr>
          <a:xfrm>
            <a:off x="0" y="1066800"/>
            <a:ext cx="9144000" cy="55626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&lt;HTML&gt;&lt;HEAD&gt;</a:t>
            </a:r>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&lt;TITLE&gt;Form_Password_Type&lt;/TITLE&gt;&lt;/HEAD&gt;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&lt;BODY&gt;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&lt;h1&gt; &lt;font color=red&gt;To Access, Please </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enter:&lt;/font&gt;&lt;/h1&gt;</a:t>
            </a:r>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&lt;FORM name="fome2"  Action="url"  method="get"&gt;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User Name: &lt;INPUT TYPE="TEXT" Name="FName"</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SIZE="15" MAXLENGTH="25"&gt;&lt;BR&gt;</a:t>
            </a:r>
            <a:endParaRPr/>
          </a:p>
          <a:p>
            <a:pPr indent="-342900" lvl="0" marL="342900" rtl="0" algn="l">
              <a:lnSpc>
                <a:spcPct val="90000"/>
              </a:lnSpc>
              <a:spcBef>
                <a:spcPts val="560"/>
              </a:spcBef>
              <a:spcAft>
                <a:spcPts val="0"/>
              </a:spcAft>
              <a:buClr>
                <a:srgbClr val="3333FF"/>
              </a:buClr>
              <a:buSzPts val="2800"/>
              <a:buFont typeface="Arial"/>
              <a:buNone/>
            </a:pPr>
            <a:r>
              <a:rPr b="1" i="0" lang="en-US" sz="2800" u="none">
                <a:solidFill>
                  <a:srgbClr val="3333FF"/>
                </a:solidFill>
                <a:latin typeface="Arial"/>
                <a:ea typeface="Arial"/>
                <a:cs typeface="Arial"/>
                <a:sym typeface="Arial"/>
              </a:rPr>
              <a:t>Password: &lt;INPUT TYPE="PASSWORD" </a:t>
            </a:r>
            <a:endParaRPr/>
          </a:p>
          <a:p>
            <a:pPr indent="-342900" lvl="0" marL="342900" rtl="0" algn="l">
              <a:lnSpc>
                <a:spcPct val="90000"/>
              </a:lnSpc>
              <a:spcBef>
                <a:spcPts val="560"/>
              </a:spcBef>
              <a:spcAft>
                <a:spcPts val="0"/>
              </a:spcAft>
              <a:buClr>
                <a:srgbClr val="3333FF"/>
              </a:buClr>
              <a:buSzPts val="2800"/>
              <a:buFont typeface="Arial"/>
              <a:buNone/>
            </a:pPr>
            <a:r>
              <a:rPr b="1" i="0" lang="en-US" sz="2800" u="none">
                <a:solidFill>
                  <a:srgbClr val="3333FF"/>
                </a:solidFill>
                <a:latin typeface="Arial"/>
                <a:ea typeface="Arial"/>
                <a:cs typeface="Arial"/>
                <a:sym typeface="Arial"/>
              </a:rPr>
              <a:t>NAME="PWord"   value="" SIZE="15”</a:t>
            </a:r>
            <a:endParaRPr b="1" i="0" sz="2800" u="none">
              <a:solidFill>
                <a:srgbClr val="3333FF"/>
              </a:solidFill>
              <a:latin typeface="Arial"/>
              <a:ea typeface="Arial"/>
              <a:cs typeface="Arial"/>
              <a:sym typeface="Arial"/>
            </a:endParaRPr>
          </a:p>
          <a:p>
            <a:pPr indent="-342900" lvl="0" marL="342900" rtl="0" algn="l">
              <a:lnSpc>
                <a:spcPct val="90000"/>
              </a:lnSpc>
              <a:spcBef>
                <a:spcPts val="560"/>
              </a:spcBef>
              <a:spcAft>
                <a:spcPts val="0"/>
              </a:spcAft>
              <a:buClr>
                <a:srgbClr val="3333FF"/>
              </a:buClr>
              <a:buSzPts val="2800"/>
              <a:buFont typeface="Arial"/>
              <a:buNone/>
            </a:pPr>
            <a:r>
              <a:rPr b="1" i="0" lang="en-US" sz="2800" u="none">
                <a:solidFill>
                  <a:srgbClr val="3333FF"/>
                </a:solidFill>
                <a:latin typeface="Arial"/>
                <a:ea typeface="Arial"/>
                <a:cs typeface="Arial"/>
                <a:sym typeface="Arial"/>
              </a:rPr>
              <a:t>MAXLENGTH="25"&gt;&lt;BR&gt;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&lt;/FORM&gt;&lt;/BODY&gt; &lt;/HTML&gt;</a:t>
            </a:r>
            <a:endParaRPr/>
          </a:p>
          <a:p>
            <a:pPr indent="-165100" lvl="0" marL="342900" rtl="0" algn="l">
              <a:spcBef>
                <a:spcPts val="560"/>
              </a:spcBef>
              <a:spcAft>
                <a:spcPts val="0"/>
              </a:spcAft>
              <a:buClr>
                <a:schemeClr val="dk1"/>
              </a:buClr>
              <a:buSzPts val="2800"/>
              <a:buFont typeface="Arial"/>
              <a:buNone/>
            </a:pPr>
            <a:r>
              <a:t/>
            </a:r>
            <a:endParaRPr b="1" i="0" sz="2800" u="none">
              <a:solidFill>
                <a:srgbClr val="FF0000"/>
              </a:solidFill>
              <a:latin typeface="Arial"/>
              <a:ea typeface="Arial"/>
              <a:cs typeface="Arial"/>
              <a:sym typeface="Arial"/>
            </a:endParaRPr>
          </a:p>
        </p:txBody>
      </p:sp>
      <p:sp>
        <p:nvSpPr>
          <p:cNvPr id="1102" name="Google Shape;1102;p146"/>
          <p:cNvSpPr txBox="1"/>
          <p:nvPr>
            <p:ph type="title"/>
          </p:nvPr>
        </p:nvSpPr>
        <p:spPr>
          <a:xfrm>
            <a:off x="304800" y="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Example on Password Box</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4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108" name="Google Shape;1108;p147"/>
          <p:cNvPicPr preferRelativeResize="0"/>
          <p:nvPr/>
        </p:nvPicPr>
        <p:blipFill rotWithShape="1">
          <a:blip r:embed="rId3">
            <a:alphaModFix/>
          </a:blip>
          <a:srcRect b="0" l="0" r="0" t="0"/>
          <a:stretch/>
        </p:blipFill>
        <p:spPr>
          <a:xfrm>
            <a:off x="457200" y="1381125"/>
            <a:ext cx="8153400" cy="5073650"/>
          </a:xfrm>
          <a:prstGeom prst="rect">
            <a:avLst/>
          </a:prstGeom>
          <a:noFill/>
          <a:ln>
            <a:noFill/>
          </a:ln>
        </p:spPr>
      </p:pic>
      <p:sp>
        <p:nvSpPr>
          <p:cNvPr id="1109" name="Google Shape;1109;p147"/>
          <p:cNvSpPr txBox="1"/>
          <p:nvPr>
            <p:ph type="title"/>
          </p:nvPr>
        </p:nvSpPr>
        <p:spPr>
          <a:xfrm>
            <a:off x="754062" y="350837"/>
            <a:ext cx="7929562"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Output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4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15" name="Google Shape;1115;p148"/>
          <p:cNvSpPr txBox="1"/>
          <p:nvPr>
            <p:ph idx="1" type="body"/>
          </p:nvPr>
        </p:nvSpPr>
        <p:spPr>
          <a:xfrm>
            <a:off x="609600" y="1447800"/>
            <a:ext cx="7848600" cy="49530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Hidden</a:t>
            </a:r>
            <a:r>
              <a:rPr b="1" i="0" lang="en-US" sz="2800" u="none">
                <a:solidFill>
                  <a:schemeClr val="dk1"/>
                </a:solidFill>
                <a:latin typeface="Arial"/>
                <a:ea typeface="Arial"/>
                <a:cs typeface="Arial"/>
                <a:sym typeface="Arial"/>
              </a:rPr>
              <a:t>:</a:t>
            </a:r>
            <a:r>
              <a:rPr b="0" i="0" lang="en-US" sz="2600" u="none">
                <a:solidFill>
                  <a:schemeClr val="dk1"/>
                </a:solidFill>
                <a:latin typeface="Arial"/>
                <a:ea typeface="Arial"/>
                <a:cs typeface="Arial"/>
                <a:sym typeface="Arial"/>
              </a:rPr>
              <a:t> Used to send data to the CGI application that you don’t want the web surfer to see, change or have to enter but is necessary for the application to process the form correctly.</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&lt;INPUT TYPE=“HIDDEN”&gt;</a:t>
            </a:r>
            <a:endParaRPr/>
          </a:p>
          <a:p>
            <a:pPr indent="-342900" lvl="0" marL="342900" rtl="0" algn="l">
              <a:lnSpc>
                <a:spcPct val="90000"/>
              </a:lnSpc>
              <a:spcBef>
                <a:spcPts val="520"/>
              </a:spcBef>
              <a:spcAft>
                <a:spcPts val="0"/>
              </a:spcAft>
              <a:buClr>
                <a:srgbClr val="0000FF"/>
              </a:buClr>
              <a:buSzPts val="2600"/>
              <a:buFont typeface="Arial"/>
              <a:buNone/>
            </a:pPr>
            <a:r>
              <a:rPr b="1" i="0" lang="en-US" sz="2600" u="none">
                <a:solidFill>
                  <a:srgbClr val="0000FF"/>
                </a:solidFill>
                <a:latin typeface="Arial"/>
                <a:ea typeface="Arial"/>
                <a:cs typeface="Arial"/>
                <a:sym typeface="Arial"/>
              </a:rPr>
              <a:t>Nothing is displayed in the browser.</a:t>
            </a:r>
            <a:endParaRPr/>
          </a:p>
          <a:p>
            <a:pPr indent="-342900" lvl="0" marL="342900" rtl="0" algn="l">
              <a:lnSpc>
                <a:spcPct val="90000"/>
              </a:lnSpc>
              <a:spcBef>
                <a:spcPts val="52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Hidden inputs have the following attributes:</a:t>
            </a:r>
            <a:endParaRPr/>
          </a:p>
          <a:p>
            <a:pPr indent="-342900" lvl="0" marL="342900" rtl="0" algn="l">
              <a:lnSpc>
                <a:spcPct val="90000"/>
              </a:lnSpc>
              <a:spcBef>
                <a:spcPts val="520"/>
              </a:spcBef>
              <a:spcAft>
                <a:spcPts val="0"/>
              </a:spcAft>
              <a:buClr>
                <a:schemeClr val="accent2"/>
              </a:buClr>
              <a:buSzPts val="2600"/>
              <a:buFont typeface="Noto Sans Symbols"/>
              <a:buChar char="▪"/>
            </a:pPr>
            <a:r>
              <a:rPr b="1" i="0" lang="en-US" sz="2600" u="none">
                <a:solidFill>
                  <a:srgbClr val="FF0000"/>
                </a:solidFill>
                <a:latin typeface="Arial"/>
                <a:ea typeface="Arial"/>
                <a:cs typeface="Arial"/>
                <a:sym typeface="Arial"/>
              </a:rPr>
              <a:t>TYPE:</a:t>
            </a:r>
            <a:r>
              <a:rPr b="0" i="0" lang="en-US" sz="2600" u="none">
                <a:solidFill>
                  <a:schemeClr val="dk1"/>
                </a:solidFill>
                <a:latin typeface="Arial"/>
                <a:ea typeface="Arial"/>
                <a:cs typeface="Arial"/>
                <a:sym typeface="Arial"/>
              </a:rPr>
              <a:t> hidden.</a:t>
            </a:r>
            <a:endParaRPr/>
          </a:p>
          <a:p>
            <a:pPr indent="-342900" lvl="0" marL="342900" rtl="0" algn="l">
              <a:lnSpc>
                <a:spcPct val="90000"/>
              </a:lnSpc>
              <a:spcBef>
                <a:spcPts val="520"/>
              </a:spcBef>
              <a:spcAft>
                <a:spcPts val="0"/>
              </a:spcAft>
              <a:buClr>
                <a:schemeClr val="accent2"/>
              </a:buClr>
              <a:buSzPts val="2600"/>
              <a:buFont typeface="Noto Sans Symbols"/>
              <a:buChar char="▪"/>
            </a:pPr>
            <a:r>
              <a:rPr b="1" i="0" lang="en-US" sz="2600" u="none">
                <a:solidFill>
                  <a:srgbClr val="FF0000"/>
                </a:solidFill>
                <a:latin typeface="Arial"/>
                <a:ea typeface="Arial"/>
                <a:cs typeface="Arial"/>
                <a:sym typeface="Arial"/>
              </a:rPr>
              <a:t>NAME:</a:t>
            </a:r>
            <a:r>
              <a:rPr b="0" i="0" lang="en-US" sz="26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90000"/>
              </a:lnSpc>
              <a:spcBef>
                <a:spcPts val="520"/>
              </a:spcBef>
              <a:spcAft>
                <a:spcPts val="0"/>
              </a:spcAft>
              <a:buClr>
                <a:schemeClr val="accent2"/>
              </a:buClr>
              <a:buSzPts val="2600"/>
              <a:buFont typeface="Noto Sans Symbols"/>
              <a:buChar char="▪"/>
            </a:pPr>
            <a:r>
              <a:rPr b="1" i="0" lang="en-US" sz="2600" u="none">
                <a:solidFill>
                  <a:srgbClr val="FF0000"/>
                </a:solidFill>
                <a:latin typeface="Arial"/>
                <a:ea typeface="Arial"/>
                <a:cs typeface="Arial"/>
                <a:sym typeface="Arial"/>
              </a:rPr>
              <a:t>VALUE:</a:t>
            </a:r>
            <a:r>
              <a:rPr b="0" i="0" lang="en-US" sz="2600" u="none">
                <a:solidFill>
                  <a:schemeClr val="dk1"/>
                </a:solidFill>
                <a:latin typeface="Arial"/>
                <a:ea typeface="Arial"/>
                <a:cs typeface="Arial"/>
                <a:sym typeface="Arial"/>
              </a:rPr>
              <a:t> is usually set a value expected by the CGI application.</a:t>
            </a:r>
            <a:endParaRPr/>
          </a:p>
        </p:txBody>
      </p:sp>
      <p:sp>
        <p:nvSpPr>
          <p:cNvPr id="1116" name="Google Shape;1116;p148"/>
          <p:cNvSpPr txBox="1"/>
          <p:nvPr>
            <p:ph type="title"/>
          </p:nvPr>
        </p:nvSpPr>
        <p:spPr>
          <a:xfrm>
            <a:off x="606425" y="274637"/>
            <a:ext cx="793115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Hidden</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4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22" name="Google Shape;1122;p149"/>
          <p:cNvSpPr txBox="1"/>
          <p:nvPr>
            <p:ph type="title"/>
          </p:nvPr>
        </p:nvSpPr>
        <p:spPr>
          <a:xfrm>
            <a:off x="457200" y="274637"/>
            <a:ext cx="8229600" cy="762000"/>
          </a:xfrm>
          <a:prstGeom prst="rect">
            <a:avLst/>
          </a:prstGeom>
          <a:solidFill>
            <a:srgbClr val="3333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Check Box</a:t>
            </a:r>
            <a:endParaRPr/>
          </a:p>
        </p:txBody>
      </p:sp>
      <p:sp>
        <p:nvSpPr>
          <p:cNvPr id="1123" name="Google Shape;1123;p149"/>
          <p:cNvSpPr txBox="1"/>
          <p:nvPr>
            <p:ph idx="1" type="body"/>
          </p:nvPr>
        </p:nvSpPr>
        <p:spPr>
          <a:xfrm>
            <a:off x="381000" y="1371600"/>
            <a:ext cx="8153400" cy="48768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Check Box</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Check boxes allow the users to select more than one option.</a:t>
            </a:r>
            <a:endParaRPr/>
          </a:p>
          <a:p>
            <a:pPr indent="-342900" lvl="0" marL="34290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&lt;INPUT TYPE=“CHECKBOX”&gt;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Browser will display </a:t>
            </a:r>
            <a:endParaRPr/>
          </a:p>
          <a:p>
            <a:pPr indent="-3429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Checkboxes have the following attributes:</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checkbox.</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CHECKED:</a:t>
            </a:r>
            <a:r>
              <a:rPr b="0" i="0" lang="en-US" sz="2400" u="none">
                <a:solidFill>
                  <a:schemeClr val="dk1"/>
                </a:solidFill>
                <a:latin typeface="Arial"/>
                <a:ea typeface="Arial"/>
                <a:cs typeface="Arial"/>
                <a:sym typeface="Arial"/>
              </a:rPr>
              <a:t> is blank or CHECKED as the initial  </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status.</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is the name of the variable to be sent to the</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CGI application..</a:t>
            </a:r>
            <a:endParaRPr/>
          </a:p>
        </p:txBody>
      </p:sp>
      <p:pic>
        <p:nvPicPr>
          <p:cNvPr id="1124" name="Google Shape;1124;p149"/>
          <p:cNvPicPr preferRelativeResize="0"/>
          <p:nvPr/>
        </p:nvPicPr>
        <p:blipFill rotWithShape="1">
          <a:blip r:embed="rId3">
            <a:alphaModFix/>
          </a:blip>
          <a:srcRect b="0" l="0" r="0" t="0"/>
          <a:stretch/>
        </p:blipFill>
        <p:spPr>
          <a:xfrm>
            <a:off x="4038600" y="2590800"/>
            <a:ext cx="533400" cy="533400"/>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5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30" name="Google Shape;1130;p150"/>
          <p:cNvSpPr txBox="1"/>
          <p:nvPr/>
        </p:nvSpPr>
        <p:spPr>
          <a:xfrm>
            <a:off x="0" y="228600"/>
            <a:ext cx="9144000" cy="637063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&lt;HTML&gt; &lt;HEAD&gt;&lt;TITLE&gt;CheckBoxType&lt;/TITLE&gt; &lt;/HEAD&gt;</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&lt;BODY&gt;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&lt;h1&gt; &lt;font color=green&gt;Please check one of the following&lt;/font&gt;&lt;/h1&gt;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&lt;FORM name="fome3"  Action="url"  method="get"&gt;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&lt;font color=red&gt; Select Country: &lt;/font&gt;&lt;BR&gt;</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jordan:&lt;INPUT TYPE="CheckBox" Name="country"  CHECKED&gt;&lt;BR&gt;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Yemen&lt;INPUT TYPE="CheckBox"  Name="countr1y"&gt;&lt;BR&gt;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Qatar:&lt;INPUT TYPE="CheckBox" Name="country2"&gt;&lt;BR&gt; &lt;BR&gt;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&lt;font color=blue&gt;Select Language:&lt;/font&gt;&lt;BR&gt;</a:t>
            </a:r>
            <a:endParaRPr/>
          </a:p>
          <a:p>
            <a:pPr indent="0" lvl="0" marL="0" marR="0" rtl="0" algn="l">
              <a:lnSpc>
                <a:spcPct val="100000"/>
              </a:lnSpc>
              <a:spcBef>
                <a:spcPts val="0"/>
              </a:spcBef>
              <a:spcAft>
                <a:spcPts val="0"/>
              </a:spcAft>
              <a:buClr>
                <a:srgbClr val="009900"/>
              </a:buClr>
              <a:buSzPts val="2400"/>
              <a:buFont typeface="Arial"/>
              <a:buNone/>
            </a:pPr>
            <a:r>
              <a:rPr b="1" i="0" lang="en-US" sz="2400" u="none">
                <a:solidFill>
                  <a:srgbClr val="009900"/>
                </a:solidFill>
                <a:latin typeface="Arial"/>
                <a:ea typeface="Arial"/>
                <a:cs typeface="Arial"/>
                <a:sym typeface="Arial"/>
              </a:rPr>
              <a:t>Arabic:&lt;INPUT TYPE="CheckBox" Name="language"  CHECKED&gt;&lt;BR&gt; English:&lt;INPUT TYPE="CheckBox" Name="language1"&gt;&lt;BR&gt;</a:t>
            </a:r>
            <a:endParaRPr/>
          </a:p>
          <a:p>
            <a:pPr indent="0" lvl="0" marL="0" marR="0" rtl="0" algn="l">
              <a:lnSpc>
                <a:spcPct val="100000"/>
              </a:lnSpc>
              <a:spcBef>
                <a:spcPts val="0"/>
              </a:spcBef>
              <a:spcAft>
                <a:spcPts val="0"/>
              </a:spcAft>
              <a:buClr>
                <a:srgbClr val="009900"/>
              </a:buClr>
              <a:buSzPts val="2400"/>
              <a:buFont typeface="Arial"/>
              <a:buNone/>
            </a:pPr>
            <a:r>
              <a:rPr b="1" i="0" lang="en-US" sz="2400" u="none">
                <a:solidFill>
                  <a:srgbClr val="009900"/>
                </a:solidFill>
                <a:latin typeface="Arial"/>
                <a:ea typeface="Arial"/>
                <a:cs typeface="Arial"/>
                <a:sym typeface="Arial"/>
              </a:rPr>
              <a:t>French:&lt;INPUT TYPE="CheckBox" Name="language2"&gt;</a:t>
            </a:r>
            <a:r>
              <a:rPr b="1" i="0" lang="en-US" sz="2400" u="none">
                <a:solidFill>
                  <a:schemeClr val="dk1"/>
                </a:solidFill>
                <a:latin typeface="Arial"/>
                <a:ea typeface="Arial"/>
                <a:cs typeface="Arial"/>
                <a:sym typeface="Arial"/>
              </a:rPr>
              <a:t> </a:t>
            </a:r>
            <a:r>
              <a:rPr b="1" i="0" lang="en-US" sz="2400" u="none">
                <a:solidFill>
                  <a:srgbClr val="FF0000"/>
                </a:solidFill>
                <a:latin typeface="Arial"/>
                <a:ea typeface="Arial"/>
                <a:cs typeface="Arial"/>
                <a:sym typeface="Arial"/>
              </a:rPr>
              <a:t>&lt;BR&gt;&lt;/FORM&gt; &lt;/BODY&gt;&lt;/HTML&gt;</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5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36" name="Google Shape;1136;p151"/>
          <p:cNvSpPr txBox="1"/>
          <p:nvPr>
            <p:ph type="title"/>
          </p:nvPr>
        </p:nvSpPr>
        <p:spPr>
          <a:xfrm>
            <a:off x="609600" y="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Output</a:t>
            </a:r>
            <a:endParaRPr/>
          </a:p>
        </p:txBody>
      </p:sp>
      <p:pic>
        <p:nvPicPr>
          <p:cNvPr id="1137" name="Google Shape;1137;p151"/>
          <p:cNvPicPr preferRelativeResize="0"/>
          <p:nvPr/>
        </p:nvPicPr>
        <p:blipFill rotWithShape="1">
          <a:blip r:embed="rId3">
            <a:alphaModFix/>
          </a:blip>
          <a:srcRect b="0" l="0" r="0" t="0"/>
          <a:stretch/>
        </p:blipFill>
        <p:spPr>
          <a:xfrm>
            <a:off x="838200" y="1042987"/>
            <a:ext cx="6705600" cy="5815012"/>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1" name="Shape 1141"/>
        <p:cNvGrpSpPr/>
        <p:nvPr/>
      </p:nvGrpSpPr>
      <p:grpSpPr>
        <a:xfrm>
          <a:off x="0" y="0"/>
          <a:ext cx="0" cy="0"/>
          <a:chOff x="0" y="0"/>
          <a:chExt cx="0" cy="0"/>
        </a:xfrm>
      </p:grpSpPr>
      <p:sp>
        <p:nvSpPr>
          <p:cNvPr id="1142" name="Google Shape;1142;p152"/>
          <p:cNvSpPr txBox="1"/>
          <p:nvPr>
            <p:ph type="title"/>
          </p:nvPr>
        </p:nvSpPr>
        <p:spPr>
          <a:xfrm>
            <a:off x="533400" y="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Arial"/>
              <a:buNone/>
            </a:pPr>
            <a:r>
              <a:rPr b="1" i="0" lang="en-US" sz="5400" u="none">
                <a:solidFill>
                  <a:srgbClr val="FFFF00"/>
                </a:solidFill>
                <a:latin typeface="Arial"/>
                <a:ea typeface="Arial"/>
                <a:cs typeface="Arial"/>
                <a:sym typeface="Arial"/>
              </a:rPr>
              <a:t>Radio Button</a:t>
            </a:r>
            <a:endParaRPr/>
          </a:p>
        </p:txBody>
      </p:sp>
      <p:sp>
        <p:nvSpPr>
          <p:cNvPr id="1143" name="Google Shape;1143;p152"/>
          <p:cNvSpPr txBox="1"/>
          <p:nvPr>
            <p:ph idx="1" type="body"/>
          </p:nvPr>
        </p:nvSpPr>
        <p:spPr>
          <a:xfrm>
            <a:off x="685800" y="1143000"/>
            <a:ext cx="7772400" cy="51054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Radio Button</a:t>
            </a:r>
            <a:r>
              <a:rPr b="1" i="0" lang="en-US" sz="2800" u="none">
                <a:solidFill>
                  <a:schemeClr val="dk1"/>
                </a:solidFill>
                <a:latin typeface="Arial"/>
                <a:ea typeface="Arial"/>
                <a:cs typeface="Arial"/>
                <a:sym typeface="Arial"/>
              </a:rPr>
              <a:t>:</a:t>
            </a:r>
            <a:r>
              <a:rPr b="0" i="0" lang="en-US" sz="16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Radio buttons allow the users to select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only one option.</a:t>
            </a:r>
            <a:endParaRPr/>
          </a:p>
          <a:p>
            <a:pPr indent="-342900" lvl="0" marL="342900" marR="0" rtl="0" algn="l">
              <a:lnSpc>
                <a:spcPct val="80000"/>
              </a:lnSpc>
              <a:spcBef>
                <a:spcPts val="44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&lt;INPUT TYPE=“RADIO”&gt;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Browser will display </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Radio buttons have the following attributes:</a:t>
            </a:r>
            <a:endParaRPr/>
          </a:p>
          <a:p>
            <a:pPr indent="-342900" lvl="0" marL="342900" marR="0" rtl="0" algn="l">
              <a:lnSpc>
                <a:spcPct val="80000"/>
              </a:lnSpc>
              <a:spcBef>
                <a:spcPts val="440"/>
              </a:spcBef>
              <a:spcAft>
                <a:spcPts val="0"/>
              </a:spcAft>
              <a:buClr>
                <a:schemeClr val="accent2"/>
              </a:buClr>
              <a:buSzPts val="2200"/>
              <a:buFont typeface="Noto Sans Symbols"/>
              <a:buChar char="▪"/>
            </a:pPr>
            <a:r>
              <a:rPr b="1" i="0" lang="en-US" sz="2200" u="none">
                <a:solidFill>
                  <a:srgbClr val="FF0000"/>
                </a:solidFill>
                <a:latin typeface="Arial"/>
                <a:ea typeface="Arial"/>
                <a:cs typeface="Arial"/>
                <a:sym typeface="Arial"/>
              </a:rPr>
              <a:t>TYPE:</a:t>
            </a:r>
            <a:r>
              <a:rPr b="0" i="0" lang="en-US" sz="2200" u="none">
                <a:solidFill>
                  <a:schemeClr val="dk1"/>
                </a:solidFill>
                <a:latin typeface="Arial"/>
                <a:ea typeface="Arial"/>
                <a:cs typeface="Arial"/>
                <a:sym typeface="Arial"/>
              </a:rPr>
              <a:t> radio.</a:t>
            </a:r>
            <a:endParaRPr/>
          </a:p>
          <a:p>
            <a:pPr indent="-342900" lvl="0" marL="342900" marR="0" rtl="0" algn="l">
              <a:lnSpc>
                <a:spcPct val="80000"/>
              </a:lnSpc>
              <a:spcBef>
                <a:spcPts val="440"/>
              </a:spcBef>
              <a:spcAft>
                <a:spcPts val="0"/>
              </a:spcAft>
              <a:buClr>
                <a:schemeClr val="accent2"/>
              </a:buClr>
              <a:buSzPts val="2200"/>
              <a:buFont typeface="Noto Sans Symbols"/>
              <a:buChar char="▪"/>
            </a:pPr>
            <a:r>
              <a:rPr b="1" i="0" lang="en-US" sz="2200" u="none">
                <a:solidFill>
                  <a:srgbClr val="FF0000"/>
                </a:solidFill>
                <a:latin typeface="Arial"/>
                <a:ea typeface="Arial"/>
                <a:cs typeface="Arial"/>
                <a:sym typeface="Arial"/>
              </a:rPr>
              <a:t>CHECKED:</a:t>
            </a:r>
            <a:r>
              <a:rPr b="0" i="0" lang="en-US" sz="2200" u="none">
                <a:solidFill>
                  <a:schemeClr val="dk1"/>
                </a:solidFill>
                <a:latin typeface="Arial"/>
                <a:ea typeface="Arial"/>
                <a:cs typeface="Arial"/>
                <a:sym typeface="Arial"/>
              </a:rPr>
              <a:t> is blank or CHECKED as the initial </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status. Only one radio button can be </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checked</a:t>
            </a:r>
            <a:endParaRPr/>
          </a:p>
          <a:p>
            <a:pPr indent="-342900" lvl="0" marL="342900" marR="0" rtl="0" algn="l">
              <a:lnSpc>
                <a:spcPct val="8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0" i="0" lang="en-US" sz="2200" u="none">
                <a:solidFill>
                  <a:schemeClr val="dk1"/>
                </a:solidFill>
                <a:latin typeface="Arial"/>
                <a:ea typeface="Arial"/>
                <a:cs typeface="Arial"/>
                <a:sym typeface="Arial"/>
              </a:rPr>
              <a:t> is the name of the variable to be sent to the </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CGI application.</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sp>
        <p:nvSpPr>
          <p:cNvPr id="1144" name="Google Shape;1144;p15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145" name="Google Shape;1145;p152"/>
          <p:cNvPicPr preferRelativeResize="0"/>
          <p:nvPr/>
        </p:nvPicPr>
        <p:blipFill rotWithShape="1">
          <a:blip r:embed="rId3">
            <a:alphaModFix/>
          </a:blip>
          <a:srcRect b="0" l="0" r="0" t="0"/>
          <a:stretch/>
        </p:blipFill>
        <p:spPr>
          <a:xfrm>
            <a:off x="4191000" y="2209800"/>
            <a:ext cx="609600" cy="576262"/>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5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51" name="Google Shape;1151;p153"/>
          <p:cNvSpPr txBox="1"/>
          <p:nvPr/>
        </p:nvSpPr>
        <p:spPr>
          <a:xfrm>
            <a:off x="152400" y="0"/>
            <a:ext cx="8839200" cy="62992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&lt;HTML&gt; &lt;HEAD&gt;&lt;TITLE&gt;CheckBoxType&lt;/TITLE&gt; &lt;/HEAD&gt;</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&lt;BODY&gt;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&lt;h1&gt; &lt;font color=green&gt;Please check one of the following&lt;/font&gt;&lt;/h1&gt;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&lt;FORM name="fome3"  Action="url"  method="get"&gt;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&lt;font color=red&gt; Select Country: &lt;/font&gt;&lt;BR&gt;</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jordan:&lt;INPUT TYPE= "RADIO"  Name="country"  CHECKED&gt;&lt;BR&gt;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Yemen&lt;INPUT TYPE="</a:t>
            </a:r>
            <a:r>
              <a:rPr b="1" i="0" lang="en-US" sz="2400" u="none">
                <a:solidFill>
                  <a:srgbClr val="FF0000"/>
                </a:solidFill>
                <a:latin typeface="Arial"/>
                <a:ea typeface="Arial"/>
                <a:cs typeface="Arial"/>
                <a:sym typeface="Arial"/>
              </a:rPr>
              <a:t>RADIO</a:t>
            </a:r>
            <a:r>
              <a:rPr b="1" i="0" lang="en-US" sz="2400" u="none">
                <a:solidFill>
                  <a:schemeClr val="dk1"/>
                </a:solidFill>
                <a:latin typeface="Arial"/>
                <a:ea typeface="Arial"/>
                <a:cs typeface="Arial"/>
                <a:sym typeface="Arial"/>
              </a:rPr>
              <a:t> </a:t>
            </a:r>
            <a:r>
              <a:rPr b="1" i="0" lang="en-US" sz="2400" u="none">
                <a:solidFill>
                  <a:srgbClr val="0000CC"/>
                </a:solidFill>
                <a:latin typeface="Arial"/>
                <a:ea typeface="Arial"/>
                <a:cs typeface="Arial"/>
                <a:sym typeface="Arial"/>
              </a:rPr>
              <a:t>"  Name="country"&gt;&lt;BR&gt;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Qatar:&lt;INPUT TYPE="</a:t>
            </a:r>
            <a:r>
              <a:rPr b="1" i="0" lang="en-US" sz="2400" u="none">
                <a:solidFill>
                  <a:srgbClr val="FF0000"/>
                </a:solidFill>
                <a:latin typeface="Arial"/>
                <a:ea typeface="Arial"/>
                <a:cs typeface="Arial"/>
                <a:sym typeface="Arial"/>
              </a:rPr>
              <a:t>RADIO</a:t>
            </a:r>
            <a:r>
              <a:rPr b="1" i="0" lang="en-US" sz="2400" u="none">
                <a:solidFill>
                  <a:srgbClr val="0000CC"/>
                </a:solidFill>
                <a:latin typeface="Arial"/>
                <a:ea typeface="Arial"/>
                <a:cs typeface="Arial"/>
                <a:sym typeface="Arial"/>
              </a:rPr>
              <a:t>"  Name="country"&gt;&lt;BR&gt; &lt;BR&gt;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&lt;font color=blue&gt;Select Language:&lt;/font&gt;&lt;BR&gt;</a:t>
            </a:r>
            <a:endParaRPr/>
          </a:p>
          <a:p>
            <a:pPr indent="0" lvl="0" marL="0" marR="0" rtl="0" algn="l">
              <a:lnSpc>
                <a:spcPct val="100000"/>
              </a:lnSpc>
              <a:spcBef>
                <a:spcPts val="0"/>
              </a:spcBef>
              <a:spcAft>
                <a:spcPts val="0"/>
              </a:spcAft>
              <a:buClr>
                <a:srgbClr val="009900"/>
              </a:buClr>
              <a:buSzPts val="2400"/>
              <a:buFont typeface="Arial"/>
              <a:buNone/>
            </a:pPr>
            <a:r>
              <a:rPr b="1" i="0" lang="en-US" sz="2400" u="none">
                <a:solidFill>
                  <a:srgbClr val="009900"/>
                </a:solidFill>
                <a:latin typeface="Arial"/>
                <a:ea typeface="Arial"/>
                <a:cs typeface="Arial"/>
                <a:sym typeface="Arial"/>
              </a:rPr>
              <a:t>Arabic:&lt;INPUT TYPE="</a:t>
            </a:r>
            <a:r>
              <a:rPr b="1" i="0" lang="en-US" sz="2400" u="none">
                <a:solidFill>
                  <a:srgbClr val="FF0000"/>
                </a:solidFill>
                <a:latin typeface="Arial"/>
                <a:ea typeface="Arial"/>
                <a:cs typeface="Arial"/>
                <a:sym typeface="Arial"/>
              </a:rPr>
              <a:t>RADIO</a:t>
            </a:r>
            <a:r>
              <a:rPr b="1" i="0" lang="en-US" sz="2400" u="none">
                <a:solidFill>
                  <a:srgbClr val="009900"/>
                </a:solidFill>
                <a:latin typeface="Arial"/>
                <a:ea typeface="Arial"/>
                <a:cs typeface="Arial"/>
                <a:sym typeface="Arial"/>
              </a:rPr>
              <a:t>"  Name="language"  CHECKED&gt;&lt;BR&gt; English:&lt;INPUT TYPE=" </a:t>
            </a:r>
            <a:r>
              <a:rPr b="1" i="0" lang="en-US" sz="2400" u="none">
                <a:solidFill>
                  <a:srgbClr val="FF0000"/>
                </a:solidFill>
                <a:latin typeface="Arial"/>
                <a:ea typeface="Arial"/>
                <a:cs typeface="Arial"/>
                <a:sym typeface="Arial"/>
              </a:rPr>
              <a:t>RADIO</a:t>
            </a:r>
            <a:r>
              <a:rPr b="1" i="0" lang="en-US" sz="2400" u="none">
                <a:solidFill>
                  <a:schemeClr val="dk1"/>
                </a:solidFill>
                <a:latin typeface="Arial"/>
                <a:ea typeface="Arial"/>
                <a:cs typeface="Arial"/>
                <a:sym typeface="Arial"/>
              </a:rPr>
              <a:t> </a:t>
            </a:r>
            <a:r>
              <a:rPr b="1" i="0" lang="en-US" sz="2400" u="none">
                <a:solidFill>
                  <a:srgbClr val="009900"/>
                </a:solidFill>
                <a:latin typeface="Arial"/>
                <a:ea typeface="Arial"/>
                <a:cs typeface="Arial"/>
                <a:sym typeface="Arial"/>
              </a:rPr>
              <a:t>" Name="language"&gt;&lt;BR&gt;</a:t>
            </a:r>
            <a:endParaRPr/>
          </a:p>
          <a:p>
            <a:pPr indent="0" lvl="0" marL="0" marR="0" rtl="0" algn="l">
              <a:lnSpc>
                <a:spcPct val="100000"/>
              </a:lnSpc>
              <a:spcBef>
                <a:spcPts val="0"/>
              </a:spcBef>
              <a:spcAft>
                <a:spcPts val="0"/>
              </a:spcAft>
              <a:buClr>
                <a:srgbClr val="009900"/>
              </a:buClr>
              <a:buSzPts val="2400"/>
              <a:buFont typeface="Arial"/>
              <a:buNone/>
            </a:pPr>
            <a:r>
              <a:rPr b="1" i="0" lang="en-US" sz="2400" u="none">
                <a:solidFill>
                  <a:srgbClr val="009900"/>
                </a:solidFill>
                <a:latin typeface="Arial"/>
                <a:ea typeface="Arial"/>
                <a:cs typeface="Arial"/>
                <a:sym typeface="Arial"/>
              </a:rPr>
              <a:t>French:&lt;INPUT TYPE=" </a:t>
            </a:r>
            <a:r>
              <a:rPr b="1" i="0" lang="en-US" sz="2400" u="none">
                <a:solidFill>
                  <a:srgbClr val="FF0000"/>
                </a:solidFill>
                <a:latin typeface="Arial"/>
                <a:ea typeface="Arial"/>
                <a:cs typeface="Arial"/>
                <a:sym typeface="Arial"/>
              </a:rPr>
              <a:t>RADIO</a:t>
            </a:r>
            <a:r>
              <a:rPr b="1" i="0" lang="en-US" sz="2400" u="none">
                <a:solidFill>
                  <a:schemeClr val="dk1"/>
                </a:solidFill>
                <a:latin typeface="Arial"/>
                <a:ea typeface="Arial"/>
                <a:cs typeface="Arial"/>
                <a:sym typeface="Arial"/>
              </a:rPr>
              <a:t> </a:t>
            </a:r>
            <a:r>
              <a:rPr b="1" i="0" lang="en-US" sz="2400" u="none">
                <a:solidFill>
                  <a:srgbClr val="009900"/>
                </a:solidFill>
                <a:latin typeface="Arial"/>
                <a:ea typeface="Arial"/>
                <a:cs typeface="Arial"/>
                <a:sym typeface="Arial"/>
              </a:rPr>
              <a:t>"  Name="language"&gt;</a:t>
            </a:r>
            <a:r>
              <a:rPr b="1" i="0" lang="en-US" sz="2400" u="none">
                <a:solidFill>
                  <a:schemeClr val="dk1"/>
                </a:solidFill>
                <a:latin typeface="Arial"/>
                <a:ea typeface="Arial"/>
                <a:cs typeface="Arial"/>
                <a:sym typeface="Arial"/>
              </a:rPr>
              <a:t> </a:t>
            </a:r>
            <a:r>
              <a:rPr b="1" i="0" lang="en-US" sz="2400" u="none">
                <a:solidFill>
                  <a:srgbClr val="FF0000"/>
                </a:solidFill>
                <a:latin typeface="Arial"/>
                <a:ea typeface="Arial"/>
                <a:cs typeface="Arial"/>
                <a:sym typeface="Arial"/>
              </a:rPr>
              <a:t>&lt;BR&gt;&lt;/FORM&gt; &lt;/BODY&gt;&lt;/HTML&gt;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27" name="Google Shape;227;p28"/>
          <p:cNvSpPr txBox="1"/>
          <p:nvPr>
            <p:ph type="title"/>
          </p:nvPr>
        </p:nvSpPr>
        <p:spPr>
          <a:xfrm>
            <a:off x="381000" y="152400"/>
            <a:ext cx="8382000" cy="1447800"/>
          </a:xfrm>
          <a:prstGeom prst="rect">
            <a:avLst/>
          </a:prstGeom>
          <a:solidFill>
            <a:schemeClr val="dk2"/>
          </a:solid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Creating a Basic Starting Document</a:t>
            </a:r>
            <a:endParaRPr/>
          </a:p>
        </p:txBody>
      </p:sp>
      <p:sp>
        <p:nvSpPr>
          <p:cNvPr id="228" name="Google Shape;228;p28"/>
          <p:cNvSpPr txBox="1"/>
          <p:nvPr>
            <p:ph idx="1" type="body"/>
          </p:nvPr>
        </p:nvSpPr>
        <p:spPr>
          <a:xfrm>
            <a:off x="381000" y="1981200"/>
            <a:ext cx="8229600" cy="4572000"/>
          </a:xfrm>
          <a:prstGeom prst="rect">
            <a:avLst/>
          </a:prstGeom>
          <a:solidFill>
            <a:schemeClr val="accent1"/>
          </a:solidFill>
          <a:ln>
            <a:noFill/>
          </a:ln>
        </p:spPr>
        <p:txBody>
          <a:bodyPr anchorCtr="0" anchor="t" bIns="44450" lIns="90475" spcFirstLastPara="1" rIns="90475" wrap="square" tIns="44450">
            <a:noAutofit/>
          </a:bodyPr>
          <a:lstStyle/>
          <a:p>
            <a:pPr indent="-285750" lvl="1" marL="5715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&lt;HTML&gt;</a:t>
            </a:r>
            <a:endParaRPr/>
          </a:p>
          <a:p>
            <a:pPr indent="-285750" lvl="1" marL="571500" rtl="0" algn="l">
              <a:lnSpc>
                <a:spcPct val="100000"/>
              </a:lnSpc>
              <a:spcBef>
                <a:spcPts val="64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&lt;HEAD&gt;</a:t>
            </a:r>
            <a:endParaRPr/>
          </a:p>
          <a:p>
            <a:pPr indent="-285750" lvl="1" marL="571500" rtl="0" algn="ctr">
              <a:lnSpc>
                <a:spcPct val="100000"/>
              </a:lnSpc>
              <a:spcBef>
                <a:spcPts val="640"/>
              </a:spcBef>
              <a:spcAft>
                <a:spcPts val="0"/>
              </a:spcAft>
              <a:buClr>
                <a:srgbClr val="008000"/>
              </a:buClr>
              <a:buSzPts val="3200"/>
              <a:buFont typeface="Arial"/>
              <a:buNone/>
            </a:pPr>
            <a:r>
              <a:rPr b="0" i="0" lang="en-US" sz="3200" u="none">
                <a:solidFill>
                  <a:srgbClr val="008000"/>
                </a:solidFill>
                <a:latin typeface="Arial"/>
                <a:ea typeface="Arial"/>
                <a:cs typeface="Arial"/>
                <a:sym typeface="Arial"/>
              </a:rPr>
              <a:t>&lt;TITLE&gt;Al al-Bayt University&lt;/TITLE&gt;</a:t>
            </a:r>
            <a:endParaRPr/>
          </a:p>
          <a:p>
            <a:pPr indent="-285750" lvl="1" marL="571500" rtl="0" algn="l">
              <a:lnSpc>
                <a:spcPct val="100000"/>
              </a:lnSpc>
              <a:spcBef>
                <a:spcPts val="64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&lt;/HEAD&gt;</a:t>
            </a:r>
            <a:endParaRPr/>
          </a:p>
          <a:p>
            <a:pPr indent="-285750" lvl="1" marL="571500" rtl="0" algn="l">
              <a:lnSpc>
                <a:spcPct val="100000"/>
              </a:lnSpc>
              <a:spcBef>
                <a:spcPts val="640"/>
              </a:spcBef>
              <a:spcAft>
                <a:spcPts val="0"/>
              </a:spcAft>
              <a:buClr>
                <a:srgbClr val="990000"/>
              </a:buClr>
              <a:buSzPts val="3200"/>
              <a:buFont typeface="Arial"/>
              <a:buNone/>
            </a:pPr>
            <a:r>
              <a:rPr b="0" i="0" lang="en-US" sz="3200" u="none">
                <a:solidFill>
                  <a:srgbClr val="990000"/>
                </a:solidFill>
                <a:latin typeface="Arial"/>
                <a:ea typeface="Arial"/>
                <a:cs typeface="Arial"/>
                <a:sym typeface="Arial"/>
              </a:rPr>
              <a:t>&lt;BODY&gt;</a:t>
            </a:r>
            <a:endParaRPr/>
          </a:p>
          <a:p>
            <a:pPr indent="-285750" lvl="1" marL="5715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This is what is displayed.</a:t>
            </a:r>
            <a:endParaRPr/>
          </a:p>
          <a:p>
            <a:pPr indent="-285750" lvl="1" marL="571500" rtl="0" algn="l">
              <a:lnSpc>
                <a:spcPct val="100000"/>
              </a:lnSpc>
              <a:spcBef>
                <a:spcPts val="640"/>
              </a:spcBef>
              <a:spcAft>
                <a:spcPts val="0"/>
              </a:spcAft>
              <a:buClr>
                <a:srgbClr val="990000"/>
              </a:buClr>
              <a:buSzPts val="3200"/>
              <a:buFont typeface="Arial"/>
              <a:buNone/>
            </a:pPr>
            <a:r>
              <a:rPr b="0" i="0" lang="en-US" sz="3200" u="none">
                <a:solidFill>
                  <a:srgbClr val="990000"/>
                </a:solidFill>
                <a:latin typeface="Arial"/>
                <a:ea typeface="Arial"/>
                <a:cs typeface="Arial"/>
                <a:sym typeface="Arial"/>
              </a:rPr>
              <a:t>&lt;/BODY&gt;</a:t>
            </a:r>
            <a:endParaRPr/>
          </a:p>
          <a:p>
            <a:pPr indent="-285750" lvl="1" marL="5715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&lt;/HTML&gt;</a:t>
            </a:r>
            <a:endParaRPr/>
          </a:p>
          <a:p>
            <a:pPr indent="-285750" lvl="1" marL="5715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5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157" name="Google Shape;1157;p154"/>
          <p:cNvPicPr preferRelativeResize="0"/>
          <p:nvPr/>
        </p:nvPicPr>
        <p:blipFill rotWithShape="1">
          <a:blip r:embed="rId3">
            <a:alphaModFix/>
          </a:blip>
          <a:srcRect b="0" l="0" r="0" t="0"/>
          <a:stretch/>
        </p:blipFill>
        <p:spPr>
          <a:xfrm>
            <a:off x="685800" y="234950"/>
            <a:ext cx="7391400" cy="6605587"/>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5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63" name="Google Shape;1163;p155"/>
          <p:cNvSpPr txBox="1"/>
          <p:nvPr/>
        </p:nvSpPr>
        <p:spPr>
          <a:xfrm>
            <a:off x="0" y="228600"/>
            <a:ext cx="8991600" cy="599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&lt;HTML&gt;&lt;HEAD&gt;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&lt;TITLE&gt;RADIOBox&lt;/TITLE&gt; &lt;/HEAD&gt;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&lt;BODY&gt;</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Form #1:</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&lt;INPUT TYPE="radio" NAME="choice" VALUE="one"&gt; Yes.</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&lt;INPUT TYPE="radio" NAME="choice" VALUE="two"&gt; No.</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&lt;HR color=red size="10" &gt;</a:t>
            </a:r>
            <a:endParaRPr/>
          </a:p>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Form #2:</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&lt;INPUT TYPE="radio" NAME="choice" VALUE="three" CHECKED&gt; Yes.</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&lt;INPUT TYPE="radio" NAME="choice" VALUE="four"&gt; No.</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&lt;/BODY&gt;&lt;/HTML&gt;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5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69" name="Google Shape;1169;p156"/>
          <p:cNvSpPr txBox="1"/>
          <p:nvPr>
            <p:ph type="title"/>
          </p:nvPr>
        </p:nvSpPr>
        <p:spPr>
          <a:xfrm>
            <a:off x="609600" y="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Output</a:t>
            </a:r>
            <a:endParaRPr/>
          </a:p>
        </p:txBody>
      </p:sp>
      <p:pic>
        <p:nvPicPr>
          <p:cNvPr id="1170" name="Google Shape;1170;p156"/>
          <p:cNvPicPr preferRelativeResize="0"/>
          <p:nvPr/>
        </p:nvPicPr>
        <p:blipFill rotWithShape="1">
          <a:blip r:embed="rId3">
            <a:alphaModFix/>
          </a:blip>
          <a:srcRect b="0" l="0" r="0" t="0"/>
          <a:stretch/>
        </p:blipFill>
        <p:spPr>
          <a:xfrm>
            <a:off x="533400" y="1152525"/>
            <a:ext cx="7924800" cy="5705475"/>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5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76" name="Google Shape;1176;p157"/>
          <p:cNvSpPr txBox="1"/>
          <p:nvPr>
            <p:ph idx="1" type="body"/>
          </p:nvPr>
        </p:nvSpPr>
        <p:spPr>
          <a:xfrm>
            <a:off x="685800" y="1371600"/>
            <a:ext cx="7772400" cy="46482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Push Button:</a:t>
            </a:r>
            <a:r>
              <a:rPr b="0" i="0" lang="en-US" sz="2400" u="none">
                <a:solidFill>
                  <a:schemeClr val="dk1"/>
                </a:solidFill>
                <a:latin typeface="Arial"/>
                <a:ea typeface="Arial"/>
                <a:cs typeface="Arial"/>
                <a:sym typeface="Arial"/>
              </a:rPr>
              <a:t> This element would be used with</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JavaScript to cause an action to take place.</a:t>
            </a:r>
            <a:endParaRPr/>
          </a:p>
          <a:p>
            <a:pPr indent="-342900" lvl="0" marL="34290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&lt;INPUT TYPE=“BUTTON”&gt;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Browser will display </a:t>
            </a:r>
            <a:endParaRPr/>
          </a:p>
          <a:p>
            <a:pPr indent="-3429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Push Button has the following attributes:</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button.</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0" i="0" lang="en-US" sz="2400" u="none">
                <a:solidFill>
                  <a:schemeClr val="dk1"/>
                </a:solidFill>
                <a:latin typeface="Arial"/>
                <a:ea typeface="Arial"/>
                <a:cs typeface="Arial"/>
                <a:sym typeface="Arial"/>
              </a:rPr>
              <a:t> is the name of the button to be used</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scripting. </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VALUE:</a:t>
            </a:r>
            <a:r>
              <a:rPr b="0" i="0" lang="en-US" sz="2400" u="none">
                <a:solidFill>
                  <a:schemeClr val="dk1"/>
                </a:solidFill>
                <a:latin typeface="Arial"/>
                <a:ea typeface="Arial"/>
                <a:cs typeface="Arial"/>
                <a:sym typeface="Arial"/>
              </a:rPr>
              <a:t> determines the text label on the button.</a:t>
            </a:r>
            <a:endParaRPr/>
          </a:p>
        </p:txBody>
      </p:sp>
      <p:pic>
        <p:nvPicPr>
          <p:cNvPr id="1177" name="Google Shape;1177;p157"/>
          <p:cNvPicPr preferRelativeResize="0"/>
          <p:nvPr/>
        </p:nvPicPr>
        <p:blipFill rotWithShape="1">
          <a:blip r:embed="rId3">
            <a:alphaModFix/>
          </a:blip>
          <a:srcRect b="0" l="0" r="0" t="0"/>
          <a:stretch/>
        </p:blipFill>
        <p:spPr>
          <a:xfrm>
            <a:off x="3733800" y="2819400"/>
            <a:ext cx="1581150" cy="481012"/>
          </a:xfrm>
          <a:prstGeom prst="rect">
            <a:avLst/>
          </a:prstGeom>
          <a:noFill/>
          <a:ln>
            <a:noFill/>
          </a:ln>
        </p:spPr>
      </p:pic>
      <p:sp>
        <p:nvSpPr>
          <p:cNvPr id="1178" name="Google Shape;1178;p157"/>
          <p:cNvSpPr txBox="1"/>
          <p:nvPr>
            <p:ph type="title"/>
          </p:nvPr>
        </p:nvSpPr>
        <p:spPr>
          <a:xfrm>
            <a:off x="606425" y="274637"/>
            <a:ext cx="793115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Push Button</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15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84" name="Google Shape;1184;p158"/>
          <p:cNvSpPr txBox="1"/>
          <p:nvPr>
            <p:ph idx="1" type="body"/>
          </p:nvPr>
        </p:nvSpPr>
        <p:spPr>
          <a:xfrm>
            <a:off x="457200" y="228600"/>
            <a:ext cx="8686800" cy="6400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&lt;DIV align=center&gt;&lt;BR&gt;&lt;BR&gt;</a:t>
            </a:r>
            <a:endParaRPr/>
          </a:p>
          <a:p>
            <a:pPr indent="-342900" lvl="0" marL="342900" rtl="0" algn="l">
              <a:lnSpc>
                <a:spcPct val="90000"/>
              </a:lnSpc>
              <a:spcBef>
                <a:spcPts val="520"/>
              </a:spcBef>
              <a:spcAft>
                <a:spcPts val="0"/>
              </a:spcAft>
              <a:buClr>
                <a:srgbClr val="009900"/>
              </a:buClr>
              <a:buSzPts val="2600"/>
              <a:buFont typeface="Arial"/>
              <a:buNone/>
            </a:pPr>
            <a:r>
              <a:rPr b="1" i="0" lang="en-US" sz="2600" u="none">
                <a:solidFill>
                  <a:srgbClr val="009900"/>
                </a:solidFill>
                <a:latin typeface="Arial"/>
                <a:ea typeface="Arial"/>
                <a:cs typeface="Arial"/>
                <a:sym typeface="Arial"/>
              </a:rPr>
              <a:t>&lt;FORM&gt;</a:t>
            </a:r>
            <a:endParaRPr/>
          </a:p>
          <a:p>
            <a:pPr indent="-342900" lvl="0" marL="342900" rtl="0" algn="l">
              <a:lnSpc>
                <a:spcPct val="90000"/>
              </a:lnSpc>
              <a:spcBef>
                <a:spcPts val="520"/>
              </a:spcBef>
              <a:spcAft>
                <a:spcPts val="0"/>
              </a:spcAft>
              <a:buClr>
                <a:srgbClr val="0000CC"/>
              </a:buClr>
              <a:buSzPts val="2600"/>
              <a:buFont typeface="Arial"/>
              <a:buNone/>
            </a:pPr>
            <a:r>
              <a:rPr b="1" i="0" lang="en-US" sz="2600" u="none">
                <a:solidFill>
                  <a:srgbClr val="0000CC"/>
                </a:solidFill>
                <a:latin typeface="Arial"/>
                <a:ea typeface="Arial"/>
                <a:cs typeface="Arial"/>
                <a:sym typeface="Arial"/>
              </a:rPr>
              <a:t>&lt;FONT Color=red&gt;</a:t>
            </a:r>
            <a:endParaRPr/>
          </a:p>
          <a:p>
            <a:pPr indent="-342900" lvl="0" marL="342900" rtl="0" algn="l">
              <a:lnSpc>
                <a:spcPct val="90000"/>
              </a:lnSpc>
              <a:spcBef>
                <a:spcPts val="520"/>
              </a:spcBef>
              <a:spcAft>
                <a:spcPts val="0"/>
              </a:spcAft>
              <a:buClr>
                <a:srgbClr val="0000CC"/>
              </a:buClr>
              <a:buSzPts val="2600"/>
              <a:buFont typeface="Arial"/>
              <a:buNone/>
            </a:pPr>
            <a:r>
              <a:rPr b="1" i="0" lang="en-US" sz="2600" u="none">
                <a:solidFill>
                  <a:srgbClr val="0000CC"/>
                </a:solidFill>
                <a:latin typeface="Arial"/>
                <a:ea typeface="Arial"/>
                <a:cs typeface="Arial"/>
                <a:sym typeface="Arial"/>
              </a:rPr>
              <a:t>&lt;h1&gt;Press Here to see a baby crying:&lt;BR&gt;</a:t>
            </a:r>
            <a:endParaRPr/>
          </a:p>
          <a:p>
            <a:pPr indent="-342900" lvl="0" marL="342900" rtl="0" algn="l">
              <a:lnSpc>
                <a:spcPct val="90000"/>
              </a:lnSpc>
              <a:spcBef>
                <a:spcPts val="520"/>
              </a:spcBef>
              <a:spcAft>
                <a:spcPts val="0"/>
              </a:spcAft>
              <a:buClr>
                <a:srgbClr val="0000CC"/>
              </a:buClr>
              <a:buSzPts val="2600"/>
              <a:buFont typeface="Arial"/>
              <a:buNone/>
            </a:pPr>
            <a:r>
              <a:rPr b="1" i="0" lang="en-US" sz="2600" u="none">
                <a:solidFill>
                  <a:srgbClr val="0000CC"/>
                </a:solidFill>
                <a:latin typeface="Arial"/>
                <a:ea typeface="Arial"/>
                <a:cs typeface="Arial"/>
                <a:sym typeface="Arial"/>
              </a:rPr>
              <a:t>&lt;INPUT TYPE="button" VALUE="PressMe"&gt;&lt;BR&gt;&lt;BR&gt;</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&lt;FONT Color=blue&gt;</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Click Here to see a baby shouting:&lt;BR&gt;</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&lt;INPUT TYPE="button" VALUE="ClickMe" &gt; &lt;BR&gt;&lt;BR&gt;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&lt;FONT Color=green&gt;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Hit Here to see a baby eating:&lt;BR&gt;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&lt;INPUT TYPE="button" VALUE="HitME" &gt; &lt;BR&gt;&lt;BR&gt;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&lt;FONT Color=yellow&gt;</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&lt;/FORM&gt;&lt;/DIV&gt;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5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190" name="Google Shape;1190;p159"/>
          <p:cNvPicPr preferRelativeResize="0"/>
          <p:nvPr/>
        </p:nvPicPr>
        <p:blipFill rotWithShape="1">
          <a:blip r:embed="rId3">
            <a:alphaModFix/>
          </a:blip>
          <a:srcRect b="0" l="0" r="0" t="0"/>
          <a:stretch/>
        </p:blipFill>
        <p:spPr>
          <a:xfrm>
            <a:off x="457200" y="207962"/>
            <a:ext cx="8001000" cy="6262687"/>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6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96" name="Google Shape;1196;p160"/>
          <p:cNvSpPr txBox="1"/>
          <p:nvPr>
            <p:ph idx="1" type="body"/>
          </p:nvPr>
        </p:nvSpPr>
        <p:spPr>
          <a:xfrm>
            <a:off x="685800" y="1371600"/>
            <a:ext cx="7772400" cy="49530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Submit:</a:t>
            </a:r>
            <a:r>
              <a:rPr b="0" i="0" lang="en-US" sz="2400" u="none">
                <a:solidFill>
                  <a:schemeClr val="dk1"/>
                </a:solidFill>
                <a:latin typeface="Arial"/>
                <a:ea typeface="Arial"/>
                <a:cs typeface="Arial"/>
                <a:sym typeface="Arial"/>
              </a:rPr>
              <a:t> Every set of Form tags requires a Submit button. This is the element causes the browser to send the names and values of the other elements to the CGI Application specified by the ACTION attribute of the FORM element.</a:t>
            </a:r>
            <a:endParaRPr/>
          </a:p>
          <a:p>
            <a:pPr indent="-342900" lvl="0" marL="34290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&lt;INPUT TYPE=“SUBMIT”&gt;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browser will display</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Submit has the following attributes:</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submit.</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value used by the CGI script for processing.</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VALUE:</a:t>
            </a:r>
            <a:r>
              <a:rPr b="0" i="0" lang="en-US" sz="2400" u="none">
                <a:solidFill>
                  <a:schemeClr val="dk1"/>
                </a:solidFill>
                <a:latin typeface="Arial"/>
                <a:ea typeface="Arial"/>
                <a:cs typeface="Arial"/>
                <a:sym typeface="Arial"/>
              </a:rPr>
              <a:t> determines the text label on the button, usually Submit Query.</a:t>
            </a:r>
            <a:endParaRPr/>
          </a:p>
        </p:txBody>
      </p:sp>
      <p:pic>
        <p:nvPicPr>
          <p:cNvPr id="1197" name="Google Shape;1197;p160"/>
          <p:cNvPicPr preferRelativeResize="0"/>
          <p:nvPr/>
        </p:nvPicPr>
        <p:blipFill rotWithShape="1">
          <a:blip r:embed="rId3">
            <a:alphaModFix/>
          </a:blip>
          <a:srcRect b="0" l="0" r="0" t="0"/>
          <a:stretch/>
        </p:blipFill>
        <p:spPr>
          <a:xfrm>
            <a:off x="5181600" y="3352800"/>
            <a:ext cx="2438400" cy="595312"/>
          </a:xfrm>
          <a:prstGeom prst="rect">
            <a:avLst/>
          </a:prstGeom>
          <a:noFill/>
          <a:ln>
            <a:noFill/>
          </a:ln>
        </p:spPr>
      </p:pic>
      <p:sp>
        <p:nvSpPr>
          <p:cNvPr id="1198" name="Google Shape;1198;p160"/>
          <p:cNvSpPr txBox="1"/>
          <p:nvPr>
            <p:ph type="title"/>
          </p:nvPr>
        </p:nvSpPr>
        <p:spPr>
          <a:xfrm>
            <a:off x="533400" y="274637"/>
            <a:ext cx="7929562"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Submit Button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6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04" name="Google Shape;1204;p161"/>
          <p:cNvSpPr txBox="1"/>
          <p:nvPr/>
        </p:nvSpPr>
        <p:spPr>
          <a:xfrm>
            <a:off x="152400" y="762000"/>
            <a:ext cx="8610600" cy="436245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     Action="URL"         method="get"&gt;</a:t>
            </a:r>
            <a:endParaRPr/>
          </a:p>
          <a:p>
            <a:pPr indent="0" lvl="0" marL="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First Name: &lt;INPUT TYPE="TEXT" Size=25 name="firstName"&gt;&lt;BR&gt;</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Family Name: &lt;INPUT TYPE="TEXT" Size=25 name="LastName"&gt;&lt;BR&gt;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&lt;BR&gt;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&lt;FONT Color=red&gt;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Press Here to submit the data:&lt;BR&gt;</a:t>
            </a:r>
            <a:endParaRPr/>
          </a:p>
          <a:p>
            <a:pPr indent="0" lvl="0" marL="0" marR="0" rtl="0" algn="l">
              <a:lnSpc>
                <a:spcPct val="100000"/>
              </a:lnSpc>
              <a:spcBef>
                <a:spcPts val="0"/>
              </a:spcBef>
              <a:spcAft>
                <a:spcPts val="0"/>
              </a:spcAft>
              <a:buClr>
                <a:srgbClr val="990000"/>
              </a:buClr>
              <a:buSzPts val="2800"/>
              <a:buFont typeface="Arial"/>
              <a:buNone/>
            </a:pPr>
            <a:r>
              <a:rPr b="1" i="0" lang="en-US" sz="2800" u="none">
                <a:solidFill>
                  <a:srgbClr val="990000"/>
                </a:solidFill>
                <a:latin typeface="Arial"/>
                <a:ea typeface="Arial"/>
                <a:cs typeface="Arial"/>
                <a:sym typeface="Arial"/>
              </a:rPr>
              <a:t>&lt;INPUT TYPE="submit" VALUE="SubmitData " &gt;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6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210" name="Google Shape;1210;p162"/>
          <p:cNvPicPr preferRelativeResize="0"/>
          <p:nvPr/>
        </p:nvPicPr>
        <p:blipFill rotWithShape="1">
          <a:blip r:embed="rId3">
            <a:alphaModFix/>
          </a:blip>
          <a:srcRect b="0" l="0" r="0" t="0"/>
          <a:stretch/>
        </p:blipFill>
        <p:spPr>
          <a:xfrm>
            <a:off x="381000" y="158750"/>
            <a:ext cx="8153400" cy="6405562"/>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6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16" name="Google Shape;1216;p163"/>
          <p:cNvSpPr txBox="1"/>
          <p:nvPr>
            <p:ph type="title"/>
          </p:nvPr>
        </p:nvSpPr>
        <p:spPr>
          <a:xfrm>
            <a:off x="381000" y="0"/>
            <a:ext cx="8229600" cy="6858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Reset Button</a:t>
            </a:r>
            <a:endParaRPr/>
          </a:p>
        </p:txBody>
      </p:sp>
      <p:sp>
        <p:nvSpPr>
          <p:cNvPr id="1217" name="Google Shape;1217;p163"/>
          <p:cNvSpPr txBox="1"/>
          <p:nvPr>
            <p:ph idx="1" type="body"/>
          </p:nvPr>
        </p:nvSpPr>
        <p:spPr>
          <a:xfrm>
            <a:off x="685800" y="1066800"/>
            <a:ext cx="7772400" cy="54102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0000"/>
              </a:buClr>
              <a:buSzPts val="2800"/>
              <a:buFont typeface="Arial"/>
              <a:buChar char="•"/>
            </a:pPr>
            <a:r>
              <a:rPr b="1" i="0" lang="en-US" sz="2800" u="none">
                <a:solidFill>
                  <a:srgbClr val="FF0000"/>
                </a:solidFill>
                <a:latin typeface="Arial"/>
                <a:ea typeface="Arial"/>
                <a:cs typeface="Arial"/>
                <a:sym typeface="Arial"/>
              </a:rPr>
              <a:t>Reset</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It is a good idea to include one of these for each form where users are entering data. It allows the surfer to clear all the input in the form.</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rgbClr val="FF0000"/>
              </a:buClr>
              <a:buSzPts val="2800"/>
              <a:buFont typeface="Arial"/>
              <a:buChar char="•"/>
            </a:pPr>
            <a:r>
              <a:rPr b="1" i="0" lang="en-US" sz="2800" u="none">
                <a:solidFill>
                  <a:srgbClr val="FF0000"/>
                </a:solidFill>
                <a:latin typeface="Arial"/>
                <a:ea typeface="Arial"/>
                <a:cs typeface="Arial"/>
                <a:sym typeface="Arial"/>
              </a:rPr>
              <a:t>&lt;INPUT TYPE=“RESET”&gt;</a:t>
            </a:r>
            <a:endParaRPr/>
          </a:p>
          <a:p>
            <a:pPr indent="-165100" lvl="0" marL="342900" rtl="0" algn="l">
              <a:lnSpc>
                <a:spcPct val="80000"/>
              </a:lnSpc>
              <a:spcBef>
                <a:spcPts val="560"/>
              </a:spcBef>
              <a:spcAft>
                <a:spcPts val="0"/>
              </a:spcAft>
              <a:buClr>
                <a:schemeClr val="dk1"/>
              </a:buClr>
              <a:buSzPts val="2800"/>
              <a:buFont typeface="Arial"/>
              <a:buNone/>
            </a:pPr>
            <a:r>
              <a:t/>
            </a:r>
            <a:endParaRPr b="1"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Browser will display  </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Reset buttons have the following attributes:</a:t>
            </a:r>
            <a:endParaRPr/>
          </a:p>
          <a:p>
            <a:pPr indent="-342900" lvl="0" marL="342900" rtl="0" algn="l">
              <a:lnSpc>
                <a:spcPct val="80000"/>
              </a:lnSpc>
              <a:spcBef>
                <a:spcPts val="560"/>
              </a:spcBef>
              <a:spcAft>
                <a:spcPts val="0"/>
              </a:spcAft>
              <a:buClr>
                <a:srgbClr val="FF0000"/>
              </a:buClr>
              <a:buSzPts val="2800"/>
              <a:buFont typeface="Arial"/>
              <a:buChar char="•"/>
            </a:pPr>
            <a:r>
              <a:rPr b="1" i="0" lang="en-US" sz="2800" u="none">
                <a:solidFill>
                  <a:srgbClr val="FF0000"/>
                </a:solidFill>
                <a:latin typeface="Arial"/>
                <a:ea typeface="Arial"/>
                <a:cs typeface="Arial"/>
                <a:sym typeface="Arial"/>
              </a:rPr>
              <a:t>TYPE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reset.</a:t>
            </a:r>
            <a:endParaRPr/>
          </a:p>
          <a:p>
            <a:pPr indent="-342900" lvl="0" marL="342900" rtl="0" algn="l">
              <a:lnSpc>
                <a:spcPct val="80000"/>
              </a:lnSpc>
              <a:spcBef>
                <a:spcPts val="560"/>
              </a:spcBef>
              <a:spcAft>
                <a:spcPts val="0"/>
              </a:spcAft>
              <a:buClr>
                <a:srgbClr val="FF0000"/>
              </a:buClr>
              <a:buSzPts val="2800"/>
              <a:buFont typeface="Arial"/>
              <a:buChar char="•"/>
            </a:pPr>
            <a:r>
              <a:rPr b="1" i="0" lang="en-US" sz="2800" u="none">
                <a:solidFill>
                  <a:srgbClr val="FF0000"/>
                </a:solidFill>
                <a:latin typeface="Arial"/>
                <a:ea typeface="Arial"/>
                <a:cs typeface="Arial"/>
                <a:sym typeface="Arial"/>
              </a:rPr>
              <a:t>VALUE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determines the text label on the button, usually Reset.</a:t>
            </a:r>
            <a:endParaRPr/>
          </a:p>
        </p:txBody>
      </p:sp>
      <p:pic>
        <p:nvPicPr>
          <p:cNvPr id="1218" name="Google Shape;1218;p163"/>
          <p:cNvPicPr preferRelativeResize="0"/>
          <p:nvPr/>
        </p:nvPicPr>
        <p:blipFill rotWithShape="1">
          <a:blip r:embed="rId3">
            <a:alphaModFix/>
          </a:blip>
          <a:srcRect b="0" l="0" r="0" t="0"/>
          <a:stretch/>
        </p:blipFill>
        <p:spPr>
          <a:xfrm>
            <a:off x="4191000" y="3505200"/>
            <a:ext cx="1290637" cy="6143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34" name="Google Shape;234;p29"/>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Creating a Basic Starting Document</a:t>
            </a:r>
            <a:endParaRPr/>
          </a:p>
        </p:txBody>
      </p:sp>
      <p:sp>
        <p:nvSpPr>
          <p:cNvPr id="235" name="Google Shape;235;p29"/>
          <p:cNvSpPr txBox="1"/>
          <p:nvPr>
            <p:ph idx="1" type="body"/>
          </p:nvPr>
        </p:nvSpPr>
        <p:spPr>
          <a:xfrm>
            <a:off x="457200" y="1752600"/>
            <a:ext cx="8229600" cy="48006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000"/>
              <a:buFont typeface="Noto Sans Symbols"/>
              <a:buChar char="▪"/>
            </a:pPr>
            <a:r>
              <a:rPr b="0" i="0" lang="en-US" sz="3000" u="none">
                <a:solidFill>
                  <a:schemeClr val="dk1"/>
                </a:solidFill>
                <a:latin typeface="Arial"/>
                <a:ea typeface="Arial"/>
                <a:cs typeface="Arial"/>
                <a:sym typeface="Arial"/>
              </a:rPr>
              <a:t>The HEAD of your document point to above window part. The TITLE of your document appears in the very top line of the user’s browser. If the user chooses to “Bookmark” your page or save as a “Favorite”; it is the TITLE that is added to the list.</a:t>
            </a:r>
            <a:endParaRPr/>
          </a:p>
          <a:p>
            <a:pPr indent="-342900" lvl="0" marL="342900" rtl="0" algn="l">
              <a:lnSpc>
                <a:spcPct val="100000"/>
              </a:lnSpc>
              <a:spcBef>
                <a:spcPts val="600"/>
              </a:spcBef>
              <a:spcAft>
                <a:spcPts val="0"/>
              </a:spcAft>
              <a:buClr>
                <a:schemeClr val="lt1"/>
              </a:buClr>
              <a:buSzPts val="3000"/>
              <a:buFont typeface="Noto Sans Symbols"/>
              <a:buChar char="▪"/>
            </a:pPr>
            <a:r>
              <a:rPr b="0" i="0" lang="en-US" sz="3000" u="none">
                <a:solidFill>
                  <a:schemeClr val="dk1"/>
                </a:solidFill>
                <a:latin typeface="Arial"/>
                <a:ea typeface="Arial"/>
                <a:cs typeface="Arial"/>
                <a:sym typeface="Arial"/>
              </a:rPr>
              <a:t>The text in your TITLE should be as descriptive as possible because this is what many search engines, on the internet, use for indexing your site.</a:t>
            </a:r>
            <a:endParaRPr/>
          </a:p>
          <a:p>
            <a:pPr indent="-152400" lvl="0" marL="342900" rtl="0" algn="l">
              <a:spcBef>
                <a:spcPts val="60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6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24" name="Google Shape;1224;p164"/>
          <p:cNvSpPr txBox="1"/>
          <p:nvPr/>
        </p:nvSpPr>
        <p:spPr>
          <a:xfrm>
            <a:off x="457200" y="381000"/>
            <a:ext cx="8458200" cy="521652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     Action="URL"         method="get"&gt;</a:t>
            </a:r>
            <a:endParaRPr/>
          </a:p>
          <a:p>
            <a:pPr indent="0" lvl="0" marL="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First Name: &lt;INPUT TYPE="TEXT" Size=25 name="firstName"&gt; &lt;BR&gt;</a:t>
            </a:r>
            <a:endParaRPr/>
          </a:p>
          <a:p>
            <a:pPr indent="0" lvl="0" marL="0" marR="0" rtl="0" algn="l">
              <a:lnSpc>
                <a:spcPct val="100000"/>
              </a:lnSpc>
              <a:spcBef>
                <a:spcPts val="0"/>
              </a:spcBef>
              <a:spcAft>
                <a:spcPts val="0"/>
              </a:spcAft>
              <a:buClr>
                <a:srgbClr val="990000"/>
              </a:buClr>
              <a:buSzPts val="2800"/>
              <a:buFont typeface="Arial"/>
              <a:buNone/>
            </a:pPr>
            <a:r>
              <a:rPr b="1" i="0" lang="en-US" sz="2800" u="none">
                <a:solidFill>
                  <a:srgbClr val="990000"/>
                </a:solidFill>
                <a:latin typeface="Arial"/>
                <a:ea typeface="Arial"/>
                <a:cs typeface="Arial"/>
                <a:sym typeface="Arial"/>
              </a:rPr>
              <a:t>Family Name: &lt;INPUT TYPE="TEXT" Size=25 name="LastName"&gt;&lt;BR&gt;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&lt;BR&gt;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&lt;FONT Color = red&gt;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&lt;STRONG&gt;&lt;font size=5&gt;Press Here to submit the data:&lt;/font&gt;&lt;/STRONG&gt;&lt;BR&gt;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&lt;INPUT TYPE="submit" VALUE="SubmitData"&gt;</a:t>
            </a:r>
            <a:endParaRPr/>
          </a:p>
          <a:p>
            <a:pPr indent="0" lvl="0" marL="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&lt;INPUT TYPE="RESET" VALUE="Reset"&gt;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6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230" name="Google Shape;1230;p165"/>
          <p:cNvPicPr preferRelativeResize="0"/>
          <p:nvPr/>
        </p:nvPicPr>
        <p:blipFill rotWithShape="1">
          <a:blip r:embed="rId3">
            <a:alphaModFix/>
          </a:blip>
          <a:srcRect b="0" l="0" r="0" t="0"/>
          <a:stretch/>
        </p:blipFill>
        <p:spPr>
          <a:xfrm>
            <a:off x="762000" y="366712"/>
            <a:ext cx="7696200" cy="61849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6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36" name="Google Shape;1236;p166"/>
          <p:cNvSpPr txBox="1"/>
          <p:nvPr>
            <p:ph type="title"/>
          </p:nvPr>
        </p:nvSpPr>
        <p:spPr>
          <a:xfrm>
            <a:off x="457200" y="274637"/>
            <a:ext cx="8229600" cy="762000"/>
          </a:xfrm>
          <a:prstGeom prst="rect">
            <a:avLst/>
          </a:prstGeom>
          <a:solidFill>
            <a:srgbClr val="3333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Image Submit Button</a:t>
            </a:r>
            <a:endParaRPr/>
          </a:p>
        </p:txBody>
      </p:sp>
      <p:sp>
        <p:nvSpPr>
          <p:cNvPr id="1237" name="Google Shape;1237;p166"/>
          <p:cNvSpPr txBox="1"/>
          <p:nvPr>
            <p:ph idx="1" type="body"/>
          </p:nvPr>
        </p:nvSpPr>
        <p:spPr>
          <a:xfrm>
            <a:off x="685800" y="1447800"/>
            <a:ext cx="7772400" cy="44196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1" i="0" lang="en-US" sz="2800" u="none">
                <a:solidFill>
                  <a:srgbClr val="0000FF"/>
                </a:solidFill>
                <a:latin typeface="Arial"/>
                <a:ea typeface="Arial"/>
                <a:cs typeface="Arial"/>
                <a:sym typeface="Arial"/>
              </a:rPr>
              <a:t>Image Submit Button:</a:t>
            </a:r>
            <a:r>
              <a:rPr b="0" i="0" lang="en-US" sz="2400" u="none">
                <a:solidFill>
                  <a:schemeClr val="dk1"/>
                </a:solidFill>
                <a:latin typeface="Arial"/>
                <a:ea typeface="Arial"/>
                <a:cs typeface="Arial"/>
                <a:sym typeface="Arial"/>
              </a:rPr>
              <a:t> Allows you to substitute an image for the standard submit button.</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&lt;INPUT  TYPE=“IMAGE”  SRC=“jordan.gif”&gt;</a:t>
            </a:r>
            <a:endParaRPr/>
          </a:p>
          <a:p>
            <a:pPr indent="-342900" lvl="0" marL="342900" rtl="0" algn="l">
              <a:lnSpc>
                <a:spcPct val="100000"/>
              </a:lnSpc>
              <a:spcBef>
                <a:spcPts val="480"/>
              </a:spcBef>
              <a:spcAft>
                <a:spcPts val="0"/>
              </a:spcAft>
              <a:buClr>
                <a:schemeClr val="dk1"/>
              </a:buClr>
              <a:buSzPts val="2400"/>
              <a:buFont typeface="Arial"/>
              <a:buNone/>
            </a:pPr>
            <a:r>
              <a:t/>
            </a:r>
            <a:endParaRPr b="1" i="0" sz="2400" u="none">
              <a:solidFill>
                <a:srgbClr val="FF0000"/>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Image submit button has the following attributes:</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Image.</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0" i="0" lang="en-US" sz="2400" u="none">
                <a:solidFill>
                  <a:schemeClr val="dk1"/>
                </a:solidFill>
                <a:latin typeface="Arial"/>
                <a:ea typeface="Arial"/>
                <a:cs typeface="Arial"/>
                <a:sym typeface="Arial"/>
              </a:rPr>
              <a:t> is the name of the button to be used in scripting.</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SRC:</a:t>
            </a:r>
            <a:r>
              <a:rPr b="0" i="0" lang="en-US" sz="2400" u="none">
                <a:solidFill>
                  <a:schemeClr val="dk1"/>
                </a:solidFill>
                <a:latin typeface="Arial"/>
                <a:ea typeface="Arial"/>
                <a:cs typeface="Arial"/>
                <a:sym typeface="Arial"/>
              </a:rPr>
              <a:t> URL of the Image file.</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6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43" name="Google Shape;1243;p167"/>
          <p:cNvSpPr txBox="1"/>
          <p:nvPr>
            <p:ph type="title"/>
          </p:nvPr>
        </p:nvSpPr>
        <p:spPr>
          <a:xfrm>
            <a:off x="228600" y="228600"/>
            <a:ext cx="8229600" cy="2133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&lt;form&gt;</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&lt;H1&gt;&lt;font color=blue&gt;</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Click to go Jordan’s Map:</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&lt;INPUT  TYPE="IMAGE"  SRC="jordan.gif"&gt;</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&lt;/form&gt;</a:t>
            </a:r>
            <a:endParaRPr/>
          </a:p>
        </p:txBody>
      </p:sp>
      <p:pic>
        <p:nvPicPr>
          <p:cNvPr id="1244" name="Google Shape;1244;p167"/>
          <p:cNvPicPr preferRelativeResize="0"/>
          <p:nvPr/>
        </p:nvPicPr>
        <p:blipFill rotWithShape="1">
          <a:blip r:embed="rId3">
            <a:alphaModFix/>
          </a:blip>
          <a:srcRect b="0" l="0" r="0" t="0"/>
          <a:stretch/>
        </p:blipFill>
        <p:spPr>
          <a:xfrm>
            <a:off x="304800" y="2600325"/>
            <a:ext cx="8153400" cy="41211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6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50" name="Google Shape;1250;p168"/>
          <p:cNvSpPr txBox="1"/>
          <p:nvPr>
            <p:ph idx="1" type="body"/>
          </p:nvPr>
        </p:nvSpPr>
        <p:spPr>
          <a:xfrm>
            <a:off x="533400" y="1066800"/>
            <a:ext cx="8305800" cy="56388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Font typeface="Arial"/>
              <a:buChar char="•"/>
            </a:pPr>
            <a:r>
              <a:rPr b="1" i="0" lang="en-US" sz="2400" u="none">
                <a:solidFill>
                  <a:srgbClr val="FF0000"/>
                </a:solidFill>
                <a:latin typeface="Arial"/>
                <a:ea typeface="Arial"/>
                <a:cs typeface="Arial"/>
                <a:sym typeface="Arial"/>
              </a:rPr>
              <a:t>File Upload</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You can use a file upload to allow surfers to upload files to your web server.</a:t>
            </a:r>
            <a:endParaRPr/>
          </a:p>
          <a:p>
            <a:pPr indent="-342900" lvl="0" marL="34290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Arial"/>
                <a:ea typeface="Arial"/>
                <a:cs typeface="Arial"/>
                <a:sym typeface="Arial"/>
              </a:rPr>
              <a:t>&lt;INPUT TYPE=“FILE”&gt;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Browser will display </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File Upload has the following attributes:</a:t>
            </a:r>
            <a:endParaRPr/>
          </a:p>
          <a:p>
            <a:pPr indent="-342900" lvl="0" marL="34290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Arial"/>
                <a:ea typeface="Arial"/>
                <a:cs typeface="Arial"/>
                <a:sym typeface="Arial"/>
              </a:rPr>
              <a:t>TYPE</a:t>
            </a:r>
            <a:r>
              <a:rPr b="1" i="0" lang="en-US" sz="2400" u="none">
                <a:solidFill>
                  <a:schemeClr val="dk1"/>
                </a:solidFill>
                <a:latin typeface="Arial"/>
                <a:ea typeface="Arial"/>
                <a:cs typeface="Arial"/>
                <a:sym typeface="Arial"/>
              </a:rPr>
              <a:t>:</a:t>
            </a:r>
            <a:r>
              <a:rPr b="1"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file.</a:t>
            </a:r>
            <a:endParaRPr/>
          </a:p>
          <a:p>
            <a:pPr indent="-342900" lvl="0" marL="34290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Arial"/>
                <a:ea typeface="Arial"/>
                <a:cs typeface="Arial"/>
                <a:sym typeface="Arial"/>
              </a:rPr>
              <a:t>SIZE</a:t>
            </a:r>
            <a:r>
              <a:rPr b="1" i="0" lang="en-US" sz="2400" u="none">
                <a:solidFill>
                  <a:schemeClr val="dk1"/>
                </a:solidFill>
                <a:latin typeface="Arial"/>
                <a:ea typeface="Arial"/>
                <a:cs typeface="Arial"/>
                <a:sym typeface="Arial"/>
              </a:rPr>
              <a:t>:</a:t>
            </a:r>
            <a:r>
              <a:rPr b="1"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is the size of the text box in characters.</a:t>
            </a:r>
            <a:endParaRPr/>
          </a:p>
          <a:p>
            <a:pPr indent="-342900" lvl="0" marL="34290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Arial"/>
                <a:ea typeface="Arial"/>
                <a:cs typeface="Arial"/>
                <a:sym typeface="Arial"/>
              </a:rPr>
              <a:t>NAME</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is the name of the variable to be sent to the</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CGI application.</a:t>
            </a:r>
            <a:endParaRPr/>
          </a:p>
          <a:p>
            <a:pPr indent="-342900" lvl="0" marL="34290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Arial"/>
                <a:ea typeface="Arial"/>
                <a:cs typeface="Arial"/>
                <a:sym typeface="Arial"/>
              </a:rPr>
              <a:t>MAXLENGHT</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is the maximum size of the input in the</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textbox in characters.</a:t>
            </a:r>
            <a:endParaRPr/>
          </a:p>
        </p:txBody>
      </p:sp>
      <p:sp>
        <p:nvSpPr>
          <p:cNvPr id="1251" name="Google Shape;1251;p168"/>
          <p:cNvSpPr txBox="1"/>
          <p:nvPr>
            <p:ph type="title"/>
          </p:nvPr>
        </p:nvSpPr>
        <p:spPr>
          <a:xfrm>
            <a:off x="533400" y="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800"/>
              <a:buFont typeface="Arial"/>
              <a:buNone/>
            </a:pPr>
            <a:r>
              <a:rPr b="1" i="0" lang="en-US" sz="4800" u="none">
                <a:solidFill>
                  <a:srgbClr val="FFFF00"/>
                </a:solidFill>
                <a:latin typeface="Arial"/>
                <a:ea typeface="Arial"/>
                <a:cs typeface="Arial"/>
                <a:sym typeface="Arial"/>
              </a:rPr>
              <a:t>File</a:t>
            </a:r>
            <a:endParaRPr/>
          </a:p>
        </p:txBody>
      </p:sp>
      <p:pic>
        <p:nvPicPr>
          <p:cNvPr id="1252" name="Google Shape;1252;p168"/>
          <p:cNvPicPr preferRelativeResize="0"/>
          <p:nvPr/>
        </p:nvPicPr>
        <p:blipFill rotWithShape="1">
          <a:blip r:embed="rId3">
            <a:alphaModFix/>
          </a:blip>
          <a:srcRect b="0" l="0" r="0" t="0"/>
          <a:stretch/>
        </p:blipFill>
        <p:spPr>
          <a:xfrm>
            <a:off x="3657600" y="2362200"/>
            <a:ext cx="3700462" cy="47625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6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58" name="Google Shape;1258;p169"/>
          <p:cNvSpPr txBox="1"/>
          <p:nvPr>
            <p:ph idx="1" type="body"/>
          </p:nvPr>
        </p:nvSpPr>
        <p:spPr>
          <a:xfrm>
            <a:off x="457200" y="304800"/>
            <a:ext cx="8458200" cy="58213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&lt;BODY </a:t>
            </a:r>
            <a:r>
              <a:rPr b="1" i="0" lang="en-US" sz="2800" u="none">
                <a:solidFill>
                  <a:schemeClr val="dk1"/>
                </a:solidFill>
                <a:latin typeface="Arial"/>
                <a:ea typeface="Arial"/>
                <a:cs typeface="Arial"/>
                <a:sym typeface="Arial"/>
              </a:rPr>
              <a:t>bgcolor=lightblue</a:t>
            </a:r>
            <a:r>
              <a:rPr b="1" i="0" lang="en-US" sz="2800" u="none">
                <a:solidFill>
                  <a:srgbClr val="FF0000"/>
                </a:solidFill>
                <a:latin typeface="Arial"/>
                <a:ea typeface="Arial"/>
                <a:cs typeface="Arial"/>
                <a:sym typeface="Arial"/>
              </a:rPr>
              <a:t>&gt;</a:t>
            </a:r>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&lt;form&gt;</a:t>
            </a:r>
            <a:endParaRPr/>
          </a:p>
          <a:p>
            <a:pPr indent="-342900" lvl="0" marL="342900" rtl="0" algn="l">
              <a:lnSpc>
                <a:spcPct val="90000"/>
              </a:lnSpc>
              <a:spcBef>
                <a:spcPts val="56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&lt;H3&gt;&lt;font color=</a:t>
            </a:r>
            <a:r>
              <a:rPr b="1" i="0" lang="en-US" sz="2800" u="none">
                <a:solidFill>
                  <a:schemeClr val="dk1"/>
                </a:solidFill>
                <a:latin typeface="Arial"/>
                <a:ea typeface="Arial"/>
                <a:cs typeface="Arial"/>
                <a:sym typeface="Arial"/>
              </a:rPr>
              <a:t>forestgreen</a:t>
            </a:r>
            <a:r>
              <a:rPr b="1" i="0" lang="en-US" sz="2800" u="none">
                <a:solidFill>
                  <a:schemeClr val="dk2"/>
                </a:solidFill>
                <a:latin typeface="Arial"/>
                <a:ea typeface="Arial"/>
                <a:cs typeface="Arial"/>
                <a:sym typeface="Arial"/>
              </a:rPr>
              <a:t>&gt;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Please attach your file here to for uploading to</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My &lt;font color =</a:t>
            </a:r>
            <a:r>
              <a:rPr b="1" i="0" lang="en-US" sz="2800" u="none">
                <a:solidFill>
                  <a:srgbClr val="FF0000"/>
                </a:solidFill>
                <a:latin typeface="Arial"/>
                <a:ea typeface="Arial"/>
                <a:cs typeface="Arial"/>
                <a:sym typeface="Arial"/>
              </a:rPr>
              <a:t>red</a:t>
            </a:r>
            <a:r>
              <a:rPr b="1" i="0" lang="en-US" sz="2800" u="none">
                <a:solidFill>
                  <a:schemeClr val="dk1"/>
                </a:solidFill>
                <a:latin typeface="Arial"/>
                <a:ea typeface="Arial"/>
                <a:cs typeface="Arial"/>
                <a:sym typeface="Arial"/>
              </a:rPr>
              <a:t>&gt;SERVER...&lt;BR&gt;</a:t>
            </a:r>
            <a:endParaRPr/>
          </a:p>
          <a:p>
            <a:pPr indent="-342900" lvl="0" marL="342900" rtl="0" algn="l">
              <a:lnSpc>
                <a:spcPct val="90000"/>
              </a:lnSpc>
              <a:spcBef>
                <a:spcPts val="560"/>
              </a:spcBef>
              <a:spcAft>
                <a:spcPts val="0"/>
              </a:spcAft>
              <a:buClr>
                <a:schemeClr val="dk1"/>
              </a:buClr>
              <a:buSzPts val="2800"/>
              <a:buFont typeface="Arial"/>
              <a:buNone/>
            </a:pPr>
            <a:r>
              <a:t/>
            </a:r>
            <a:endParaRPr b="1" i="0" sz="2800" u="none">
              <a:solidFill>
                <a:srgbClr val="0000CC"/>
              </a:solidFill>
              <a:latin typeface="Arial"/>
              <a:ea typeface="Arial"/>
              <a:cs typeface="Arial"/>
              <a:sym typeface="Arial"/>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&lt;INPUT  TYPE="File"  name="myFile"  size="30"&gt;</a:t>
            </a:r>
            <a:endParaRPr/>
          </a:p>
          <a:p>
            <a:pPr indent="-342900" lvl="0" marL="342900" rtl="0" algn="l">
              <a:lnSpc>
                <a:spcPct val="90000"/>
              </a:lnSpc>
              <a:spcBef>
                <a:spcPts val="560"/>
              </a:spcBef>
              <a:spcAft>
                <a:spcPts val="0"/>
              </a:spcAft>
              <a:buClr>
                <a:schemeClr val="dk1"/>
              </a:buClr>
              <a:buSzPts val="2800"/>
              <a:buFont typeface="Arial"/>
              <a:buNone/>
            </a:pPr>
            <a:r>
              <a:t/>
            </a:r>
            <a:endParaRPr b="1" i="0" sz="2800" u="none">
              <a:solidFill>
                <a:srgbClr val="993300"/>
              </a:solidFill>
              <a:latin typeface="Arial"/>
              <a:ea typeface="Arial"/>
              <a:cs typeface="Arial"/>
              <a:sym typeface="Arial"/>
            </a:endParaRPr>
          </a:p>
          <a:p>
            <a:pPr indent="-342900" lvl="0" marL="342900" rtl="0" algn="l">
              <a:lnSpc>
                <a:spcPct val="90000"/>
              </a:lnSpc>
              <a:spcBef>
                <a:spcPts val="560"/>
              </a:spcBef>
              <a:spcAft>
                <a:spcPts val="0"/>
              </a:spcAft>
              <a:buClr>
                <a:srgbClr val="993300"/>
              </a:buClr>
              <a:buSzPts val="2800"/>
              <a:buFont typeface="Arial"/>
              <a:buNone/>
            </a:pPr>
            <a:r>
              <a:rPr b="1" i="0" lang="en-US" sz="2800" u="none">
                <a:solidFill>
                  <a:srgbClr val="993300"/>
                </a:solidFill>
                <a:latin typeface="Arial"/>
                <a:ea typeface="Arial"/>
                <a:cs typeface="Arial"/>
                <a:sym typeface="Arial"/>
              </a:rPr>
              <a:t>&lt;INPUT  TYPE="Submit"  value="SubmitFile"&gt;</a:t>
            </a:r>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&lt;/form&gt;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&lt;/BODY&gt;</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7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64" name="Google Shape;1264;p170"/>
          <p:cNvSpPr txBox="1"/>
          <p:nvPr>
            <p:ph type="title"/>
          </p:nvPr>
        </p:nvSpPr>
        <p:spPr>
          <a:xfrm>
            <a:off x="457200" y="0"/>
            <a:ext cx="8229600" cy="1036637"/>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1" i="0" lang="en-US" sz="4000" u="none">
                <a:solidFill>
                  <a:srgbClr val="FFFF00"/>
                </a:solidFill>
                <a:latin typeface="Arial"/>
                <a:ea typeface="Arial"/>
                <a:cs typeface="Arial"/>
                <a:sym typeface="Arial"/>
              </a:rPr>
              <a:t>Other Elements used in Forms</a:t>
            </a:r>
            <a:endParaRPr/>
          </a:p>
        </p:txBody>
      </p:sp>
      <p:sp>
        <p:nvSpPr>
          <p:cNvPr id="1265" name="Google Shape;1265;p170"/>
          <p:cNvSpPr txBox="1"/>
          <p:nvPr>
            <p:ph idx="1" type="body"/>
          </p:nvPr>
        </p:nvSpPr>
        <p:spPr>
          <a:xfrm>
            <a:off x="609600" y="1371600"/>
            <a:ext cx="7848600" cy="5029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&lt;TEXTAREA&gt;&lt;/TEXTAREA&gt;:</a:t>
            </a:r>
            <a:r>
              <a:rPr b="0" i="0" lang="en-US" sz="2800" u="none">
                <a:solidFill>
                  <a:schemeClr val="dk1"/>
                </a:solidFill>
                <a:latin typeface="Arial"/>
                <a:ea typeface="Arial"/>
                <a:cs typeface="Arial"/>
                <a:sym typeface="Arial"/>
              </a:rPr>
              <a:t> is an element that allows for free form text entry.</a:t>
            </a:r>
            <a:endParaRPr/>
          </a:p>
          <a:p>
            <a:pPr indent="-3429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Browser will display </a:t>
            </a:r>
            <a:endParaRPr/>
          </a:p>
          <a:p>
            <a:pPr indent="-3429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Textarea has the following attributes:</a:t>
            </a:r>
            <a:endParaRPr/>
          </a:p>
          <a:p>
            <a:pPr indent="-342900" lvl="0" marL="34290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NAME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ROWS</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the number of rows to the textbox.</a:t>
            </a:r>
            <a:endParaRPr/>
          </a:p>
          <a:p>
            <a:pPr indent="-342900" lvl="0" marL="34290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COLS</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the number of columns to the textbox.</a:t>
            </a:r>
            <a:endParaRPr/>
          </a:p>
        </p:txBody>
      </p:sp>
      <p:pic>
        <p:nvPicPr>
          <p:cNvPr id="1266" name="Google Shape;1266;p170"/>
          <p:cNvPicPr preferRelativeResize="0"/>
          <p:nvPr/>
        </p:nvPicPr>
        <p:blipFill rotWithShape="1">
          <a:blip r:embed="rId3">
            <a:alphaModFix/>
          </a:blip>
          <a:srcRect b="0" l="0" r="0" t="0"/>
          <a:stretch/>
        </p:blipFill>
        <p:spPr>
          <a:xfrm>
            <a:off x="4267200" y="2362200"/>
            <a:ext cx="2686050" cy="1562100"/>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17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72" name="Google Shape;1272;p171"/>
          <p:cNvSpPr txBox="1"/>
          <p:nvPr/>
        </p:nvSpPr>
        <p:spPr>
          <a:xfrm>
            <a:off x="304800" y="838200"/>
            <a:ext cx="8610600" cy="525145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&lt;BODY bgcolor=</a:t>
            </a:r>
            <a:r>
              <a:rPr b="1" i="0" lang="en-US" sz="2600" u="none">
                <a:solidFill>
                  <a:srgbClr val="3366CC"/>
                </a:solidFill>
                <a:latin typeface="Arial"/>
                <a:ea typeface="Arial"/>
                <a:cs typeface="Arial"/>
                <a:sym typeface="Arial"/>
              </a:rPr>
              <a:t>lightblue</a:t>
            </a:r>
            <a:r>
              <a:rPr b="1" i="0" lang="en-US" sz="2600" u="none">
                <a:solidFill>
                  <a:schemeClr val="dk2"/>
                </a:solidFill>
                <a:latin typeface="Arial"/>
                <a:ea typeface="Arial"/>
                <a:cs typeface="Arial"/>
                <a:sym typeface="Arial"/>
              </a:rPr>
              <a:t>&gt;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&lt;TEXTAREA   </a:t>
            </a:r>
            <a:r>
              <a:rPr b="1" i="0" lang="en-US" sz="2600" u="none">
                <a:solidFill>
                  <a:srgbClr val="008000"/>
                </a:solidFill>
                <a:latin typeface="Arial"/>
                <a:ea typeface="Arial"/>
                <a:cs typeface="Arial"/>
                <a:sym typeface="Arial"/>
              </a:rPr>
              <a:t>COLS=40  ROWS=20</a:t>
            </a:r>
            <a:r>
              <a:rPr b="1" i="0" lang="en-US" sz="2600" u="none">
                <a:solidFill>
                  <a:schemeClr val="dk2"/>
                </a:solidFill>
                <a:latin typeface="Arial"/>
                <a:ea typeface="Arial"/>
                <a:cs typeface="Arial"/>
                <a:sym typeface="Arial"/>
              </a:rPr>
              <a:t>  Name="comments"  &gt;</a:t>
            </a:r>
            <a:endParaRPr/>
          </a:p>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From observing the apathy of those</a:t>
            </a:r>
            <a:endParaRPr/>
          </a:p>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about me during flag  raising I </a:t>
            </a:r>
            <a:endParaRPr/>
          </a:p>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concluded that patriotism if not</a:t>
            </a:r>
            <a:endParaRPr/>
          </a:p>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actually  on the decline is at least </a:t>
            </a:r>
            <a:endParaRPr/>
          </a:p>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in a state of dormancy.</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Written by Khaled Al-Fagih</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&lt;/TEXTAREA&gt;: </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&lt;/form&gt;</a:t>
            </a:r>
            <a:endParaRPr/>
          </a:p>
          <a:p>
            <a:pPr indent="0" lvl="0" marL="0" marR="0" rtl="0" algn="l">
              <a:lnSpc>
                <a:spcPct val="10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&lt;/BODY&gt;</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7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278" name="Google Shape;1278;p172"/>
          <p:cNvPicPr preferRelativeResize="0"/>
          <p:nvPr/>
        </p:nvPicPr>
        <p:blipFill rotWithShape="1">
          <a:blip r:embed="rId3">
            <a:alphaModFix/>
          </a:blip>
          <a:srcRect b="0" l="0" r="0" t="0"/>
          <a:stretch/>
        </p:blipFill>
        <p:spPr>
          <a:xfrm>
            <a:off x="304800" y="0"/>
            <a:ext cx="8534400" cy="6843712"/>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7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284" name="Google Shape;1284;p173"/>
          <p:cNvPicPr preferRelativeResize="0"/>
          <p:nvPr/>
        </p:nvPicPr>
        <p:blipFill rotWithShape="1">
          <a:blip r:embed="rId3">
            <a:alphaModFix/>
          </a:blip>
          <a:srcRect b="0" l="0" r="0" t="0"/>
          <a:stretch/>
        </p:blipFill>
        <p:spPr>
          <a:xfrm>
            <a:off x="457200" y="533400"/>
            <a:ext cx="8305800" cy="563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1" name="Google Shape;241;p30"/>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Setting Document Properties</a:t>
            </a:r>
            <a:endParaRPr/>
          </a:p>
        </p:txBody>
      </p:sp>
      <p:sp>
        <p:nvSpPr>
          <p:cNvPr id="242" name="Google Shape;242;p30"/>
          <p:cNvSpPr txBox="1"/>
          <p:nvPr>
            <p:ph idx="1" type="body"/>
          </p:nvPr>
        </p:nvSpPr>
        <p:spPr>
          <a:xfrm>
            <a:off x="381000" y="18288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3600"/>
              <a:buFont typeface="Noto Sans Symbols"/>
              <a:buChar char="▪"/>
            </a:pPr>
            <a:r>
              <a:rPr b="0" i="0" lang="en-US" sz="3600" u="none">
                <a:solidFill>
                  <a:schemeClr val="dk1"/>
                </a:solidFill>
                <a:latin typeface="Arial"/>
                <a:ea typeface="Arial"/>
                <a:cs typeface="Arial"/>
                <a:sym typeface="Arial"/>
              </a:rPr>
              <a:t>Document properties are controlled by attributes of the </a:t>
            </a:r>
            <a:r>
              <a:rPr b="0" i="0" lang="en-US" sz="3600" u="none">
                <a:solidFill>
                  <a:srgbClr val="FF0000"/>
                </a:solidFill>
                <a:latin typeface="Arial"/>
                <a:ea typeface="Arial"/>
                <a:cs typeface="Arial"/>
                <a:sym typeface="Arial"/>
              </a:rPr>
              <a:t>BODY</a:t>
            </a:r>
            <a:r>
              <a:rPr b="0" i="0" lang="en-US" sz="3600" u="none">
                <a:solidFill>
                  <a:schemeClr val="dk1"/>
                </a:solidFill>
                <a:latin typeface="Arial"/>
                <a:ea typeface="Arial"/>
                <a:cs typeface="Arial"/>
                <a:sym typeface="Arial"/>
              </a:rPr>
              <a:t> element. For example, there are color settings for the background color of the page, the document’s text and different states of links.</a:t>
            </a:r>
            <a:endParaRPr/>
          </a:p>
          <a:p>
            <a:pPr indent="-342900" lvl="0" marL="342900" rtl="0" algn="l">
              <a:lnSpc>
                <a:spcPct val="90000"/>
              </a:lnSpc>
              <a:spcBef>
                <a:spcPts val="720"/>
              </a:spcBef>
              <a:spcAft>
                <a:spcPts val="0"/>
              </a:spcAft>
              <a:buClr>
                <a:schemeClr val="dk1"/>
              </a:buClr>
              <a:buSzPts val="3600"/>
              <a:buFont typeface="Arial"/>
              <a:buNone/>
            </a:pPr>
            <a:r>
              <a:t/>
            </a:r>
            <a:endParaRPr b="0" i="0" sz="3600" u="none">
              <a:solidFill>
                <a:schemeClr val="dk1"/>
              </a:solidFill>
              <a:latin typeface="Arial"/>
              <a:ea typeface="Arial"/>
              <a:cs typeface="Arial"/>
              <a:sym typeface="Arial"/>
            </a:endParaRPr>
          </a:p>
          <a:p>
            <a:pPr indent="-342900" lvl="0" marL="342900" rtl="0" algn="l">
              <a:lnSpc>
                <a:spcPct val="90000"/>
              </a:lnSpc>
              <a:spcBef>
                <a:spcPts val="72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7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290" name="Google Shape;1290;p174"/>
          <p:cNvPicPr preferRelativeResize="0"/>
          <p:nvPr/>
        </p:nvPicPr>
        <p:blipFill rotWithShape="1">
          <a:blip r:embed="rId3">
            <a:alphaModFix/>
          </a:blip>
          <a:srcRect b="0" l="0" r="0" t="0"/>
          <a:stretch/>
        </p:blipFill>
        <p:spPr>
          <a:xfrm>
            <a:off x="0" y="304800"/>
            <a:ext cx="9144000" cy="6172200"/>
          </a:xfrm>
          <a:prstGeom prst="rect">
            <a:avLst/>
          </a:prstGeom>
          <a:noFill/>
          <a:ln>
            <a:noFill/>
          </a:ln>
        </p:spPr>
      </p:pic>
      <p:pic>
        <p:nvPicPr>
          <p:cNvPr id="1291" name="Google Shape;1291;p174"/>
          <p:cNvPicPr preferRelativeResize="0"/>
          <p:nvPr/>
        </p:nvPicPr>
        <p:blipFill rotWithShape="1">
          <a:blip r:embed="rId4">
            <a:alphaModFix/>
          </a:blip>
          <a:srcRect b="0" l="0" r="0" t="0"/>
          <a:stretch/>
        </p:blipFill>
        <p:spPr>
          <a:xfrm>
            <a:off x="723900" y="5805487"/>
            <a:ext cx="1463675" cy="96837"/>
          </a:xfrm>
          <a:prstGeom prst="rect">
            <a:avLst/>
          </a:prstGeom>
          <a:noFill/>
          <a:ln>
            <a:noFill/>
          </a:ln>
        </p:spPr>
      </p:pic>
      <p:pic>
        <p:nvPicPr>
          <p:cNvPr id="1292" name="Google Shape;1292;p174"/>
          <p:cNvPicPr preferRelativeResize="0"/>
          <p:nvPr/>
        </p:nvPicPr>
        <p:blipFill rotWithShape="1">
          <a:blip r:embed="rId5">
            <a:alphaModFix/>
          </a:blip>
          <a:srcRect b="0" l="0" r="0" t="0"/>
          <a:stretch/>
        </p:blipFill>
        <p:spPr>
          <a:xfrm>
            <a:off x="277812" y="4537075"/>
            <a:ext cx="2008187" cy="428625"/>
          </a:xfrm>
          <a:prstGeom prst="rect">
            <a:avLst/>
          </a:prstGeom>
          <a:noFill/>
          <a:ln>
            <a:noFill/>
          </a:ln>
        </p:spPr>
      </p:pic>
      <p:pic>
        <p:nvPicPr>
          <p:cNvPr id="1293" name="Google Shape;1293;p174"/>
          <p:cNvPicPr preferRelativeResize="0"/>
          <p:nvPr/>
        </p:nvPicPr>
        <p:blipFill rotWithShape="1">
          <a:blip r:embed="rId6">
            <a:alphaModFix/>
          </a:blip>
          <a:srcRect b="0" l="0" r="0" t="0"/>
          <a:stretch/>
        </p:blipFill>
        <p:spPr>
          <a:xfrm>
            <a:off x="635000" y="3554412"/>
            <a:ext cx="1096962" cy="61912"/>
          </a:xfrm>
          <a:prstGeom prst="rect">
            <a:avLst/>
          </a:prstGeom>
          <a:noFill/>
          <a:ln>
            <a:noFill/>
          </a:ln>
        </p:spPr>
      </p:pic>
      <p:pic>
        <p:nvPicPr>
          <p:cNvPr id="1294" name="Google Shape;1294;p174"/>
          <p:cNvPicPr preferRelativeResize="0"/>
          <p:nvPr/>
        </p:nvPicPr>
        <p:blipFill rotWithShape="1">
          <a:blip r:embed="rId7">
            <a:alphaModFix/>
          </a:blip>
          <a:srcRect b="0" l="0" r="0" t="0"/>
          <a:stretch/>
        </p:blipFill>
        <p:spPr>
          <a:xfrm>
            <a:off x="604837" y="3322637"/>
            <a:ext cx="1076325" cy="258762"/>
          </a:xfrm>
          <a:prstGeom prst="rect">
            <a:avLst/>
          </a:prstGeom>
          <a:noFill/>
          <a:ln>
            <a:noFill/>
          </a:ln>
        </p:spPr>
      </p:pic>
      <p:pic>
        <p:nvPicPr>
          <p:cNvPr id="1295" name="Google Shape;1295;p174"/>
          <p:cNvPicPr preferRelativeResize="0"/>
          <p:nvPr/>
        </p:nvPicPr>
        <p:blipFill rotWithShape="1">
          <a:blip r:embed="rId8">
            <a:alphaModFix/>
          </a:blip>
          <a:srcRect b="0" l="0" r="0" t="0"/>
          <a:stretch/>
        </p:blipFill>
        <p:spPr>
          <a:xfrm>
            <a:off x="658812" y="4305300"/>
            <a:ext cx="1584325" cy="265112"/>
          </a:xfrm>
          <a:prstGeom prst="rect">
            <a:avLst/>
          </a:prstGeom>
          <a:noFill/>
          <a:ln>
            <a:noFill/>
          </a:ln>
        </p:spPr>
      </p:pic>
      <p:pic>
        <p:nvPicPr>
          <p:cNvPr id="1296" name="Google Shape;1296;p174"/>
          <p:cNvPicPr preferRelativeResize="0"/>
          <p:nvPr/>
        </p:nvPicPr>
        <p:blipFill rotWithShape="1">
          <a:blip r:embed="rId9">
            <a:alphaModFix/>
          </a:blip>
          <a:srcRect b="0" l="0" r="0" t="0"/>
          <a:stretch/>
        </p:blipFill>
        <p:spPr>
          <a:xfrm>
            <a:off x="560387" y="5556250"/>
            <a:ext cx="1985962" cy="336550"/>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7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02" name="Google Shape;1302;p175"/>
          <p:cNvSpPr txBox="1"/>
          <p:nvPr>
            <p:ph type="title"/>
          </p:nvPr>
        </p:nvSpPr>
        <p:spPr>
          <a:xfrm>
            <a:off x="606425" y="274637"/>
            <a:ext cx="793115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Other Elements used in Forms</a:t>
            </a:r>
            <a:endParaRPr/>
          </a:p>
        </p:txBody>
      </p:sp>
      <p:sp>
        <p:nvSpPr>
          <p:cNvPr id="1303" name="Google Shape;1303;p175"/>
          <p:cNvSpPr txBox="1"/>
          <p:nvPr>
            <p:ph idx="1" type="body"/>
          </p:nvPr>
        </p:nvSpPr>
        <p:spPr>
          <a:xfrm>
            <a:off x="685800" y="1371600"/>
            <a:ext cx="7772400" cy="4800600"/>
          </a:xfrm>
          <a:prstGeom prst="rect">
            <a:avLst/>
          </a:prstGeom>
          <a:solidFill>
            <a:schemeClr val="accent1"/>
          </a:solidFill>
          <a:ln cap="flat" cmpd="sng" w="9525">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The two following examples are </a:t>
            </a:r>
            <a:r>
              <a:rPr b="1" i="0" lang="en-US" sz="2800" u="none">
                <a:solidFill>
                  <a:srgbClr val="FF0000"/>
                </a:solidFill>
                <a:latin typeface="Arial"/>
                <a:ea typeface="Arial"/>
                <a:cs typeface="Arial"/>
                <a:sym typeface="Arial"/>
              </a:rPr>
              <a:t>&lt;SELECT&gt;&lt;/SELECT&gt;</a:t>
            </a:r>
            <a:r>
              <a:rPr b="0" i="0" lang="en-US" sz="2800" u="none">
                <a:solidFill>
                  <a:schemeClr val="dk1"/>
                </a:solidFill>
                <a:latin typeface="Arial"/>
                <a:ea typeface="Arial"/>
                <a:cs typeface="Arial"/>
                <a:sym typeface="Arial"/>
              </a:rPr>
              <a:t> elements, where the attributes are set differently.</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 Select elements attributes are:</a:t>
            </a:r>
            <a:endParaRPr/>
          </a:p>
          <a:p>
            <a:pPr indent="-342900" lvl="0" marL="34290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NAME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SIZE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this sets the number of </a:t>
            </a:r>
            <a:r>
              <a:rPr b="1" i="0" lang="en-US" sz="2800" u="none">
                <a:solidFill>
                  <a:srgbClr val="0000FF"/>
                </a:solidFill>
                <a:latin typeface="Arial"/>
                <a:ea typeface="Arial"/>
                <a:cs typeface="Arial"/>
                <a:sym typeface="Arial"/>
              </a:rPr>
              <a:t>visible</a:t>
            </a:r>
            <a:r>
              <a:rPr b="0" i="0" lang="en-US" sz="2800" u="none">
                <a:solidFill>
                  <a:schemeClr val="dk1"/>
                </a:solidFill>
                <a:latin typeface="Arial"/>
                <a:ea typeface="Arial"/>
                <a:cs typeface="Arial"/>
                <a:sym typeface="Arial"/>
              </a:rPr>
              <a:t> choices.</a:t>
            </a:r>
            <a:endParaRPr/>
          </a:p>
          <a:p>
            <a:pPr indent="-342900" lvl="0" marL="34290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MULTIPLE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the presence of this attribute signifies that the user can make multiple selections. By default only one selection is allowed.</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7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09" name="Google Shape;1309;p176"/>
          <p:cNvSpPr txBox="1"/>
          <p:nvPr/>
        </p:nvSpPr>
        <p:spPr>
          <a:xfrm>
            <a:off x="304800" y="457200"/>
            <a:ext cx="8610600" cy="564356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&lt;BODY bgcolor=lightblue&gt;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Select the cities you have visited:</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&lt;SELECT name=“list”  size=5&gt;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&lt;option&gt; London&lt;/option&gt;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&lt;option&gt; Tokyo&lt;/option&gt;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&lt;option&gt; Paris&lt;/option&gt;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&lt;option&gt; New York&lt;/option&gt;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&lt;option&gt; LA&lt;/option&gt;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&lt;option&gt; KL&lt;/option&gt;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&lt;/SELECT&gt;</a:t>
            </a:r>
            <a:r>
              <a:rPr b="1" i="0" lang="en-US" sz="2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&lt;/form&gt;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&lt;/BODY&gt;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7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315" name="Google Shape;1315;p177"/>
          <p:cNvPicPr preferRelativeResize="0"/>
          <p:nvPr/>
        </p:nvPicPr>
        <p:blipFill rotWithShape="1">
          <a:blip r:embed="rId3">
            <a:alphaModFix/>
          </a:blip>
          <a:srcRect b="0" l="0" r="0" t="0"/>
          <a:stretch/>
        </p:blipFill>
        <p:spPr>
          <a:xfrm>
            <a:off x="228600" y="381000"/>
            <a:ext cx="8686800" cy="6096000"/>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7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21" name="Google Shape;1321;p178"/>
          <p:cNvSpPr txBox="1"/>
          <p:nvPr>
            <p:ph type="title"/>
          </p:nvPr>
        </p:nvSpPr>
        <p:spPr>
          <a:xfrm>
            <a:off x="457200" y="274637"/>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Other Elements used in Forms</a:t>
            </a:r>
            <a:endParaRPr/>
          </a:p>
        </p:txBody>
      </p:sp>
      <p:sp>
        <p:nvSpPr>
          <p:cNvPr id="1322" name="Google Shape;1322;p178"/>
          <p:cNvSpPr txBox="1"/>
          <p:nvPr>
            <p:ph idx="1" type="body"/>
          </p:nvPr>
        </p:nvSpPr>
        <p:spPr>
          <a:xfrm>
            <a:off x="533400" y="1828800"/>
            <a:ext cx="7772400" cy="3505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Drop Down List:</a:t>
            </a:r>
            <a:endParaRPr/>
          </a:p>
          <a:p>
            <a:pPr indent="-165100" lvl="0" marL="342900" rtl="0" algn="l">
              <a:lnSpc>
                <a:spcPct val="100000"/>
              </a:lnSpc>
              <a:spcBef>
                <a:spcPts val="560"/>
              </a:spcBef>
              <a:spcAft>
                <a:spcPts val="0"/>
              </a:spcAft>
              <a:buClr>
                <a:schemeClr val="accent2"/>
              </a:buClr>
              <a:buSzPts val="2800"/>
              <a:buFont typeface="Noto Sans Symbols"/>
              <a:buNone/>
            </a:pPr>
            <a:r>
              <a:t/>
            </a:r>
            <a:endParaRPr b="0" i="0" sz="2800" u="none">
              <a:solidFill>
                <a:srgbClr val="FF0000"/>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Name:</a:t>
            </a:r>
            <a:r>
              <a:rPr b="0" i="0" lang="en-US" sz="28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100000"/>
              </a:lnSpc>
              <a:spcBef>
                <a:spcPts val="64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Size:</a:t>
            </a:r>
            <a:r>
              <a:rPr b="0" i="0" lang="en-US" sz="2800" u="none">
                <a:solidFill>
                  <a:srgbClr val="FF0000"/>
                </a:solidFill>
                <a:latin typeface="Arial"/>
                <a:ea typeface="Arial"/>
                <a:cs typeface="Arial"/>
                <a:sym typeface="Arial"/>
              </a:rPr>
              <a:t> </a:t>
            </a:r>
            <a:r>
              <a:rPr b="0" i="0" lang="en-US" sz="3200" u="none">
                <a:solidFill>
                  <a:srgbClr val="FF0000"/>
                </a:solidFill>
                <a:latin typeface="Arial"/>
                <a:ea typeface="Arial"/>
                <a:cs typeface="Arial"/>
                <a:sym typeface="Arial"/>
              </a:rPr>
              <a:t>1</a:t>
            </a:r>
            <a:r>
              <a:rPr b="0" i="0" lang="en-US" sz="2800" u="none">
                <a:solidFill>
                  <a:schemeClr val="dk1"/>
                </a:solidFill>
                <a:latin typeface="Arial"/>
                <a:ea typeface="Arial"/>
                <a:cs typeface="Arial"/>
                <a:sym typeface="Arial"/>
              </a:rPr>
              <a:t>.</a:t>
            </a:r>
            <a:endParaRPr/>
          </a:p>
          <a:p>
            <a:pPr indent="-165100" lvl="0" marL="3429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pic>
        <p:nvPicPr>
          <p:cNvPr id="1323" name="Google Shape;1323;p178"/>
          <p:cNvPicPr preferRelativeResize="0"/>
          <p:nvPr/>
        </p:nvPicPr>
        <p:blipFill rotWithShape="1">
          <a:blip r:embed="rId3">
            <a:alphaModFix/>
          </a:blip>
          <a:srcRect b="0" l="0" r="0" t="0"/>
          <a:stretch/>
        </p:blipFill>
        <p:spPr>
          <a:xfrm>
            <a:off x="1219200" y="2438400"/>
            <a:ext cx="2133600" cy="865187"/>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7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29" name="Google Shape;1329;p179"/>
          <p:cNvSpPr txBox="1"/>
          <p:nvPr>
            <p:ph type="title"/>
          </p:nvPr>
        </p:nvSpPr>
        <p:spPr>
          <a:xfrm>
            <a:off x="457200" y="274637"/>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Other Elements used in Forms</a:t>
            </a:r>
            <a:endParaRPr/>
          </a:p>
        </p:txBody>
      </p:sp>
      <p:sp>
        <p:nvSpPr>
          <p:cNvPr id="1330" name="Google Shape;1330;p179"/>
          <p:cNvSpPr txBox="1"/>
          <p:nvPr>
            <p:ph idx="1" type="body"/>
          </p:nvPr>
        </p:nvSpPr>
        <p:spPr>
          <a:xfrm>
            <a:off x="685800" y="1524000"/>
            <a:ext cx="7772400" cy="4495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List Box:</a:t>
            </a:r>
            <a:endParaRPr/>
          </a:p>
          <a:p>
            <a:pPr indent="-342900" lvl="0" marL="342900" rtl="0" algn="l">
              <a:lnSpc>
                <a:spcPct val="100000"/>
              </a:lnSpc>
              <a:spcBef>
                <a:spcPts val="560"/>
              </a:spcBef>
              <a:spcAft>
                <a:spcPts val="0"/>
              </a:spcAft>
              <a:buClr>
                <a:schemeClr val="dk1"/>
              </a:buClr>
              <a:buSzPts val="2800"/>
              <a:buFont typeface="Arial"/>
              <a:buNone/>
            </a:pPr>
            <a:r>
              <a:t/>
            </a:r>
            <a:endParaRPr b="1" i="0" sz="2800" u="none">
              <a:solidFill>
                <a:srgbClr val="FF0000"/>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Arial"/>
              <a:ea typeface="Arial"/>
              <a:cs typeface="Arial"/>
              <a:sym typeface="Arial"/>
            </a:endParaRPr>
          </a:p>
          <a:p>
            <a:pPr indent="-165100" lvl="0" marL="342900"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Name:</a:t>
            </a:r>
            <a:r>
              <a:rPr b="1" i="0" lang="en-US" sz="2800" u="none">
                <a:solidFill>
                  <a:schemeClr val="dk1"/>
                </a:solidFill>
                <a:latin typeface="Arial"/>
                <a:ea typeface="Arial"/>
                <a:cs typeface="Arial"/>
                <a:sym typeface="Arial"/>
              </a:rPr>
              <a:t> is the name of the variable to be sent to the CGI application.</a:t>
            </a:r>
            <a:endParaRPr/>
          </a:p>
          <a:p>
            <a:pPr indent="-342900" lvl="0" marL="34290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SIZE:</a:t>
            </a:r>
            <a:r>
              <a:rPr b="1" i="0" lang="en-US" sz="2800" u="none">
                <a:solidFill>
                  <a:schemeClr val="dk1"/>
                </a:solidFill>
                <a:latin typeface="Arial"/>
                <a:ea typeface="Arial"/>
                <a:cs typeface="Arial"/>
                <a:sym typeface="Arial"/>
              </a:rPr>
              <a:t> is greater than one.</a:t>
            </a:r>
            <a:endParaRPr/>
          </a:p>
        </p:txBody>
      </p:sp>
      <p:pic>
        <p:nvPicPr>
          <p:cNvPr id="1331" name="Google Shape;1331;p179"/>
          <p:cNvPicPr preferRelativeResize="0"/>
          <p:nvPr/>
        </p:nvPicPr>
        <p:blipFill rotWithShape="1">
          <a:blip r:embed="rId3">
            <a:alphaModFix/>
          </a:blip>
          <a:srcRect b="0" l="0" r="0" t="0"/>
          <a:stretch/>
        </p:blipFill>
        <p:spPr>
          <a:xfrm>
            <a:off x="990600" y="2133600"/>
            <a:ext cx="1400175" cy="1585912"/>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8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37" name="Google Shape;1337;p180"/>
          <p:cNvSpPr txBox="1"/>
          <p:nvPr>
            <p:ph type="title"/>
          </p:nvPr>
        </p:nvSpPr>
        <p:spPr>
          <a:xfrm>
            <a:off x="457200" y="274637"/>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Other Elements used in Forms</a:t>
            </a:r>
            <a:endParaRPr/>
          </a:p>
        </p:txBody>
      </p:sp>
      <p:sp>
        <p:nvSpPr>
          <p:cNvPr id="1338" name="Google Shape;1338;p180"/>
          <p:cNvSpPr txBox="1"/>
          <p:nvPr>
            <p:ph idx="1" type="body"/>
          </p:nvPr>
        </p:nvSpPr>
        <p:spPr>
          <a:xfrm>
            <a:off x="685800" y="1600200"/>
            <a:ext cx="7772400" cy="4876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Option</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 list items are added to the </a:t>
            </a:r>
            <a:r>
              <a:rPr b="1" i="0" lang="en-US" sz="2800" u="none">
                <a:solidFill>
                  <a:schemeClr val="dk1"/>
                </a:solidFill>
                <a:latin typeface="Arial"/>
                <a:ea typeface="Arial"/>
                <a:cs typeface="Arial"/>
                <a:sym typeface="Arial"/>
              </a:rPr>
              <a:t>&lt;SELECT&gt;</a:t>
            </a:r>
            <a:r>
              <a:rPr b="0" i="0" lang="en-US" sz="2800" u="none">
                <a:solidFill>
                  <a:schemeClr val="dk1"/>
                </a:solidFill>
                <a:latin typeface="Arial"/>
                <a:ea typeface="Arial"/>
                <a:cs typeface="Arial"/>
                <a:sym typeface="Arial"/>
              </a:rPr>
              <a:t> element by inserting </a:t>
            </a:r>
            <a:r>
              <a:rPr b="1" i="0" lang="en-US" sz="2800" u="none">
                <a:solidFill>
                  <a:schemeClr val="dk1"/>
                </a:solidFill>
                <a:latin typeface="Arial"/>
                <a:ea typeface="Arial"/>
                <a:cs typeface="Arial"/>
                <a:sym typeface="Arial"/>
              </a:rPr>
              <a:t>&lt;OPTION&gt;&lt;/OPTION&gt;</a:t>
            </a:r>
            <a:r>
              <a:rPr b="0" i="0" lang="en-US" sz="2800" u="none">
                <a:solidFill>
                  <a:schemeClr val="dk1"/>
                </a:solidFill>
                <a:latin typeface="Arial"/>
                <a:ea typeface="Arial"/>
                <a:cs typeface="Arial"/>
                <a:sym typeface="Arial"/>
              </a:rPr>
              <a:t> elements.</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 Option Element’s attributes are:</a:t>
            </a:r>
            <a:endParaRPr/>
          </a:p>
          <a:p>
            <a:pPr indent="-342900" lvl="0" marL="34290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SELECTED</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When this attribute is present, the option is selected when the document is initially loaded. </a:t>
            </a:r>
            <a:r>
              <a:rPr b="1" i="0" lang="en-US" sz="2800" u="none">
                <a:solidFill>
                  <a:srgbClr val="FF0000"/>
                </a:solidFill>
                <a:latin typeface="Arial"/>
                <a:ea typeface="Arial"/>
                <a:cs typeface="Arial"/>
                <a:sym typeface="Arial"/>
              </a:rPr>
              <a:t>It is an error for more than one option to be selected.</a:t>
            </a:r>
            <a:endParaRPr/>
          </a:p>
          <a:p>
            <a:pPr indent="-342900" lvl="0" marL="34290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Arial"/>
                <a:ea typeface="Arial"/>
                <a:cs typeface="Arial"/>
                <a:sym typeface="Arial"/>
              </a:rPr>
              <a:t>VALUE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Specifies the value the variable named in the select element.</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8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44" name="Google Shape;1344;p181"/>
          <p:cNvSpPr txBox="1"/>
          <p:nvPr>
            <p:ph idx="1" type="body"/>
          </p:nvPr>
        </p:nvSpPr>
        <p:spPr>
          <a:xfrm>
            <a:off x="304800" y="304800"/>
            <a:ext cx="8382000" cy="6096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&lt;/HEAD&gt;</a:t>
            </a:r>
            <a:endParaRPr/>
          </a:p>
          <a:p>
            <a:pPr indent="-342900" lvl="0" marL="3429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&lt;BODY&gt;</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&lt;h2&gt;&lt;font color=blue&gt;What type of Computer do you have?&lt;/font&gt;&lt;h2&gt;</a:t>
            </a:r>
            <a:endParaRPr/>
          </a:p>
          <a:p>
            <a:pPr indent="-342900" lvl="0" marL="3429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&lt;FORM&gt;</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&lt;SELECT NAME="ComputerType" size=4&gt;</a:t>
            </a:r>
            <a:endParaRPr/>
          </a:p>
          <a:p>
            <a:pPr indent="-342900" lvl="0" marL="3429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2400" u="none">
                <a:solidFill>
                  <a:srgbClr val="0000FF"/>
                </a:solidFill>
                <a:latin typeface="Arial"/>
                <a:ea typeface="Arial"/>
                <a:cs typeface="Arial"/>
                <a:sym typeface="Arial"/>
              </a:rPr>
              <a:t>&lt;OPTION  value="IBM" SELECTED&gt; IBM&lt;/OPTION&gt;</a:t>
            </a:r>
            <a:endParaRPr/>
          </a:p>
          <a:p>
            <a:pPr indent="-342900" lvl="0" marL="342900" rtl="0" algn="l">
              <a:lnSpc>
                <a:spcPct val="100000"/>
              </a:lnSpc>
              <a:spcBef>
                <a:spcPts val="48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	&lt;OPTION  value="INTEL"&gt; INTEL&lt;/OPTION&gt;</a:t>
            </a:r>
            <a:endParaRPr/>
          </a:p>
          <a:p>
            <a:pPr indent="-342900" lvl="0" marL="342900" rtl="0" algn="l">
              <a:lnSpc>
                <a:spcPct val="100000"/>
              </a:lnSpc>
              <a:spcBef>
                <a:spcPts val="48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	&lt;OPTION value=" Apple"&gt; Apple&lt;/OPTION&gt;</a:t>
            </a:r>
            <a:endParaRPr/>
          </a:p>
          <a:p>
            <a:pPr indent="-342900" lvl="0" marL="342900" rtl="0" algn="l">
              <a:lnSpc>
                <a:spcPct val="100000"/>
              </a:lnSpc>
              <a:spcBef>
                <a:spcPts val="48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	&lt;OPTION value="Compaq"&gt;</a:t>
            </a:r>
            <a:r>
              <a:rPr b="1" i="0" lang="en-US" sz="2400" u="none">
                <a:solidFill>
                  <a:schemeClr val="dk1"/>
                </a:solidFill>
                <a:latin typeface="Arial"/>
                <a:ea typeface="Arial"/>
                <a:cs typeface="Arial"/>
                <a:sym typeface="Arial"/>
              </a:rPr>
              <a:t> </a:t>
            </a:r>
            <a:r>
              <a:rPr b="1" i="0" lang="en-US" sz="2400" u="none">
                <a:solidFill>
                  <a:srgbClr val="0000FF"/>
                </a:solidFill>
                <a:latin typeface="Arial"/>
                <a:ea typeface="Arial"/>
                <a:cs typeface="Arial"/>
                <a:sym typeface="Arial"/>
              </a:rPr>
              <a:t>Compaq&lt;/OPTION&gt;</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&lt;/SELECT&gt; </a:t>
            </a:r>
            <a:endParaRPr/>
          </a:p>
          <a:p>
            <a:pPr indent="-342900" lvl="0" marL="3429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&lt;/FORM&gt;&lt;/BODY&gt;&lt;/HTML&gt;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8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350" name="Google Shape;1350;p182"/>
          <p:cNvPicPr preferRelativeResize="0"/>
          <p:nvPr/>
        </p:nvPicPr>
        <p:blipFill rotWithShape="1">
          <a:blip r:embed="rId3">
            <a:alphaModFix/>
          </a:blip>
          <a:srcRect b="0" l="0" r="0" t="0"/>
          <a:stretch/>
        </p:blipFill>
        <p:spPr>
          <a:xfrm>
            <a:off x="0" y="152400"/>
            <a:ext cx="9144000" cy="64008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18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56" name="Google Shape;1356;p183"/>
          <p:cNvSpPr txBox="1"/>
          <p:nvPr>
            <p:ph idx="1" type="body"/>
          </p:nvPr>
        </p:nvSpPr>
        <p:spPr>
          <a:xfrm>
            <a:off x="0" y="304800"/>
            <a:ext cx="9144000" cy="6400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&lt;HEAD&gt; &lt;TITLE&gt;SELECT with Mutiple &lt;/TITLE&gt; &lt;/HEAD&gt;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&lt;BODY&gt;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&lt;h2&gt;&lt;font color=blue&gt;What type of Computer do you have?&lt;/font&gt;&lt;h2&gt;</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&lt;FORM&gt;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&lt;SELECT NAME="ComputerType" size=5   multiple&gt;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a:t>
            </a:r>
            <a:r>
              <a:rPr b="1" i="0" lang="en-US" sz="2600" u="none">
                <a:solidFill>
                  <a:srgbClr val="0000FF"/>
                </a:solidFill>
                <a:latin typeface="Arial"/>
                <a:ea typeface="Arial"/>
                <a:cs typeface="Arial"/>
                <a:sym typeface="Arial"/>
              </a:rPr>
              <a:t>&lt;OPTION  value="IBM" &gt; IBM&lt;/OPTION&gt;</a:t>
            </a:r>
            <a:endParaRPr/>
          </a:p>
          <a:p>
            <a:pPr indent="-342900" lvl="0" marL="342900" rtl="0" algn="l">
              <a:lnSpc>
                <a:spcPct val="90000"/>
              </a:lnSpc>
              <a:spcBef>
                <a:spcPts val="520"/>
              </a:spcBef>
              <a:spcAft>
                <a:spcPts val="0"/>
              </a:spcAft>
              <a:buClr>
                <a:srgbClr val="0000FF"/>
              </a:buClr>
              <a:buSzPts val="2600"/>
              <a:buFont typeface="Arial"/>
              <a:buNone/>
            </a:pPr>
            <a:r>
              <a:rPr b="1" i="0" lang="en-US" sz="2600" u="none">
                <a:solidFill>
                  <a:srgbClr val="0000FF"/>
                </a:solidFill>
                <a:latin typeface="Arial"/>
                <a:ea typeface="Arial"/>
                <a:cs typeface="Arial"/>
                <a:sym typeface="Arial"/>
              </a:rPr>
              <a:t> 	&lt;OPTION  value="INTEL"&gt; INTEL&lt;/OPTION&gt;</a:t>
            </a:r>
            <a:endParaRPr/>
          </a:p>
          <a:p>
            <a:pPr indent="-342900" lvl="0" marL="342900" rtl="0" algn="l">
              <a:lnSpc>
                <a:spcPct val="90000"/>
              </a:lnSpc>
              <a:spcBef>
                <a:spcPts val="520"/>
              </a:spcBef>
              <a:spcAft>
                <a:spcPts val="0"/>
              </a:spcAft>
              <a:buClr>
                <a:srgbClr val="0000FF"/>
              </a:buClr>
              <a:buSzPts val="2600"/>
              <a:buFont typeface="Arial"/>
              <a:buNone/>
            </a:pPr>
            <a:r>
              <a:rPr b="1" i="0" lang="en-US" sz="2600" u="none">
                <a:solidFill>
                  <a:srgbClr val="0000FF"/>
                </a:solidFill>
                <a:latin typeface="Arial"/>
                <a:ea typeface="Arial"/>
                <a:cs typeface="Arial"/>
                <a:sym typeface="Arial"/>
              </a:rPr>
              <a:t>	&lt;OPTION value=" Apple"&gt; Apple&lt;/OPTION&gt;</a:t>
            </a:r>
            <a:endParaRPr/>
          </a:p>
          <a:p>
            <a:pPr indent="-342900" lvl="0" marL="342900" rtl="0" algn="l">
              <a:lnSpc>
                <a:spcPct val="90000"/>
              </a:lnSpc>
              <a:spcBef>
                <a:spcPts val="520"/>
              </a:spcBef>
              <a:spcAft>
                <a:spcPts val="0"/>
              </a:spcAft>
              <a:buClr>
                <a:srgbClr val="0000FF"/>
              </a:buClr>
              <a:buSzPts val="2600"/>
              <a:buFont typeface="Arial"/>
              <a:buNone/>
            </a:pPr>
            <a:r>
              <a:rPr b="1" i="0" lang="en-US" sz="2600" u="none">
                <a:solidFill>
                  <a:srgbClr val="0000FF"/>
                </a:solidFill>
                <a:latin typeface="Arial"/>
                <a:ea typeface="Arial"/>
                <a:cs typeface="Arial"/>
                <a:sym typeface="Arial"/>
              </a:rPr>
              <a:t>	&lt;OPTION value="Compaq" SELECTED&gt; Compaq&lt;/OPTION&gt;</a:t>
            </a:r>
            <a:endParaRPr/>
          </a:p>
          <a:p>
            <a:pPr indent="-342900" lvl="0" marL="342900" rtl="0" algn="l">
              <a:lnSpc>
                <a:spcPct val="90000"/>
              </a:lnSpc>
              <a:spcBef>
                <a:spcPts val="520"/>
              </a:spcBef>
              <a:spcAft>
                <a:spcPts val="0"/>
              </a:spcAft>
              <a:buClr>
                <a:srgbClr val="0000FF"/>
              </a:buClr>
              <a:buSzPts val="2600"/>
              <a:buFont typeface="Arial"/>
              <a:buNone/>
            </a:pPr>
            <a:r>
              <a:rPr b="1" i="0" lang="en-US" sz="2600" u="none">
                <a:solidFill>
                  <a:srgbClr val="0000FF"/>
                </a:solidFill>
                <a:latin typeface="Arial"/>
                <a:ea typeface="Arial"/>
                <a:cs typeface="Arial"/>
                <a:sym typeface="Arial"/>
              </a:rPr>
              <a:t>	&lt;OPTION value=" other"&gt; Other&lt;/OPTION&gt;</a:t>
            </a:r>
            <a:endParaRPr/>
          </a:p>
          <a:p>
            <a:pPr indent="-342900" lvl="0" marL="342900" rtl="0" algn="l">
              <a:lnSpc>
                <a:spcPct val="9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&lt;/SELECT&gt;</a:t>
            </a:r>
            <a:endParaRPr/>
          </a:p>
          <a:p>
            <a:pPr indent="-342900" lvl="0" marL="34290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Arial"/>
                <a:ea typeface="Arial"/>
                <a:cs typeface="Arial"/>
                <a:sym typeface="Arial"/>
              </a:rPr>
              <a:t>&lt;/FORM&gt;&lt;/BODY&gt;&lt;/HTML&gt;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8" name="Google Shape;248;p31"/>
          <p:cNvSpPr txBox="1"/>
          <p:nvPr>
            <p:ph type="title"/>
          </p:nvPr>
        </p:nvSpPr>
        <p:spPr>
          <a:xfrm>
            <a:off x="457200" y="274637"/>
            <a:ext cx="8229600" cy="11430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Color Codes</a:t>
            </a:r>
            <a:endParaRPr/>
          </a:p>
        </p:txBody>
      </p:sp>
      <p:sp>
        <p:nvSpPr>
          <p:cNvPr id="249" name="Google Shape;249;p31"/>
          <p:cNvSpPr txBox="1"/>
          <p:nvPr>
            <p:ph idx="1" type="body"/>
          </p:nvPr>
        </p:nvSpPr>
        <p:spPr>
          <a:xfrm>
            <a:off x="457200" y="1676400"/>
            <a:ext cx="8229600" cy="4114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Colors are set using </a:t>
            </a:r>
            <a:r>
              <a:rPr b="0" i="0" lang="en-US" sz="3200" u="none">
                <a:solidFill>
                  <a:srgbClr val="FF0000"/>
                </a:solidFill>
                <a:latin typeface="Arial"/>
                <a:ea typeface="Arial"/>
                <a:cs typeface="Arial"/>
                <a:sym typeface="Arial"/>
              </a:rPr>
              <a:t>“RGB”</a:t>
            </a:r>
            <a:r>
              <a:rPr b="0" i="0" lang="en-US" sz="3200" u="none">
                <a:solidFill>
                  <a:schemeClr val="dk1"/>
                </a:solidFill>
                <a:latin typeface="Arial"/>
                <a:ea typeface="Arial"/>
                <a:cs typeface="Arial"/>
                <a:sym typeface="Arial"/>
              </a:rPr>
              <a:t> color codes, which are, represented as hexadecimal values. Each 2-digit section of the code represents the amount, in sequence, of </a:t>
            </a:r>
            <a:r>
              <a:rPr b="0" i="0" lang="en-US" sz="3200" u="none">
                <a:solidFill>
                  <a:srgbClr val="FF0000"/>
                </a:solidFill>
                <a:latin typeface="Arial"/>
                <a:ea typeface="Arial"/>
                <a:cs typeface="Arial"/>
                <a:sym typeface="Arial"/>
              </a:rPr>
              <a:t>red</a:t>
            </a:r>
            <a:r>
              <a:rPr b="0" i="0" lang="en-US" sz="3200" u="none">
                <a:solidFill>
                  <a:schemeClr val="dk1"/>
                </a:solidFill>
                <a:latin typeface="Arial"/>
                <a:ea typeface="Arial"/>
                <a:cs typeface="Arial"/>
                <a:sym typeface="Arial"/>
              </a:rPr>
              <a:t>, </a:t>
            </a:r>
            <a:r>
              <a:rPr b="0" i="0" lang="en-US" sz="3200" u="none">
                <a:solidFill>
                  <a:srgbClr val="FF0000"/>
                </a:solidFill>
                <a:latin typeface="Arial"/>
                <a:ea typeface="Arial"/>
                <a:cs typeface="Arial"/>
                <a:sym typeface="Arial"/>
              </a:rPr>
              <a:t>green</a:t>
            </a:r>
            <a:r>
              <a:rPr b="0" i="0" lang="en-US" sz="3200" u="none">
                <a:solidFill>
                  <a:schemeClr val="dk1"/>
                </a:solidFill>
                <a:latin typeface="Arial"/>
                <a:ea typeface="Arial"/>
                <a:cs typeface="Arial"/>
                <a:sym typeface="Arial"/>
              </a:rPr>
              <a:t> or </a:t>
            </a:r>
            <a:r>
              <a:rPr b="0" i="0" lang="en-US" sz="3200" u="none">
                <a:solidFill>
                  <a:srgbClr val="FF0000"/>
                </a:solidFill>
                <a:latin typeface="Arial"/>
                <a:ea typeface="Arial"/>
                <a:cs typeface="Arial"/>
                <a:sym typeface="Arial"/>
              </a:rPr>
              <a:t>blue</a:t>
            </a:r>
            <a:r>
              <a:rPr b="0" i="0" lang="en-US" sz="3200" u="none">
                <a:solidFill>
                  <a:schemeClr val="dk1"/>
                </a:solidFill>
                <a:latin typeface="Arial"/>
                <a:ea typeface="Arial"/>
                <a:cs typeface="Arial"/>
                <a:sym typeface="Arial"/>
              </a:rPr>
              <a:t> that forms the color. For example, a </a:t>
            </a:r>
            <a:r>
              <a:rPr b="0" i="0" lang="en-US" sz="3200" u="none">
                <a:solidFill>
                  <a:srgbClr val="FF0000"/>
                </a:solidFill>
                <a:latin typeface="Arial"/>
                <a:ea typeface="Arial"/>
                <a:cs typeface="Arial"/>
                <a:sym typeface="Arial"/>
              </a:rPr>
              <a:t>RGB </a:t>
            </a:r>
            <a:r>
              <a:rPr b="0" i="0" lang="en-US" sz="3200" u="none">
                <a:solidFill>
                  <a:schemeClr val="dk1"/>
                </a:solidFill>
                <a:latin typeface="Arial"/>
                <a:ea typeface="Arial"/>
                <a:cs typeface="Arial"/>
                <a:sym typeface="Arial"/>
              </a:rPr>
              <a:t>value with 00 as the first two digits has no red in the color.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8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362" name="Google Shape;1362;p184"/>
          <p:cNvPicPr preferRelativeResize="0"/>
          <p:nvPr/>
        </p:nvPicPr>
        <p:blipFill rotWithShape="1">
          <a:blip r:embed="rId3">
            <a:alphaModFix/>
          </a:blip>
          <a:srcRect b="0" l="0" r="0" t="0"/>
          <a:stretch/>
        </p:blipFill>
        <p:spPr>
          <a:xfrm>
            <a:off x="0" y="231775"/>
            <a:ext cx="8915400" cy="632142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8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368" name="Google Shape;1368;p185"/>
          <p:cNvPicPr preferRelativeResize="0"/>
          <p:nvPr/>
        </p:nvPicPr>
        <p:blipFill rotWithShape="1">
          <a:blip r:embed="rId3">
            <a:alphaModFix/>
          </a:blip>
          <a:srcRect b="0" l="0" r="0" t="0"/>
          <a:stretch/>
        </p:blipFill>
        <p:spPr>
          <a:xfrm>
            <a:off x="1143000" y="0"/>
            <a:ext cx="6423025" cy="6477000"/>
          </a:xfrm>
          <a:prstGeom prst="rect">
            <a:avLst/>
          </a:prstGeom>
          <a:noFill/>
          <a:ln>
            <a:noFill/>
          </a:ln>
        </p:spPr>
      </p:pic>
      <p:sp>
        <p:nvSpPr>
          <p:cNvPr id="1369" name="Google Shape;1369;p185"/>
          <p:cNvSpPr txBox="1"/>
          <p:nvPr/>
        </p:nvSpPr>
        <p:spPr>
          <a:xfrm>
            <a:off x="6477000" y="2438400"/>
            <a:ext cx="1905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RGB" id="255" name="Google Shape;255;p32"/>
          <p:cNvPicPr preferRelativeResize="0"/>
          <p:nvPr/>
        </p:nvPicPr>
        <p:blipFill rotWithShape="1">
          <a:blip r:embed="rId3">
            <a:alphaModFix/>
          </a:blip>
          <a:srcRect b="0" l="0" r="0" t="0"/>
          <a:stretch/>
        </p:blipFill>
        <p:spPr>
          <a:xfrm>
            <a:off x="1752600" y="1249362"/>
            <a:ext cx="5364162" cy="5197475"/>
          </a:xfrm>
          <a:prstGeom prst="rect">
            <a:avLst/>
          </a:prstGeom>
          <a:noFill/>
          <a:ln>
            <a:noFill/>
          </a:ln>
        </p:spPr>
      </p:pic>
      <p:sp>
        <p:nvSpPr>
          <p:cNvPr id="256" name="Google Shape;256;p32"/>
          <p:cNvSpPr txBox="1"/>
          <p:nvPr/>
        </p:nvSpPr>
        <p:spPr>
          <a:xfrm>
            <a:off x="609600" y="76200"/>
            <a:ext cx="7924800" cy="6096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5400"/>
              <a:buFont typeface="Arial"/>
              <a:buNone/>
            </a:pPr>
            <a:r>
              <a:rPr b="1" i="0" lang="en-US" sz="5400" u="none">
                <a:solidFill>
                  <a:srgbClr val="FFFF00"/>
                </a:solidFill>
                <a:latin typeface="Arial"/>
                <a:ea typeface="Arial"/>
                <a:cs typeface="Arial"/>
                <a:sym typeface="Arial"/>
              </a:rPr>
              <a:t>Main Colours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62" name="Google Shape;262;p33"/>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The Body Element</a:t>
            </a:r>
            <a:endParaRPr/>
          </a:p>
        </p:txBody>
      </p:sp>
      <p:sp>
        <p:nvSpPr>
          <p:cNvPr id="263" name="Google Shape;263;p33"/>
          <p:cNvSpPr txBox="1"/>
          <p:nvPr>
            <p:ph idx="1" type="body"/>
          </p:nvPr>
        </p:nvSpPr>
        <p:spPr>
          <a:xfrm>
            <a:off x="457200" y="1752600"/>
            <a:ext cx="8229600" cy="4953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a:t>
            </a:r>
            <a:r>
              <a:rPr b="0" i="0" lang="en-US" sz="2800" u="none">
                <a:solidFill>
                  <a:srgbClr val="FF0000"/>
                </a:solidFill>
                <a:latin typeface="Arial"/>
                <a:ea typeface="Arial"/>
                <a:cs typeface="Arial"/>
                <a:sym typeface="Arial"/>
              </a:rPr>
              <a:t>BODY</a:t>
            </a:r>
            <a:r>
              <a:rPr b="0" i="0" lang="en-US" sz="2800" u="none">
                <a:solidFill>
                  <a:schemeClr val="dk1"/>
                </a:solidFill>
                <a:latin typeface="Arial"/>
                <a:ea typeface="Arial"/>
                <a:cs typeface="Arial"/>
                <a:sym typeface="Arial"/>
              </a:rPr>
              <a:t> element of a web page is an important element in regards to the </a:t>
            </a:r>
            <a:r>
              <a:rPr b="0" i="0" lang="en-US" sz="2800" u="none">
                <a:solidFill>
                  <a:srgbClr val="FF0000"/>
                </a:solidFill>
                <a:latin typeface="Arial"/>
                <a:ea typeface="Arial"/>
                <a:cs typeface="Arial"/>
                <a:sym typeface="Arial"/>
              </a:rPr>
              <a:t>page’s appearance. </a:t>
            </a:r>
            <a:r>
              <a:rPr b="0" i="0" lang="en-US" sz="2800" u="none">
                <a:solidFill>
                  <a:schemeClr val="dk1"/>
                </a:solidFill>
                <a:latin typeface="Arial"/>
                <a:ea typeface="Arial"/>
                <a:cs typeface="Arial"/>
                <a:sym typeface="Arial"/>
              </a:rPr>
              <a:t>Here are the attributes of the </a:t>
            </a:r>
            <a:r>
              <a:rPr b="1" i="0" lang="en-US" sz="2800" u="none">
                <a:solidFill>
                  <a:schemeClr val="dk1"/>
                </a:solidFill>
                <a:latin typeface="Arial"/>
                <a:ea typeface="Arial"/>
                <a:cs typeface="Arial"/>
                <a:sym typeface="Arial"/>
              </a:rPr>
              <a:t>BODY</a:t>
            </a:r>
            <a:r>
              <a:rPr b="0" i="0" lang="en-US" sz="2800" u="none">
                <a:solidFill>
                  <a:schemeClr val="dk1"/>
                </a:solidFill>
                <a:latin typeface="Arial"/>
                <a:ea typeface="Arial"/>
                <a:cs typeface="Arial"/>
                <a:sym typeface="Arial"/>
              </a:rPr>
              <a:t> tag to control all the levels: </a:t>
            </a:r>
            <a:endParaRPr b="1"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TEXT="#</a:t>
            </a:r>
            <a:r>
              <a:rPr b="1" i="0" lang="en-US" sz="2800" u="none">
                <a:solidFill>
                  <a:srgbClr val="FF0000"/>
                </a:solidFill>
                <a:latin typeface="Arial"/>
                <a:ea typeface="Arial"/>
                <a:cs typeface="Arial"/>
                <a:sym typeface="Arial"/>
              </a:rPr>
              <a:t>RR</a:t>
            </a:r>
            <a:r>
              <a:rPr b="1" i="0" lang="en-US" sz="2800" u="none">
                <a:solidFill>
                  <a:srgbClr val="00CC00"/>
                </a:solidFill>
                <a:latin typeface="Arial"/>
                <a:ea typeface="Arial"/>
                <a:cs typeface="Arial"/>
                <a:sym typeface="Arial"/>
              </a:rPr>
              <a:t>GG</a:t>
            </a:r>
            <a:r>
              <a:rPr b="1" i="0" lang="en-US" sz="2800" u="none">
                <a:solidFill>
                  <a:srgbClr val="3333FF"/>
                </a:solidFill>
                <a:latin typeface="Arial"/>
                <a:ea typeface="Arial"/>
                <a:cs typeface="Arial"/>
                <a:sym typeface="Arial"/>
              </a:rPr>
              <a:t>BB</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to change the color of </a:t>
            </a:r>
            <a:r>
              <a:rPr b="1" i="0" lang="en-US" sz="2800" u="none">
                <a:solidFill>
                  <a:schemeClr val="dk1"/>
                </a:solidFill>
                <a:latin typeface="Arial"/>
                <a:ea typeface="Arial"/>
                <a:cs typeface="Arial"/>
                <a:sym typeface="Arial"/>
              </a:rPr>
              <a:t>all the text</a:t>
            </a:r>
            <a:r>
              <a:rPr b="0" i="0" lang="en-US" sz="2800" u="none">
                <a:solidFill>
                  <a:schemeClr val="dk1"/>
                </a:solidFill>
                <a:latin typeface="Arial"/>
                <a:ea typeface="Arial"/>
                <a:cs typeface="Arial"/>
                <a:sym typeface="Arial"/>
              </a:rPr>
              <a:t> on the page (</a:t>
            </a:r>
            <a:r>
              <a:rPr b="1" i="0" lang="en-US" sz="2800" u="none">
                <a:solidFill>
                  <a:schemeClr val="dk1"/>
                </a:solidFill>
                <a:latin typeface="Arial"/>
                <a:ea typeface="Arial"/>
                <a:cs typeface="Arial"/>
                <a:sym typeface="Arial"/>
              </a:rPr>
              <a:t>full page text color.</a:t>
            </a:r>
            <a:r>
              <a:rPr b="0" i="0" lang="en-US" sz="2800" u="none">
                <a:solidFill>
                  <a:schemeClr val="dk1"/>
                </a:solidFill>
                <a:latin typeface="Arial"/>
                <a:ea typeface="Arial"/>
                <a:cs typeface="Arial"/>
                <a:sym typeface="Arial"/>
              </a:rPr>
              <a:t>) </a:t>
            </a:r>
            <a:endParaRPr b="0" i="0" sz="2800" u="none">
              <a:solidFill>
                <a:srgbClr val="FF0000"/>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This element contains information about the page’s background color, the background image, as well as the text and link colors.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Intro to HTML Basics</a:t>
            </a:r>
            <a:endParaRPr/>
          </a:p>
        </p:txBody>
      </p:sp>
      <p:sp>
        <p:nvSpPr>
          <p:cNvPr id="138" name="Google Shape;138;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HTML = Hypertext Mark-up Language</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HTML is a plain-text file that can be created using a text editor like Notepad.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When creating HTML files for the web, make sure you save them as .html or .htm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69" name="Google Shape;269;p34"/>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Background Color</a:t>
            </a:r>
            <a:endParaRPr/>
          </a:p>
        </p:txBody>
      </p:sp>
      <p:sp>
        <p:nvSpPr>
          <p:cNvPr id="270" name="Google Shape;270;p34"/>
          <p:cNvSpPr txBox="1"/>
          <p:nvPr>
            <p:ph idx="1" type="body"/>
          </p:nvPr>
        </p:nvSpPr>
        <p:spPr>
          <a:xfrm>
            <a:off x="457200" y="1676400"/>
            <a:ext cx="8305800" cy="47244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It is very common to see web pages with their background color set to white or some other colors.</a:t>
            </a:r>
            <a:endParaRPr/>
          </a:p>
          <a:p>
            <a:pPr indent="-342900" lvl="0" marL="342900" rtl="0" algn="l">
              <a:lnSpc>
                <a:spcPct val="10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To set your document’s background color, you need to edit the &lt;BODY&gt; element by adding the BGCOLOR attribute. The following example will display a document with a </a:t>
            </a:r>
            <a:r>
              <a:rPr b="0" i="0" lang="en-US" sz="3200" u="none">
                <a:solidFill>
                  <a:schemeClr val="lt1"/>
                </a:solidFill>
                <a:latin typeface="Arial"/>
                <a:ea typeface="Arial"/>
                <a:cs typeface="Arial"/>
                <a:sym typeface="Arial"/>
              </a:rPr>
              <a:t>white</a:t>
            </a:r>
            <a:r>
              <a:rPr b="0" i="0" lang="en-US" sz="3200" u="none">
                <a:solidFill>
                  <a:schemeClr val="dk1"/>
                </a:solidFill>
                <a:latin typeface="Arial"/>
                <a:ea typeface="Arial"/>
                <a:cs typeface="Arial"/>
                <a:sym typeface="Arial"/>
              </a:rPr>
              <a:t> background color:</a:t>
            </a:r>
            <a:endParaRPr/>
          </a:p>
          <a:p>
            <a:pPr indent="-342900" lvl="0" marL="342900" rtl="0" algn="l">
              <a:lnSpc>
                <a:spcPct val="100000"/>
              </a:lnSpc>
              <a:spcBef>
                <a:spcPts val="64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&lt;BODY BGCOLOR=“#</a:t>
            </a:r>
            <a:r>
              <a:rPr b="1" i="0" lang="en-US" sz="3200" u="none">
                <a:solidFill>
                  <a:schemeClr val="lt1"/>
                </a:solidFill>
                <a:latin typeface="Arial"/>
                <a:ea typeface="Arial"/>
                <a:cs typeface="Arial"/>
                <a:sym typeface="Arial"/>
              </a:rPr>
              <a:t>FFFFFF</a:t>
            </a:r>
            <a:r>
              <a:rPr b="1" i="0" lang="en-US" sz="3200" u="none">
                <a:solidFill>
                  <a:srgbClr val="FF0000"/>
                </a:solidFill>
                <a:latin typeface="Arial"/>
                <a:ea typeface="Arial"/>
                <a:cs typeface="Arial"/>
                <a:sym typeface="Arial"/>
              </a:rPr>
              <a:t>”&gt;&lt;/BODY&gt;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6" name="Google Shape;276;p35"/>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TEXT Color</a:t>
            </a:r>
            <a:endParaRPr/>
          </a:p>
        </p:txBody>
      </p:sp>
      <p:sp>
        <p:nvSpPr>
          <p:cNvPr id="277" name="Google Shape;277;p35"/>
          <p:cNvSpPr txBox="1"/>
          <p:nvPr>
            <p:ph idx="1" type="body"/>
          </p:nvPr>
        </p:nvSpPr>
        <p:spPr>
          <a:xfrm>
            <a:off x="762000" y="1752600"/>
            <a:ext cx="7772400" cy="4648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The TEXT attribute is used to control the color of all the normal text in the document. The default color for text is black. The TEXT attribute would be added as follows:</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r>
              <a:rPr b="1" i="0" lang="en-US" sz="3200" u="none">
                <a:solidFill>
                  <a:srgbClr val="FF0000"/>
                </a:solidFill>
                <a:latin typeface="Arial"/>
                <a:ea typeface="Arial"/>
                <a:cs typeface="Arial"/>
                <a:sym typeface="Arial"/>
              </a:rPr>
              <a:t>&lt;BODY BGCOLOR=“#FFFFFF” TEXT=“#FF0000”&gt;&lt;/BODY&gt;</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 this example the document’s page</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color is white and the text would be 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83" name="Google Shape;283;p36"/>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LINK, VLINK, and ALINK</a:t>
            </a:r>
            <a:endParaRPr/>
          </a:p>
        </p:txBody>
      </p:sp>
      <p:sp>
        <p:nvSpPr>
          <p:cNvPr id="284" name="Google Shape;284;p36"/>
          <p:cNvSpPr txBox="1"/>
          <p:nvPr>
            <p:ph idx="1" type="body"/>
          </p:nvPr>
        </p:nvSpPr>
        <p:spPr>
          <a:xfrm>
            <a:off x="0" y="1600200"/>
            <a:ext cx="9144000" cy="52578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These attributes control the colors of the different link states:</a:t>
            </a:r>
            <a:endParaRPr/>
          </a:p>
          <a:p>
            <a:pPr indent="-609600" lvl="0" marL="6096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1. LINK – initial appearance – default = Blue.</a:t>
            </a:r>
            <a:endParaRPr/>
          </a:p>
          <a:p>
            <a:pPr indent="-609600" lvl="0" marL="6096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 VLINK – visited link – default = Purple.</a:t>
            </a:r>
            <a:endParaRPr/>
          </a:p>
          <a:p>
            <a:pPr indent="-609600" lvl="0" marL="6096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3. ALINK –active link being clicked–default= Yellow.</a:t>
            </a:r>
            <a:endParaRPr/>
          </a:p>
          <a:p>
            <a:pPr indent="-609600" lvl="0" marL="6096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 Format for setting these attributes is:</a:t>
            </a:r>
            <a:endParaRPr/>
          </a:p>
          <a:p>
            <a:pPr indent="-609600" lvl="0" marL="609600" rtl="0" algn="l">
              <a:lnSpc>
                <a:spcPct val="100000"/>
              </a:lnSpc>
              <a:spcBef>
                <a:spcPts val="56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&lt;BODY BGCOLOR=“#FFFFFF” TEXT=“#FF0000” LINK=“#0000FF”</a:t>
            </a:r>
            <a:endParaRPr/>
          </a:p>
          <a:p>
            <a:pPr indent="-609600" lvl="0" marL="609600" rtl="0" algn="l">
              <a:lnSpc>
                <a:spcPct val="100000"/>
              </a:lnSpc>
              <a:spcBef>
                <a:spcPts val="56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      VLINK=“#</a:t>
            </a:r>
            <a:r>
              <a:rPr b="0" i="0" lang="en-US" sz="2800" u="none">
                <a:solidFill>
                  <a:srgbClr val="FF00FF"/>
                </a:solidFill>
                <a:latin typeface="Arial"/>
                <a:ea typeface="Arial"/>
                <a:cs typeface="Arial"/>
                <a:sym typeface="Arial"/>
              </a:rPr>
              <a:t>FF00FF</a:t>
            </a:r>
            <a:r>
              <a:rPr b="0" i="0" lang="en-US" sz="2800" u="none">
                <a:solidFill>
                  <a:srgbClr val="FF0000"/>
                </a:solidFill>
                <a:latin typeface="Arial"/>
                <a:ea typeface="Arial"/>
                <a:cs typeface="Arial"/>
                <a:sym typeface="Arial"/>
              </a:rPr>
              <a:t>” </a:t>
            </a:r>
            <a:endParaRPr/>
          </a:p>
          <a:p>
            <a:pPr indent="-609600" lvl="0" marL="609600" rtl="0" algn="l">
              <a:lnSpc>
                <a:spcPct val="100000"/>
              </a:lnSpc>
              <a:spcBef>
                <a:spcPts val="56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     ALINK=“</a:t>
            </a:r>
            <a:r>
              <a:rPr b="0" i="0" lang="en-US" sz="2800" u="none">
                <a:solidFill>
                  <a:srgbClr val="FFFF00"/>
                </a:solidFill>
                <a:latin typeface="Arial"/>
                <a:ea typeface="Arial"/>
                <a:cs typeface="Arial"/>
                <a:sym typeface="Arial"/>
              </a:rPr>
              <a:t>FFFF00</a:t>
            </a:r>
            <a:r>
              <a:rPr b="0" i="0" lang="en-US" sz="2800" u="none">
                <a:solidFill>
                  <a:srgbClr val="FF0000"/>
                </a:solidFill>
                <a:latin typeface="Arial"/>
                <a:ea typeface="Arial"/>
                <a:cs typeface="Arial"/>
                <a:sym typeface="Arial"/>
              </a:rPr>
              <a:t>”&gt; &lt;/BODY&gt;</a:t>
            </a:r>
            <a:endParaRPr/>
          </a:p>
          <a:p>
            <a:pPr indent="-165100" lvl="0" marL="342900" rtl="0" algn="l">
              <a:spcBef>
                <a:spcPts val="560"/>
              </a:spcBef>
              <a:spcAft>
                <a:spcPts val="0"/>
              </a:spcAft>
              <a:buClr>
                <a:schemeClr val="dk1"/>
              </a:buClr>
              <a:buSzPts val="2800"/>
              <a:buFont typeface="Arial"/>
              <a:buNone/>
            </a:pPr>
            <a:r>
              <a:t/>
            </a:r>
            <a:endParaRPr b="0" i="0" sz="2800" u="none">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90" name="Google Shape;290;p37"/>
          <p:cNvSpPr txBox="1"/>
          <p:nvPr>
            <p:ph type="title"/>
          </p:nvPr>
        </p:nvSpPr>
        <p:spPr>
          <a:xfrm>
            <a:off x="457200" y="3048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Using Image Background</a:t>
            </a:r>
            <a:endParaRPr/>
          </a:p>
        </p:txBody>
      </p:sp>
      <p:sp>
        <p:nvSpPr>
          <p:cNvPr id="291" name="Google Shape;291;p37"/>
          <p:cNvSpPr txBox="1"/>
          <p:nvPr>
            <p:ph idx="1" type="body"/>
          </p:nvPr>
        </p:nvSpPr>
        <p:spPr>
          <a:xfrm>
            <a:off x="457200" y="1600200"/>
            <a:ext cx="8229600" cy="44196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The BODY element also gives you ability of setting an image as the document’s background.</a:t>
            </a:r>
            <a:endParaRPr/>
          </a:p>
          <a:p>
            <a:pPr indent="-342900" lvl="0" marL="342900" rtl="0" algn="l">
              <a:lnSpc>
                <a:spcPct val="10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An example of a background image’s HTML code is as follows:</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&lt;BODY BACKGROUND=“hi.gif” BGCOLOR=“#FFFFFF”&gt;&lt;/BODY&gt;</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97" name="Google Shape;297;p38"/>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Previewing Your Work</a:t>
            </a:r>
            <a:endParaRPr/>
          </a:p>
        </p:txBody>
      </p:sp>
      <p:sp>
        <p:nvSpPr>
          <p:cNvPr id="298" name="Google Shape;298;p38"/>
          <p:cNvSpPr txBox="1"/>
          <p:nvPr>
            <p:ph idx="1" type="body"/>
          </p:nvPr>
        </p:nvSpPr>
        <p:spPr>
          <a:xfrm>
            <a:off x="457200" y="16764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Once you have created your basic starting document and set your document properties it is a good idea to save your file.</a:t>
            </a:r>
            <a:endParaRPr/>
          </a:p>
          <a:p>
            <a:pPr indent="-609600" lvl="0" marL="609600" rtl="0" algn="l">
              <a:lnSpc>
                <a:spcPct val="8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To save a file, in NotePad, follow these steps:</a:t>
            </a:r>
            <a:endParaRPr/>
          </a:p>
          <a:p>
            <a:pPr indent="-609600" lvl="0" marL="609600" rtl="0" algn="l">
              <a:lnSpc>
                <a:spcPct val="80000"/>
              </a:lnSpc>
              <a:spcBef>
                <a:spcPts val="560"/>
              </a:spcBef>
              <a:spcAft>
                <a:spcPts val="0"/>
              </a:spcAft>
              <a:buClr>
                <a:schemeClr val="lt1"/>
              </a:buClr>
              <a:buSzPts val="2800"/>
              <a:buFont typeface="Noto Sans Symbols"/>
              <a:buAutoNum type="arabicPeriod"/>
            </a:pPr>
            <a:r>
              <a:rPr b="0" i="0" lang="en-US" sz="2800" u="none">
                <a:solidFill>
                  <a:schemeClr val="dk1"/>
                </a:solidFill>
                <a:latin typeface="Arial"/>
                <a:ea typeface="Arial"/>
                <a:cs typeface="Arial"/>
                <a:sym typeface="Arial"/>
              </a:rPr>
              <a:t>Locate and click on the menu called “File”.</a:t>
            </a:r>
            <a:endParaRPr/>
          </a:p>
          <a:p>
            <a:pPr indent="-609600" lvl="0" marL="609600" rtl="0" algn="l">
              <a:lnSpc>
                <a:spcPct val="80000"/>
              </a:lnSpc>
              <a:spcBef>
                <a:spcPts val="560"/>
              </a:spcBef>
              <a:spcAft>
                <a:spcPts val="0"/>
              </a:spcAft>
              <a:buClr>
                <a:schemeClr val="lt1"/>
              </a:buClr>
              <a:buSzPts val="2800"/>
              <a:buFont typeface="Noto Sans Symbols"/>
              <a:buAutoNum type="arabicPeriod"/>
            </a:pPr>
            <a:r>
              <a:rPr b="0" i="0" lang="en-US" sz="2800" u="none">
                <a:solidFill>
                  <a:schemeClr val="dk1"/>
                </a:solidFill>
                <a:latin typeface="Arial"/>
                <a:ea typeface="Arial"/>
                <a:cs typeface="Arial"/>
                <a:sym typeface="Arial"/>
              </a:rPr>
              <a:t>Select the option under File Menu labeled “Save As”.</a:t>
            </a:r>
            <a:endParaRPr/>
          </a:p>
          <a:p>
            <a:pPr indent="-609600" lvl="0" marL="609600" rtl="0" algn="l">
              <a:lnSpc>
                <a:spcPct val="80000"/>
              </a:lnSpc>
              <a:spcBef>
                <a:spcPts val="560"/>
              </a:spcBef>
              <a:spcAft>
                <a:spcPts val="0"/>
              </a:spcAft>
              <a:buClr>
                <a:schemeClr val="lt1"/>
              </a:buClr>
              <a:buSzPts val="2800"/>
              <a:buFont typeface="Noto Sans Symbols"/>
              <a:buAutoNum type="arabicPeriod"/>
            </a:pPr>
            <a:r>
              <a:rPr b="0" i="0" lang="en-US" sz="2800" u="none">
                <a:solidFill>
                  <a:schemeClr val="dk1"/>
                </a:solidFill>
                <a:latin typeface="Arial"/>
                <a:ea typeface="Arial"/>
                <a:cs typeface="Arial"/>
                <a:sym typeface="Arial"/>
              </a:rPr>
              <a:t>In the “File Name” text box, type in the entire name of your file (including the extension name .html).</a:t>
            </a:r>
            <a:endParaRPr/>
          </a:p>
          <a:p>
            <a:pPr indent="-609600" lvl="0" marL="609600" rtl="0" algn="l">
              <a:lnSpc>
                <a:spcPct val="8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04" name="Google Shape;304;p39"/>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Edit, Save and View Cycle</a:t>
            </a:r>
            <a:endParaRPr/>
          </a:p>
        </p:txBody>
      </p:sp>
      <p:sp>
        <p:nvSpPr>
          <p:cNvPr id="305" name="Google Shape;305;p39"/>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To preview Your Work, open a web browser and do the following:</a:t>
            </a:r>
            <a:endParaRPr/>
          </a:p>
          <a:p>
            <a:pPr indent="-609600" lvl="0" marL="60960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Click on the menu labeled “File”.</a:t>
            </a:r>
            <a:endParaRPr/>
          </a:p>
          <a:p>
            <a:pPr indent="-609600" lvl="0" marL="60960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Locate the menu option, “Open”.</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pic>
        <p:nvPicPr>
          <p:cNvPr id="306" name="Google Shape;306;p39"/>
          <p:cNvPicPr preferRelativeResize="0"/>
          <p:nvPr/>
        </p:nvPicPr>
        <p:blipFill rotWithShape="1">
          <a:blip r:embed="rId3">
            <a:alphaModFix/>
          </a:blip>
          <a:srcRect b="0" l="0" r="0" t="0"/>
          <a:stretch/>
        </p:blipFill>
        <p:spPr>
          <a:xfrm>
            <a:off x="3810000" y="3810000"/>
            <a:ext cx="3286125" cy="162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12" name="Google Shape;312;p40"/>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Edit, Save and View Cycle</a:t>
            </a:r>
            <a:endParaRPr/>
          </a:p>
        </p:txBody>
      </p:sp>
      <p:sp>
        <p:nvSpPr>
          <p:cNvPr id="313" name="Google Shape;313;p40"/>
          <p:cNvSpPr txBox="1"/>
          <p:nvPr>
            <p:ph idx="1" type="body"/>
          </p:nvPr>
        </p:nvSpPr>
        <p:spPr>
          <a:xfrm>
            <a:off x="609600" y="1676400"/>
            <a:ext cx="7772400" cy="426561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lt1"/>
              </a:buClr>
              <a:buSzPts val="2400"/>
              <a:buFont typeface="Noto Sans Symbols"/>
              <a:buAutoNum type="arabicPeriod" startAt="3"/>
            </a:pPr>
            <a:r>
              <a:rPr b="0" i="0" lang="en-US" sz="24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In the “Open” dialog box, click on the “Browse” button and locate your web document.</a:t>
            </a:r>
            <a:endParaRPr/>
          </a:p>
          <a:p>
            <a:pPr indent="-609600" lvl="0" marL="609600" rtl="0" algn="l">
              <a:lnSpc>
                <a:spcPct val="100000"/>
              </a:lnSpc>
              <a:spcBef>
                <a:spcPts val="560"/>
              </a:spcBef>
              <a:spcAft>
                <a:spcPts val="0"/>
              </a:spcAft>
              <a:buClr>
                <a:schemeClr val="lt1"/>
              </a:buClr>
              <a:buSzPts val="2800"/>
              <a:buFont typeface="Noto Sans Symbols"/>
              <a:buAutoNum type="arabicPeriod" startAt="3"/>
            </a:pPr>
            <a:r>
              <a:rPr b="0" i="0" lang="en-US" sz="2800" u="none">
                <a:solidFill>
                  <a:schemeClr val="dk1"/>
                </a:solidFill>
                <a:latin typeface="Arial"/>
                <a:ea typeface="Arial"/>
                <a:cs typeface="Arial"/>
                <a:sym typeface="Arial"/>
              </a:rPr>
              <a:t>Click “OK” once you have selected your file.</a:t>
            </a:r>
            <a:endParaRPr/>
          </a:p>
          <a:p>
            <a:pPr indent="-609600" lvl="0" marL="6096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609600" lvl="0" marL="60960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The web browser will load the same document but with the new revisions. This process is the Edit, Save and View Cycle.</a:t>
            </a:r>
            <a:endParaRPr/>
          </a:p>
          <a:p>
            <a:pPr indent="-431800" lvl="0" marL="609600" rtl="0" algn="l">
              <a:lnSpc>
                <a:spcPct val="100000"/>
              </a:lnSpc>
              <a:spcBef>
                <a:spcPts val="560"/>
              </a:spcBef>
              <a:spcAft>
                <a:spcPts val="0"/>
              </a:spcAft>
              <a:buClr>
                <a:schemeClr val="lt1"/>
              </a:buClr>
              <a:buSzPts val="2800"/>
              <a:buFont typeface="Noto Sans Symbols"/>
              <a:buNone/>
            </a:pPr>
            <a:r>
              <a:t/>
            </a:r>
            <a:endParaRPr b="0" i="0" sz="2800" u="none">
              <a:solidFill>
                <a:schemeClr val="dk1"/>
              </a:solidFill>
              <a:latin typeface="Arial"/>
              <a:ea typeface="Arial"/>
              <a:cs typeface="Arial"/>
              <a:sym typeface="Arial"/>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19" name="Google Shape;319;p41"/>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H</a:t>
            </a:r>
            <a:r>
              <a:rPr b="1" i="0" lang="en-US" sz="2800" u="none">
                <a:solidFill>
                  <a:srgbClr val="FFFF00"/>
                </a:solidFill>
                <a:latin typeface="Arial"/>
                <a:ea typeface="Arial"/>
                <a:cs typeface="Arial"/>
                <a:sym typeface="Arial"/>
              </a:rPr>
              <a:t>eadings, </a:t>
            </a:r>
            <a:r>
              <a:rPr b="0" i="0" lang="en-US" sz="2800" u="none">
                <a:solidFill>
                  <a:srgbClr val="FFFF00"/>
                </a:solidFill>
                <a:latin typeface="Arial"/>
                <a:ea typeface="Arial"/>
                <a:cs typeface="Arial"/>
                <a:sym typeface="Arial"/>
              </a:rPr>
              <a:t>P</a:t>
            </a:r>
            <a:r>
              <a:rPr b="1" i="0" lang="en-US" sz="2800" u="none">
                <a:solidFill>
                  <a:srgbClr val="FFFF00"/>
                </a:solidFill>
                <a:latin typeface="Arial"/>
                <a:ea typeface="Arial"/>
                <a:cs typeface="Arial"/>
                <a:sym typeface="Arial"/>
              </a:rPr>
              <a:t>aragraphs, </a:t>
            </a:r>
            <a:r>
              <a:rPr b="0" i="0" lang="en-US" sz="2800" u="none">
                <a:solidFill>
                  <a:srgbClr val="FFFF00"/>
                </a:solidFill>
                <a:latin typeface="Arial"/>
                <a:ea typeface="Arial"/>
                <a:cs typeface="Arial"/>
                <a:sym typeface="Arial"/>
              </a:rPr>
              <a:t>B</a:t>
            </a:r>
            <a:r>
              <a:rPr b="1" i="0" lang="en-US" sz="2800" u="none">
                <a:solidFill>
                  <a:srgbClr val="FFFF00"/>
                </a:solidFill>
                <a:latin typeface="Arial"/>
                <a:ea typeface="Arial"/>
                <a:cs typeface="Arial"/>
                <a:sym typeface="Arial"/>
              </a:rPr>
              <a:t>reaks &amp; </a:t>
            </a:r>
            <a:r>
              <a:rPr b="0" i="0" lang="en-US" sz="2800" u="none">
                <a:solidFill>
                  <a:srgbClr val="FFFF00"/>
                </a:solidFill>
                <a:latin typeface="Arial"/>
                <a:ea typeface="Arial"/>
                <a:cs typeface="Arial"/>
                <a:sym typeface="Arial"/>
              </a:rPr>
              <a:t>H</a:t>
            </a:r>
            <a:r>
              <a:rPr b="1" i="0" lang="en-US" sz="2800" u="none">
                <a:solidFill>
                  <a:srgbClr val="FFFF00"/>
                </a:solidFill>
                <a:latin typeface="Arial"/>
                <a:ea typeface="Arial"/>
                <a:cs typeface="Arial"/>
                <a:sym typeface="Arial"/>
              </a:rPr>
              <a:t>orizontal </a:t>
            </a:r>
            <a:r>
              <a:rPr b="0" i="0" lang="en-US" sz="2800" u="none">
                <a:solidFill>
                  <a:srgbClr val="FFFF00"/>
                </a:solidFill>
                <a:latin typeface="Arial"/>
                <a:ea typeface="Arial"/>
                <a:cs typeface="Arial"/>
                <a:sym typeface="Arial"/>
              </a:rPr>
              <a:t>R</a:t>
            </a:r>
            <a:r>
              <a:rPr b="1" i="0" lang="en-US" sz="2800" u="none">
                <a:solidFill>
                  <a:srgbClr val="FFFF00"/>
                </a:solidFill>
                <a:latin typeface="Arial"/>
                <a:ea typeface="Arial"/>
                <a:cs typeface="Arial"/>
                <a:sym typeface="Arial"/>
              </a:rPr>
              <a:t>ules</a:t>
            </a:r>
            <a:endParaRPr/>
          </a:p>
        </p:txBody>
      </p:sp>
      <p:sp>
        <p:nvSpPr>
          <p:cNvPr id="320" name="Google Shape;320;p41"/>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this chapter you will add headings to your page, insert paragraphs, add some breaks, and add horizontal rules.</a:t>
            </a:r>
            <a:endParaRPr/>
          </a:p>
          <a:p>
            <a:pPr indent="-609600" lvl="0" marL="6096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Objectives</a:t>
            </a:r>
            <a:endParaRPr/>
          </a:p>
          <a:p>
            <a:pPr indent="-609600" lvl="0" marL="6096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Upon completing this section, you should be able to</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Arial"/>
                <a:ea typeface="Arial"/>
                <a:cs typeface="Arial"/>
                <a:sym typeface="Arial"/>
              </a:rPr>
              <a:t>List and describe the different Heading elements.</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Arial"/>
                <a:ea typeface="Arial"/>
                <a:cs typeface="Arial"/>
                <a:sym typeface="Arial"/>
              </a:rPr>
              <a:t>Use Paragraphs to add text to a document.</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Arial"/>
                <a:ea typeface="Arial"/>
                <a:cs typeface="Arial"/>
                <a:sym typeface="Arial"/>
              </a:rPr>
              <a:t>Insert breaks where necessary.</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Arial"/>
                <a:ea typeface="Arial"/>
                <a:cs typeface="Arial"/>
                <a:sym typeface="Arial"/>
              </a:rPr>
              <a:t>Add a Horizontal Rule.</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26" name="Google Shape;326;p42"/>
          <p:cNvSpPr txBox="1"/>
          <p:nvPr>
            <p:ph type="title"/>
          </p:nvPr>
        </p:nvSpPr>
        <p:spPr>
          <a:xfrm>
            <a:off x="457200" y="3048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Headings, &lt;Hx&gt; &lt;/Hx&gt;</a:t>
            </a:r>
            <a:endParaRPr/>
          </a:p>
        </p:txBody>
      </p:sp>
      <p:sp>
        <p:nvSpPr>
          <p:cNvPr id="327" name="Google Shape;327;p42"/>
          <p:cNvSpPr txBox="1"/>
          <p:nvPr>
            <p:ph idx="1" type="body"/>
          </p:nvPr>
        </p:nvSpPr>
        <p:spPr>
          <a:xfrm>
            <a:off x="457200" y="16764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Inside the</a:t>
            </a:r>
            <a:r>
              <a:rPr b="1" i="0" lang="en-US" sz="2800" u="none">
                <a:solidFill>
                  <a:schemeClr val="dk1"/>
                </a:solidFill>
                <a:latin typeface="Arial"/>
                <a:ea typeface="Arial"/>
                <a:cs typeface="Arial"/>
                <a:sym typeface="Arial"/>
              </a:rPr>
              <a:t> BODY </a:t>
            </a:r>
            <a:r>
              <a:rPr b="0" i="0" lang="en-US" sz="2800" u="none">
                <a:solidFill>
                  <a:schemeClr val="dk1"/>
                </a:solidFill>
                <a:latin typeface="Arial"/>
                <a:ea typeface="Arial"/>
                <a:cs typeface="Arial"/>
                <a:sym typeface="Arial"/>
              </a:rPr>
              <a:t>element, heading elements </a:t>
            </a:r>
            <a:r>
              <a:rPr b="1" i="0" lang="en-US" sz="2800" u="none">
                <a:solidFill>
                  <a:schemeClr val="dk1"/>
                </a:solidFill>
                <a:latin typeface="Arial"/>
                <a:ea typeface="Arial"/>
                <a:cs typeface="Arial"/>
                <a:sym typeface="Arial"/>
              </a:rPr>
              <a:t>H1 </a:t>
            </a:r>
            <a:r>
              <a:rPr b="0" i="0" lang="en-US" sz="2800" u="none">
                <a:solidFill>
                  <a:schemeClr val="dk1"/>
                </a:solidFill>
                <a:latin typeface="Arial"/>
                <a:ea typeface="Arial"/>
                <a:cs typeface="Arial"/>
                <a:sym typeface="Arial"/>
              </a:rPr>
              <a:t>through </a:t>
            </a:r>
            <a:r>
              <a:rPr b="1" i="0" lang="en-US" sz="2800" u="none">
                <a:solidFill>
                  <a:schemeClr val="dk1"/>
                </a:solidFill>
                <a:latin typeface="Arial"/>
                <a:ea typeface="Arial"/>
                <a:cs typeface="Arial"/>
                <a:sym typeface="Arial"/>
              </a:rPr>
              <a:t>H6</a:t>
            </a:r>
            <a:r>
              <a:rPr b="0" i="0" lang="en-US" sz="2800" u="none">
                <a:solidFill>
                  <a:schemeClr val="dk1"/>
                </a:solidFill>
                <a:latin typeface="Arial"/>
                <a:ea typeface="Arial"/>
                <a:cs typeface="Arial"/>
                <a:sym typeface="Arial"/>
              </a:rPr>
              <a:t> are generally used for major divisions of the document. Headings are permitted to appear in any order, but you will obtain the best results when your documents are displayed in a browser if you follow these guidelines:</a:t>
            </a:r>
            <a:endParaRPr/>
          </a:p>
          <a:p>
            <a:pPr indent="-609600" lvl="0" marL="609600" rtl="0" algn="l">
              <a:lnSpc>
                <a:spcPct val="80000"/>
              </a:lnSpc>
              <a:spcBef>
                <a:spcPts val="480"/>
              </a:spcBef>
              <a:spcAft>
                <a:spcPts val="0"/>
              </a:spcAft>
              <a:buClr>
                <a:schemeClr val="lt1"/>
              </a:buClr>
              <a:buSzPts val="2400"/>
              <a:buFont typeface="Noto Sans Symbols"/>
              <a:buAutoNum type="arabicPeriod"/>
            </a:pPr>
            <a:r>
              <a:rPr b="1" i="0" lang="en-US" sz="2400" u="none">
                <a:solidFill>
                  <a:schemeClr val="dk1"/>
                </a:solidFill>
                <a:latin typeface="Arial"/>
                <a:ea typeface="Arial"/>
                <a:cs typeface="Arial"/>
                <a:sym typeface="Arial"/>
              </a:rPr>
              <a:t>H1</a:t>
            </a:r>
            <a:r>
              <a:rPr b="0" i="0" lang="en-US" sz="2400" u="none">
                <a:solidFill>
                  <a:schemeClr val="dk1"/>
                </a:solidFill>
                <a:latin typeface="Arial"/>
                <a:ea typeface="Arial"/>
                <a:cs typeface="Arial"/>
                <a:sym typeface="Arial"/>
              </a:rPr>
              <a:t>: should be used as the highest level of heading, </a:t>
            </a:r>
            <a:r>
              <a:rPr b="1" i="0" lang="en-US" sz="2400" u="none">
                <a:solidFill>
                  <a:schemeClr val="dk1"/>
                </a:solidFill>
                <a:latin typeface="Arial"/>
                <a:ea typeface="Arial"/>
                <a:cs typeface="Arial"/>
                <a:sym typeface="Arial"/>
              </a:rPr>
              <a:t>H2</a:t>
            </a:r>
            <a:r>
              <a:rPr b="0" i="0" lang="en-US" sz="2400" u="none">
                <a:solidFill>
                  <a:schemeClr val="dk1"/>
                </a:solidFill>
                <a:latin typeface="Arial"/>
                <a:ea typeface="Arial"/>
                <a:cs typeface="Arial"/>
                <a:sym typeface="Arial"/>
              </a:rPr>
              <a:t> as the next highest, and so forth.</a:t>
            </a:r>
            <a:endParaRPr/>
          </a:p>
          <a:p>
            <a:pPr indent="-609600" lvl="0" marL="609600" rtl="0" algn="l">
              <a:lnSpc>
                <a:spcPct val="8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You should not skip heading levels: e.g., an</a:t>
            </a:r>
            <a:r>
              <a:rPr b="1" i="0" lang="en-US" sz="2400" u="none">
                <a:solidFill>
                  <a:schemeClr val="dk1"/>
                </a:solidFill>
                <a:latin typeface="Arial"/>
                <a:ea typeface="Arial"/>
                <a:cs typeface="Arial"/>
                <a:sym typeface="Arial"/>
              </a:rPr>
              <a:t> H3 </a:t>
            </a:r>
            <a:r>
              <a:rPr b="0" i="0" lang="en-US" sz="2400" u="none">
                <a:solidFill>
                  <a:schemeClr val="dk1"/>
                </a:solidFill>
                <a:latin typeface="Arial"/>
                <a:ea typeface="Arial"/>
                <a:cs typeface="Arial"/>
                <a:sym typeface="Arial"/>
              </a:rPr>
              <a:t>should not appear after an </a:t>
            </a:r>
            <a:r>
              <a:rPr b="1" i="0" lang="en-US" sz="2400" u="none">
                <a:solidFill>
                  <a:schemeClr val="dk1"/>
                </a:solidFill>
                <a:latin typeface="Arial"/>
                <a:ea typeface="Arial"/>
                <a:cs typeface="Arial"/>
                <a:sym typeface="Arial"/>
              </a:rPr>
              <a:t>H1</a:t>
            </a:r>
            <a:r>
              <a:rPr b="0" i="0" lang="en-US" sz="2400" u="none">
                <a:solidFill>
                  <a:schemeClr val="dk1"/>
                </a:solidFill>
                <a:latin typeface="Arial"/>
                <a:ea typeface="Arial"/>
                <a:cs typeface="Arial"/>
                <a:sym typeface="Arial"/>
              </a:rPr>
              <a:t>, unless there is an</a:t>
            </a:r>
            <a:r>
              <a:rPr b="1" i="0" lang="en-US" sz="2400" u="none">
                <a:solidFill>
                  <a:schemeClr val="dk1"/>
                </a:solidFill>
                <a:latin typeface="Arial"/>
                <a:ea typeface="Arial"/>
                <a:cs typeface="Arial"/>
                <a:sym typeface="Arial"/>
              </a:rPr>
              <a:t> H2</a:t>
            </a:r>
            <a:r>
              <a:rPr b="0" i="0" lang="en-US" sz="2400" u="none">
                <a:solidFill>
                  <a:schemeClr val="dk1"/>
                </a:solidFill>
                <a:latin typeface="Arial"/>
                <a:ea typeface="Arial"/>
                <a:cs typeface="Arial"/>
                <a:sym typeface="Arial"/>
              </a:rPr>
              <a:t> between them.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33" name="Google Shape;333;p43"/>
          <p:cNvSpPr txBox="1"/>
          <p:nvPr>
            <p:ph type="title"/>
          </p:nvPr>
        </p:nvSpPr>
        <p:spPr>
          <a:xfrm>
            <a:off x="606425" y="274637"/>
            <a:ext cx="793115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Headings, &lt;Hx&gt; &lt;/Hx&gt;</a:t>
            </a:r>
            <a:endParaRPr/>
          </a:p>
        </p:txBody>
      </p:sp>
      <p:sp>
        <p:nvSpPr>
          <p:cNvPr id="334" name="Google Shape;334;p43"/>
          <p:cNvSpPr txBox="1"/>
          <p:nvPr>
            <p:ph idx="1" type="body"/>
          </p:nvPr>
        </p:nvSpPr>
        <p:spPr>
          <a:xfrm>
            <a:off x="457200" y="1600200"/>
            <a:ext cx="4033837"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&lt;HTML&gt;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&lt;HEAD&gt;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&lt;TITLE&gt; Example Page&lt;/TITLE&gt;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&lt;/HEAD&gt;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&lt;BODY&gt;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&lt;H1&gt; Heading 1 &lt;/H1&gt;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&lt;H2&gt; Heading 2 &lt;/H2&gt;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&lt;H3&gt; Heading 3 &lt;/H3&gt;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&lt;H4&gt; Heading 4 &lt;/H4&gt;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&lt;H5&gt; Heading 5 &lt;/H5&gt;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&lt;H6&gt; Heading 6 &lt;/H6&gt;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&lt;/BODY&gt;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&lt;/HTML&gt;</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35" name="Google Shape;335;p43"/>
          <p:cNvSpPr txBox="1"/>
          <p:nvPr>
            <p:ph idx="1" type="body"/>
          </p:nvPr>
        </p:nvSpPr>
        <p:spPr>
          <a:xfrm>
            <a:off x="4652962" y="1600200"/>
            <a:ext cx="4033837"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t/>
            </a:r>
            <a:endParaRPr b="1" i="0" sz="3200" u="none">
              <a:solidFill>
                <a:schemeClr val="dk2"/>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None/>
            </a:pPr>
            <a:r>
              <a:t/>
            </a:r>
            <a:endParaRPr b="1" i="0" sz="3200" u="none">
              <a:solidFill>
                <a:schemeClr val="dk2"/>
              </a:solidFill>
              <a:latin typeface="Arial"/>
              <a:ea typeface="Arial"/>
              <a:cs typeface="Arial"/>
              <a:sym typeface="Arial"/>
            </a:endParaRPr>
          </a:p>
          <a:p>
            <a:pPr indent="-342900" lvl="0" marL="342900" rtl="0" algn="l">
              <a:lnSpc>
                <a:spcPct val="100000"/>
              </a:lnSpc>
              <a:spcBef>
                <a:spcPts val="64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Heading 1</a:t>
            </a:r>
            <a:endParaRPr/>
          </a:p>
          <a:p>
            <a:pPr indent="-342900" lvl="0" marL="342900" rtl="0" algn="l">
              <a:lnSpc>
                <a:spcPct val="100000"/>
              </a:lnSpc>
              <a:spcBef>
                <a:spcPts val="56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Heading 2</a:t>
            </a:r>
            <a:endParaRPr/>
          </a:p>
          <a:p>
            <a:pPr indent="-342900" lvl="0" marL="342900" rtl="0" algn="l">
              <a:lnSpc>
                <a:spcPct val="100000"/>
              </a:lnSpc>
              <a:spcBef>
                <a:spcPts val="48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Heading 3</a:t>
            </a:r>
            <a:endParaRPr/>
          </a:p>
          <a:p>
            <a:pPr indent="-342900" lvl="0" marL="342900" rtl="0" algn="l">
              <a:lnSpc>
                <a:spcPct val="100000"/>
              </a:lnSpc>
              <a:spcBef>
                <a:spcPts val="40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Heading 4</a:t>
            </a:r>
            <a:endParaRPr/>
          </a:p>
          <a:p>
            <a:pPr indent="-342900" lvl="0" marL="342900" rtl="0" algn="l">
              <a:lnSpc>
                <a:spcPct val="100000"/>
              </a:lnSpc>
              <a:spcBef>
                <a:spcPts val="36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Heading 5</a:t>
            </a:r>
            <a:endParaRPr/>
          </a:p>
          <a:p>
            <a:pPr indent="-342900" lvl="0" marL="342900" rtl="0" algn="l">
              <a:lnSpc>
                <a:spcPct val="100000"/>
              </a:lnSpc>
              <a:spcBef>
                <a:spcPts val="32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Heading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Overview: Tags</a:t>
            </a:r>
            <a:endParaRPr/>
          </a:p>
        </p:txBody>
      </p:sp>
      <p:sp>
        <p:nvSpPr>
          <p:cNvPr id="144" name="Google Shape;144;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 a text document, your HTML in Notepad will contain </a:t>
            </a:r>
            <a:r>
              <a:rPr b="0" i="1" lang="en-US" sz="2800" u="none">
                <a:solidFill>
                  <a:schemeClr val="dk1"/>
                </a:solidFill>
                <a:latin typeface="Arial"/>
                <a:ea typeface="Arial"/>
                <a:cs typeface="Arial"/>
                <a:sym typeface="Arial"/>
              </a:rPr>
              <a:t>elements</a:t>
            </a:r>
            <a:r>
              <a:rPr b="0" i="0" lang="en-US" sz="2800" u="none">
                <a:solidFill>
                  <a:schemeClr val="dk1"/>
                </a:solidFill>
                <a:latin typeface="Arial"/>
                <a:ea typeface="Arial"/>
                <a:cs typeface="Arial"/>
                <a:sym typeface="Arial"/>
              </a:rPr>
              <a:t>, such as headers, titles, paragraphs, etc.</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These elements must be denoted in your script, which is done using </a:t>
            </a:r>
            <a:r>
              <a:rPr b="0" i="1" lang="en-US" sz="2800" u="none">
                <a:solidFill>
                  <a:schemeClr val="dk1"/>
                </a:solidFill>
                <a:latin typeface="Arial"/>
                <a:ea typeface="Arial"/>
                <a:cs typeface="Arial"/>
                <a:sym typeface="Arial"/>
              </a:rPr>
              <a:t>tags</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HTML tags consist of a left angle bracket (&lt;), a name, and a right angle bracket (&gt;)</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For example: &lt;title&gt;</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Tags must also close.  To do so, you incorporate a slash (/).  A starting and ending tag would be:  &lt;title&gt; &lt;/title&gt;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41" name="Google Shape;341;p44"/>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Paragraphs, &lt;P&gt; &lt;/P&gt;</a:t>
            </a:r>
            <a:endParaRPr/>
          </a:p>
        </p:txBody>
      </p:sp>
      <p:sp>
        <p:nvSpPr>
          <p:cNvPr id="342" name="Google Shape;342;p44"/>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Paragraphs allow you to add text to a document in such a way that it will automatically adjust the end of line to suite the window size of the browser in which it is being displayed. Each line of text will stretch the entire length of the window.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48" name="Google Shape;348;p45"/>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Paragraphs, &lt;P&gt; &lt;/P&gt;</a:t>
            </a:r>
            <a:endParaRPr/>
          </a:p>
        </p:txBody>
      </p:sp>
      <p:sp>
        <p:nvSpPr>
          <p:cNvPr id="349" name="Google Shape;349;p45"/>
          <p:cNvSpPr txBox="1"/>
          <p:nvPr>
            <p:ph idx="1" type="body"/>
          </p:nvPr>
        </p:nvSpPr>
        <p:spPr>
          <a:xfrm>
            <a:off x="457200" y="1600200"/>
            <a:ext cx="4033837"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&lt;HTML&gt;&lt;HEAD&gt;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&lt;TITLE&gt; Example Page&lt;/TITLE&gt;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&lt;/HEAD&gt;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&lt;BODY&gt;&lt;/H1&gt; Heading 1 &lt;/H1&gt;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&lt;P&gt; Paragraph 1, ….&lt;/P&gt;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&lt;H2&gt; Heading 2 &lt;/H2&gt;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&lt;P&gt; Paragraph 2, ….&lt;/P&gt;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&lt;H3&gt; Heading 3 &lt;/H3&gt;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&lt;P&gt; Paragraph 3, ….&lt;/P&gt;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&lt;H4&gt; Heading 4 &lt;/H4&gt;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&lt;P&gt; Paragraph 4, ….&lt;/P&gt;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&lt;H5&gt; Heading 5 &lt;/H5&gt;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&lt;P&gt; Paragraph 5, ….&lt;/P&gt;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&lt;H6&gt; Heading 6&lt;/H6&gt;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&lt;P&gt; Paragraph 6, ….&lt;/P&gt;</a:t>
            </a:r>
            <a:endParaRPr/>
          </a:p>
          <a:p>
            <a:pPr indent="-342900" lvl="0" marL="342900" rtl="0" algn="l">
              <a:lnSpc>
                <a:spcPct val="9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&lt;/BODY&gt;&lt;/HTML&gt;</a:t>
            </a:r>
            <a:endParaRPr/>
          </a:p>
          <a:p>
            <a:pPr indent="-342900" lvl="0" marL="342900" rtl="0" algn="l">
              <a:lnSpc>
                <a:spcPct val="90000"/>
              </a:lnSpc>
              <a:spcBef>
                <a:spcPts val="28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266700" lvl="0" marL="342900" rtl="0" algn="l">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p:txBody>
      </p:sp>
      <p:sp>
        <p:nvSpPr>
          <p:cNvPr id="350" name="Google Shape;350;p45"/>
          <p:cNvSpPr txBox="1"/>
          <p:nvPr>
            <p:ph idx="1" type="body"/>
          </p:nvPr>
        </p:nvSpPr>
        <p:spPr>
          <a:xfrm>
            <a:off x="4652962" y="1600200"/>
            <a:ext cx="403383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0000"/>
              </a:buClr>
              <a:buSzPts val="3200"/>
              <a:buFont typeface="Arial"/>
              <a:buNone/>
            </a:pPr>
            <a:r>
              <a:rPr b="1" i="0" lang="en-US" sz="3200" u="none">
                <a:solidFill>
                  <a:srgbClr val="990000"/>
                </a:solidFill>
                <a:latin typeface="Arial"/>
                <a:ea typeface="Arial"/>
                <a:cs typeface="Arial"/>
                <a:sym typeface="Arial"/>
              </a:rPr>
              <a:t>Heading 1</a:t>
            </a:r>
            <a:endParaRPr/>
          </a:p>
          <a:p>
            <a:pPr indent="-342900" lvl="0" marL="34290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Arial"/>
                <a:ea typeface="Arial"/>
                <a:cs typeface="Arial"/>
                <a:sym typeface="Arial"/>
              </a:rPr>
              <a:t>Paragraph 1,….</a:t>
            </a:r>
            <a:endParaRPr/>
          </a:p>
          <a:p>
            <a:pPr indent="-342900" lvl="0" marL="342900" rtl="0" algn="l">
              <a:lnSpc>
                <a:spcPct val="100000"/>
              </a:lnSpc>
              <a:spcBef>
                <a:spcPts val="560"/>
              </a:spcBef>
              <a:spcAft>
                <a:spcPts val="0"/>
              </a:spcAft>
              <a:buClr>
                <a:srgbClr val="990000"/>
              </a:buClr>
              <a:buSzPts val="2800"/>
              <a:buFont typeface="Arial"/>
              <a:buNone/>
            </a:pPr>
            <a:r>
              <a:rPr b="1" i="0" lang="en-US" sz="2800" u="none">
                <a:solidFill>
                  <a:srgbClr val="990000"/>
                </a:solidFill>
                <a:latin typeface="Arial"/>
                <a:ea typeface="Arial"/>
                <a:cs typeface="Arial"/>
                <a:sym typeface="Arial"/>
              </a:rPr>
              <a:t>Heading 2</a:t>
            </a:r>
            <a:endParaRPr/>
          </a:p>
          <a:p>
            <a:pPr indent="-342900" lvl="0" marL="34290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Arial"/>
                <a:ea typeface="Arial"/>
                <a:cs typeface="Arial"/>
                <a:sym typeface="Arial"/>
              </a:rPr>
              <a:t>Paragraph 2,….</a:t>
            </a:r>
            <a:endParaRPr b="0" i="0" sz="2800" u="none">
              <a:solidFill>
                <a:srgbClr val="990000"/>
              </a:solidFill>
              <a:latin typeface="Arial"/>
              <a:ea typeface="Arial"/>
              <a:cs typeface="Arial"/>
              <a:sym typeface="Arial"/>
            </a:endParaRPr>
          </a:p>
          <a:p>
            <a:pPr indent="-342900" lvl="0" marL="342900" rtl="0" algn="l">
              <a:lnSpc>
                <a:spcPct val="100000"/>
              </a:lnSpc>
              <a:spcBef>
                <a:spcPts val="480"/>
              </a:spcBef>
              <a:spcAft>
                <a:spcPts val="0"/>
              </a:spcAft>
              <a:buClr>
                <a:srgbClr val="990000"/>
              </a:buClr>
              <a:buSzPts val="2400"/>
              <a:buFont typeface="Arial"/>
              <a:buNone/>
            </a:pPr>
            <a:r>
              <a:rPr b="1" i="0" lang="en-US" sz="2400" u="none">
                <a:solidFill>
                  <a:srgbClr val="990000"/>
                </a:solidFill>
                <a:latin typeface="Arial"/>
                <a:ea typeface="Arial"/>
                <a:cs typeface="Arial"/>
                <a:sym typeface="Arial"/>
              </a:rPr>
              <a:t>Heading 3</a:t>
            </a:r>
            <a:endParaRPr/>
          </a:p>
          <a:p>
            <a:pPr indent="-342900" lvl="0" marL="34290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Arial"/>
                <a:ea typeface="Arial"/>
                <a:cs typeface="Arial"/>
                <a:sym typeface="Arial"/>
              </a:rPr>
              <a:t>Paragraph 3,….</a:t>
            </a:r>
            <a:endParaRPr b="0" i="0" sz="2400" u="none">
              <a:solidFill>
                <a:srgbClr val="990000"/>
              </a:solidFill>
              <a:latin typeface="Arial"/>
              <a:ea typeface="Arial"/>
              <a:cs typeface="Arial"/>
              <a:sym typeface="Arial"/>
            </a:endParaRPr>
          </a:p>
          <a:p>
            <a:pPr indent="-342900" lvl="0" marL="342900" rtl="0" algn="l">
              <a:lnSpc>
                <a:spcPct val="100000"/>
              </a:lnSpc>
              <a:spcBef>
                <a:spcPts val="400"/>
              </a:spcBef>
              <a:spcAft>
                <a:spcPts val="0"/>
              </a:spcAft>
              <a:buClr>
                <a:srgbClr val="990000"/>
              </a:buClr>
              <a:buSzPts val="2000"/>
              <a:buFont typeface="Arial"/>
              <a:buNone/>
            </a:pPr>
            <a:r>
              <a:rPr b="1" i="0" lang="en-US" sz="2000" u="none">
                <a:solidFill>
                  <a:srgbClr val="990000"/>
                </a:solidFill>
                <a:latin typeface="Arial"/>
                <a:ea typeface="Arial"/>
                <a:cs typeface="Arial"/>
                <a:sym typeface="Arial"/>
              </a:rPr>
              <a:t>Heading 4</a:t>
            </a:r>
            <a:endParaRPr/>
          </a:p>
          <a:p>
            <a:pPr indent="-342900" lvl="0" marL="34290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Arial"/>
                <a:ea typeface="Arial"/>
                <a:cs typeface="Arial"/>
                <a:sym typeface="Arial"/>
              </a:rPr>
              <a:t>Paragraph 4,….</a:t>
            </a:r>
            <a:endParaRPr b="0" i="0" sz="2000" u="none">
              <a:solidFill>
                <a:srgbClr val="990000"/>
              </a:solidFill>
              <a:latin typeface="Arial"/>
              <a:ea typeface="Arial"/>
              <a:cs typeface="Arial"/>
              <a:sym typeface="Arial"/>
            </a:endParaRPr>
          </a:p>
          <a:p>
            <a:pPr indent="-342900" lvl="0" marL="342900" rtl="0" algn="l">
              <a:lnSpc>
                <a:spcPct val="100000"/>
              </a:lnSpc>
              <a:spcBef>
                <a:spcPts val="360"/>
              </a:spcBef>
              <a:spcAft>
                <a:spcPts val="0"/>
              </a:spcAft>
              <a:buClr>
                <a:srgbClr val="990000"/>
              </a:buClr>
              <a:buSzPts val="1800"/>
              <a:buFont typeface="Arial"/>
              <a:buNone/>
            </a:pPr>
            <a:r>
              <a:rPr b="1" i="0" lang="en-US" sz="1800" u="none">
                <a:solidFill>
                  <a:srgbClr val="990000"/>
                </a:solidFill>
                <a:latin typeface="Arial"/>
                <a:ea typeface="Arial"/>
                <a:cs typeface="Arial"/>
                <a:sym typeface="Arial"/>
              </a:rPr>
              <a:t>Heading 5</a:t>
            </a:r>
            <a:endParaRPr/>
          </a:p>
          <a:p>
            <a:pPr indent="-342900" lvl="0" marL="34290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Arial"/>
                <a:ea typeface="Arial"/>
                <a:cs typeface="Arial"/>
                <a:sym typeface="Arial"/>
              </a:rPr>
              <a:t>Paragraph 5,….</a:t>
            </a:r>
            <a:endParaRPr b="0" i="0" sz="1800" u="none">
              <a:solidFill>
                <a:srgbClr val="990000"/>
              </a:solidFill>
              <a:latin typeface="Arial"/>
              <a:ea typeface="Arial"/>
              <a:cs typeface="Arial"/>
              <a:sym typeface="Arial"/>
            </a:endParaRPr>
          </a:p>
          <a:p>
            <a:pPr indent="-342900" lvl="0" marL="342900" rtl="0" algn="l">
              <a:lnSpc>
                <a:spcPct val="100000"/>
              </a:lnSpc>
              <a:spcBef>
                <a:spcPts val="320"/>
              </a:spcBef>
              <a:spcAft>
                <a:spcPts val="0"/>
              </a:spcAft>
              <a:buClr>
                <a:srgbClr val="990000"/>
              </a:buClr>
              <a:buSzPts val="1600"/>
              <a:buFont typeface="Arial"/>
              <a:buNone/>
            </a:pPr>
            <a:r>
              <a:rPr b="1" i="0" lang="en-US" sz="1600" u="none">
                <a:solidFill>
                  <a:srgbClr val="990000"/>
                </a:solidFill>
                <a:latin typeface="Arial"/>
                <a:ea typeface="Arial"/>
                <a:cs typeface="Arial"/>
                <a:sym typeface="Arial"/>
              </a:rPr>
              <a:t>Heading 6</a:t>
            </a:r>
            <a:endParaRPr/>
          </a:p>
          <a:p>
            <a:pPr indent="-342900" lvl="0" marL="34290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Arial"/>
                <a:ea typeface="Arial"/>
                <a:cs typeface="Arial"/>
                <a:sym typeface="Arial"/>
              </a:rPr>
              <a:t>Paragraph 6,….</a:t>
            </a:r>
            <a:endParaRPr b="0" i="0" sz="1600" u="none">
              <a:solidFill>
                <a:srgbClr val="990000"/>
              </a:solidFill>
              <a:latin typeface="Arial"/>
              <a:ea typeface="Arial"/>
              <a:cs typeface="Arial"/>
              <a:sym typeface="Arial"/>
            </a:endParaRPr>
          </a:p>
          <a:p>
            <a:pPr indent="-241300" lvl="0" marL="342900" rtl="0" algn="l">
              <a:spcBef>
                <a:spcPts val="320"/>
              </a:spcBef>
              <a:spcAft>
                <a:spcPts val="0"/>
              </a:spcAft>
              <a:buClr>
                <a:schemeClr val="dk1"/>
              </a:buClr>
              <a:buSzPts val="1600"/>
              <a:buFont typeface="Arial"/>
              <a:buNone/>
            </a:pPr>
            <a:r>
              <a:t/>
            </a:r>
            <a:endParaRPr b="0" i="0" sz="1600" u="none">
              <a:solidFill>
                <a:srgbClr val="99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56" name="Google Shape;356;p46"/>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Break, &lt;BR&gt;</a:t>
            </a:r>
            <a:endParaRPr/>
          </a:p>
        </p:txBody>
      </p:sp>
      <p:sp>
        <p:nvSpPr>
          <p:cNvPr id="357" name="Google Shape;357;p46"/>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Line breaks allow you to decide where the text will break on a line or continue to the end of the window.</a:t>
            </a:r>
            <a:endParaRPr/>
          </a:p>
          <a:p>
            <a:pPr indent="-342900" lvl="0" marL="34290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A &lt;BR&gt; is an empty Element, meaning that it may contain attributes but it does not contain content.</a:t>
            </a:r>
            <a:endParaRPr/>
          </a:p>
          <a:p>
            <a:pPr indent="-342900" lvl="0" marL="34290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The &lt;BR&gt; element does not have a closing tag.</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63" name="Google Shape;363;p47"/>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Break, &lt;BR&gt;</a:t>
            </a:r>
            <a:endParaRPr/>
          </a:p>
        </p:txBody>
      </p:sp>
      <p:sp>
        <p:nvSpPr>
          <p:cNvPr id="364" name="Google Shape;364;p47"/>
          <p:cNvSpPr txBox="1"/>
          <p:nvPr>
            <p:ph idx="1" type="body"/>
          </p:nvPr>
        </p:nvSpPr>
        <p:spPr>
          <a:xfrm>
            <a:off x="457200" y="1600200"/>
            <a:ext cx="4033837"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&lt;HTML&gt;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&lt;HEAD&gt;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&lt;TITLE&gt; Example Page&lt;/TITLE&gt;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&lt;/HEAD&gt;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&lt;BODY&gt;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&lt;H1&gt; Heading 1 &lt;/H1&gt;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&lt;P&gt;Paragraph 1, &lt;BR&gt;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2 &lt;BR&gt; Line 3 &lt;BR&gt;…. </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&lt;/P&gt;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&lt;/BODY&gt;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&lt;/HTML&gt;</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65" name="Google Shape;365;p47"/>
          <p:cNvSpPr txBox="1"/>
          <p:nvPr>
            <p:ph idx="1" type="body"/>
          </p:nvPr>
        </p:nvSpPr>
        <p:spPr>
          <a:xfrm>
            <a:off x="4652962" y="1600200"/>
            <a:ext cx="403383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4800"/>
              <a:buFont typeface="Arial"/>
              <a:buNone/>
            </a:pPr>
            <a:r>
              <a:t/>
            </a:r>
            <a:endParaRPr b="1" i="0" sz="4800" u="none">
              <a:solidFill>
                <a:srgbClr val="990000"/>
              </a:solidFill>
              <a:latin typeface="Arial"/>
              <a:ea typeface="Arial"/>
              <a:cs typeface="Arial"/>
              <a:sym typeface="Arial"/>
            </a:endParaRPr>
          </a:p>
          <a:p>
            <a:pPr indent="-342900" lvl="0" marL="342900" rtl="0" algn="l">
              <a:lnSpc>
                <a:spcPct val="100000"/>
              </a:lnSpc>
              <a:spcBef>
                <a:spcPts val="960"/>
              </a:spcBef>
              <a:spcAft>
                <a:spcPts val="0"/>
              </a:spcAft>
              <a:buClr>
                <a:srgbClr val="990000"/>
              </a:buClr>
              <a:buSzPts val="4800"/>
              <a:buFont typeface="Arial"/>
              <a:buNone/>
            </a:pPr>
            <a:r>
              <a:rPr b="1" i="0" lang="en-US" sz="4800" u="none">
                <a:solidFill>
                  <a:srgbClr val="990000"/>
                </a:solidFill>
                <a:latin typeface="Arial"/>
                <a:ea typeface="Arial"/>
                <a:cs typeface="Arial"/>
                <a:sym typeface="Arial"/>
              </a:rPr>
              <a:t>Heading 1</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Paragraph 1,….</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Line 2</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Line 3</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rgbClr val="990000"/>
              </a:solidFill>
              <a:latin typeface="Arial"/>
              <a:ea typeface="Arial"/>
              <a:cs typeface="Arial"/>
              <a:sym typeface="Arial"/>
            </a:endParaRPr>
          </a:p>
          <a:p>
            <a:pPr indent="-342900" lvl="0" marL="342900" rtl="0" algn="l">
              <a:lnSpc>
                <a:spcPct val="100000"/>
              </a:lnSpc>
              <a:spcBef>
                <a:spcPts val="880"/>
              </a:spcBef>
              <a:spcAft>
                <a:spcPts val="0"/>
              </a:spcAft>
              <a:buClr>
                <a:schemeClr val="dk1"/>
              </a:buClr>
              <a:buSzPts val="4400"/>
              <a:buFont typeface="Arial"/>
              <a:buNone/>
            </a:pPr>
            <a:r>
              <a:t/>
            </a:r>
            <a:endParaRPr b="0" i="0" sz="4400" u="none">
              <a:solidFill>
                <a:srgbClr val="990000"/>
              </a:solidFill>
              <a:latin typeface="Arial"/>
              <a:ea typeface="Arial"/>
              <a:cs typeface="Arial"/>
              <a:sym typeface="Arial"/>
            </a:endParaRPr>
          </a:p>
          <a:p>
            <a:pPr indent="-63500" lvl="0" marL="342900" rtl="0" algn="l">
              <a:spcBef>
                <a:spcPts val="880"/>
              </a:spcBef>
              <a:spcAft>
                <a:spcPts val="0"/>
              </a:spcAft>
              <a:buClr>
                <a:schemeClr val="dk1"/>
              </a:buClr>
              <a:buSzPts val="4400"/>
              <a:buFont typeface="Arial"/>
              <a:buNone/>
            </a:pPr>
            <a:r>
              <a:t/>
            </a:r>
            <a:endParaRPr b="0" i="0" sz="4400" u="none">
              <a:solidFill>
                <a:srgbClr val="99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1" name="Google Shape;371;p48"/>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Horizontal Rule, &lt;HR&gt;</a:t>
            </a:r>
            <a:endParaRPr/>
          </a:p>
        </p:txBody>
      </p:sp>
      <p:sp>
        <p:nvSpPr>
          <p:cNvPr id="372" name="Google Shape;372;p48"/>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4000"/>
              <a:buFont typeface="Noto Sans Symbols"/>
              <a:buChar char="▪"/>
            </a:pPr>
            <a:r>
              <a:rPr b="0" i="0" lang="en-US" sz="4000" u="none">
                <a:solidFill>
                  <a:schemeClr val="dk1"/>
                </a:solidFill>
                <a:latin typeface="Arial"/>
                <a:ea typeface="Arial"/>
                <a:cs typeface="Arial"/>
                <a:sym typeface="Arial"/>
              </a:rPr>
              <a:t>The &lt;HR&gt; element causes the browser to display a horizontal line (rule) in your document.</a:t>
            </a:r>
            <a:endParaRPr/>
          </a:p>
          <a:p>
            <a:pPr indent="-342900" lvl="0" marL="342900" rtl="0" algn="l">
              <a:lnSpc>
                <a:spcPct val="100000"/>
              </a:lnSpc>
              <a:spcBef>
                <a:spcPts val="800"/>
              </a:spcBef>
              <a:spcAft>
                <a:spcPts val="0"/>
              </a:spcAft>
              <a:buClr>
                <a:schemeClr val="lt1"/>
              </a:buClr>
              <a:buSzPts val="4000"/>
              <a:buFont typeface="Noto Sans Symbols"/>
              <a:buChar char="▪"/>
            </a:pPr>
            <a:r>
              <a:rPr b="0" i="0" lang="en-US" sz="4000" u="none">
                <a:solidFill>
                  <a:schemeClr val="dk1"/>
                </a:solidFill>
                <a:latin typeface="Arial"/>
                <a:ea typeface="Arial"/>
                <a:cs typeface="Arial"/>
                <a:sym typeface="Arial"/>
              </a:rPr>
              <a:t>&lt;HR&gt; does not use a closing tag, &lt;/HR&gt;.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8" name="Google Shape;378;p49"/>
          <p:cNvSpPr txBox="1"/>
          <p:nvPr>
            <p:ph type="title"/>
          </p:nvPr>
        </p:nvSpPr>
        <p:spPr>
          <a:xfrm>
            <a:off x="457200" y="304800"/>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Horizontal Rule, &lt;HR&gt;</a:t>
            </a:r>
            <a:endParaRPr/>
          </a:p>
        </p:txBody>
      </p:sp>
      <p:graphicFrame>
        <p:nvGraphicFramePr>
          <p:cNvPr id="379" name="Google Shape;379;p49"/>
          <p:cNvGraphicFramePr/>
          <p:nvPr/>
        </p:nvGraphicFramePr>
        <p:xfrm>
          <a:off x="685800" y="1295400"/>
          <a:ext cx="3000000" cy="3000000"/>
        </p:xfrm>
        <a:graphic>
          <a:graphicData uri="http://schemas.openxmlformats.org/drawingml/2006/table">
            <a:tbl>
              <a:tblPr>
                <a:noFill/>
                <a:tableStyleId>{E099E5DE-CE29-49E2-8AF3-6C5B81A4D466}</a:tableStyleId>
              </a:tblPr>
              <a:tblGrid>
                <a:gridCol w="2590800"/>
                <a:gridCol w="2590800"/>
                <a:gridCol w="2590800"/>
              </a:tblGrid>
              <a:tr h="685800">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Attribute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Default Value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016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SIZE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Height of the rule in pixels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 pixels</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10048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WIDTH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Width of the rule in pixels or percentage of screen width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10064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NOSHADE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Draw the rule with a flat look instead of a 3D look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Not set</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(3D look)</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000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ALIGN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Aligns the line (Left, Center, Right)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Center</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016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COLOR</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Sets a color for the rule (IE 3.0 or later)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Not set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85" name="Google Shape;385;p50"/>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Horizontal Rule, &lt;HR&gt;</a:t>
            </a:r>
            <a:endParaRPr/>
          </a:p>
        </p:txBody>
      </p:sp>
      <p:sp>
        <p:nvSpPr>
          <p:cNvPr id="386" name="Google Shape;386;p50"/>
          <p:cNvSpPr txBox="1"/>
          <p:nvPr>
            <p:ph idx="1" type="body"/>
          </p:nvPr>
        </p:nvSpPr>
        <p:spPr>
          <a:xfrm>
            <a:off x="457200" y="1600200"/>
            <a:ext cx="4033837"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&lt;HTML&gt;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&lt;HEAD&gt;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&lt;TITLE&gt; Example Page&lt;/TITLE&gt;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&lt;/HEAD&gt;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&lt;BODY&gt;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&lt;H1&gt; Heading 1 &lt;/H1&gt;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&lt;P&gt;Paragraph 1, &lt;BR&gt;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2 &lt;BR&gt;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&lt;HR&gt;Line 3 &lt;BR&gt;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&lt;/P&gt;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&lt;/BODY&gt;</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&lt;/HTML&gt;</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87" name="Google Shape;387;p50"/>
          <p:cNvSpPr txBox="1"/>
          <p:nvPr>
            <p:ph idx="1" type="body"/>
          </p:nvPr>
        </p:nvSpPr>
        <p:spPr>
          <a:xfrm>
            <a:off x="4652962" y="1600200"/>
            <a:ext cx="4033837" cy="452596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4800"/>
              <a:buFont typeface="Arial"/>
              <a:buNone/>
            </a:pPr>
            <a:r>
              <a:t/>
            </a:r>
            <a:endParaRPr b="1" i="0" sz="4800" u="none">
              <a:solidFill>
                <a:srgbClr val="990000"/>
              </a:solidFill>
              <a:latin typeface="Arial"/>
              <a:ea typeface="Arial"/>
              <a:cs typeface="Arial"/>
              <a:sym typeface="Arial"/>
            </a:endParaRPr>
          </a:p>
          <a:p>
            <a:pPr indent="-342900" lvl="0" marL="342900" rtl="0" algn="l">
              <a:lnSpc>
                <a:spcPct val="100000"/>
              </a:lnSpc>
              <a:spcBef>
                <a:spcPts val="960"/>
              </a:spcBef>
              <a:spcAft>
                <a:spcPts val="0"/>
              </a:spcAft>
              <a:buClr>
                <a:srgbClr val="990000"/>
              </a:buClr>
              <a:buSzPts val="4800"/>
              <a:buFont typeface="Arial"/>
              <a:buNone/>
            </a:pPr>
            <a:r>
              <a:rPr b="1" i="0" lang="en-US" sz="4800" u="none">
                <a:solidFill>
                  <a:srgbClr val="990000"/>
                </a:solidFill>
                <a:latin typeface="Arial"/>
                <a:ea typeface="Arial"/>
                <a:cs typeface="Arial"/>
                <a:sym typeface="Arial"/>
              </a:rPr>
              <a:t>Heading 1</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Paragraph 1,….</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Line 2</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___________________________</a:t>
            </a:r>
            <a:endParaRPr/>
          </a:p>
          <a:p>
            <a:pPr indent="-342900" lvl="0" marL="34290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Line 3</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rgbClr val="990000"/>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rgbClr val="990000"/>
              </a:solidFill>
              <a:latin typeface="Arial"/>
              <a:ea typeface="Arial"/>
              <a:cs typeface="Arial"/>
              <a:sym typeface="Arial"/>
            </a:endParaRPr>
          </a:p>
          <a:p>
            <a:pPr indent="-342900" lvl="0" marL="342900" rtl="0" algn="l">
              <a:lnSpc>
                <a:spcPct val="100000"/>
              </a:lnSpc>
              <a:spcBef>
                <a:spcPts val="880"/>
              </a:spcBef>
              <a:spcAft>
                <a:spcPts val="0"/>
              </a:spcAft>
              <a:buClr>
                <a:schemeClr val="dk1"/>
              </a:buClr>
              <a:buSzPts val="4400"/>
              <a:buFont typeface="Arial"/>
              <a:buNone/>
            </a:pPr>
            <a:r>
              <a:t/>
            </a:r>
            <a:endParaRPr b="0" i="0" sz="4400" u="none">
              <a:solidFill>
                <a:srgbClr val="990000"/>
              </a:solidFill>
              <a:latin typeface="Arial"/>
              <a:ea typeface="Arial"/>
              <a:cs typeface="Arial"/>
              <a:sym typeface="Arial"/>
            </a:endParaRPr>
          </a:p>
          <a:p>
            <a:pPr indent="-63500" lvl="0" marL="342900" rtl="0" algn="l">
              <a:spcBef>
                <a:spcPts val="880"/>
              </a:spcBef>
              <a:spcAft>
                <a:spcPts val="0"/>
              </a:spcAft>
              <a:buClr>
                <a:schemeClr val="dk1"/>
              </a:buClr>
              <a:buSzPts val="4400"/>
              <a:buFont typeface="Arial"/>
              <a:buNone/>
            </a:pPr>
            <a:r>
              <a:t/>
            </a:r>
            <a:endParaRPr b="0" i="0" sz="4400" u="none">
              <a:solidFill>
                <a:srgbClr val="99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93" name="Google Shape;393;p51"/>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a:t>
            </a:r>
            <a:r>
              <a:rPr b="1" i="0" lang="en-US" sz="4400" u="none">
                <a:solidFill>
                  <a:srgbClr val="FFFF00"/>
                </a:solidFill>
                <a:latin typeface="Arial"/>
                <a:ea typeface="Arial"/>
                <a:cs typeface="Arial"/>
                <a:sym typeface="Arial"/>
              </a:rPr>
              <a:t>haracter</a:t>
            </a:r>
            <a:r>
              <a:rPr b="0" i="0" lang="en-US" sz="4400" u="none">
                <a:solidFill>
                  <a:srgbClr val="FFFF00"/>
                </a:solidFill>
                <a:latin typeface="Arial"/>
                <a:ea typeface="Arial"/>
                <a:cs typeface="Arial"/>
                <a:sym typeface="Arial"/>
              </a:rPr>
              <a:t> F</a:t>
            </a:r>
            <a:r>
              <a:rPr b="1" i="0" lang="en-US" sz="4400" u="none">
                <a:solidFill>
                  <a:srgbClr val="FFFF00"/>
                </a:solidFill>
                <a:latin typeface="Arial"/>
                <a:ea typeface="Arial"/>
                <a:cs typeface="Arial"/>
                <a:sym typeface="Arial"/>
              </a:rPr>
              <a:t>ormatting</a:t>
            </a:r>
            <a:endParaRPr/>
          </a:p>
        </p:txBody>
      </p:sp>
      <p:sp>
        <p:nvSpPr>
          <p:cNvPr id="394" name="Google Shape;394;p51"/>
          <p:cNvSpPr txBox="1"/>
          <p:nvPr>
            <p:ph idx="1" type="body"/>
          </p:nvPr>
        </p:nvSpPr>
        <p:spPr>
          <a:xfrm>
            <a:off x="304800" y="18288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this chapter you will learn how to enhance your page with Bold, Italics, and other character formatting options.</a:t>
            </a:r>
            <a:endParaRPr/>
          </a:p>
          <a:p>
            <a:pPr indent="-609600" lvl="0" marL="609600" rtl="0" algn="l">
              <a:lnSpc>
                <a:spcPct val="9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Objectives</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Upon completing this section, you should be able to</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Change the color and size of your text.</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Use Common Character Formatting Elements.</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Align your text.</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Add special characters.</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Use other character formatting elements.</a:t>
            </a:r>
            <a:endParaRPr/>
          </a:p>
          <a:p>
            <a:pPr indent="-609600" lvl="0" marL="6096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609600" lvl="0" marL="6096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00" name="Google Shape;400;p52"/>
          <p:cNvSpPr txBox="1"/>
          <p:nvPr>
            <p:ph type="title"/>
          </p:nvPr>
        </p:nvSpPr>
        <p:spPr>
          <a:xfrm>
            <a:off x="533400" y="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Bold, Italic and other Character Formatting Elements</a:t>
            </a:r>
            <a:endParaRPr/>
          </a:p>
        </p:txBody>
      </p:sp>
      <p:sp>
        <p:nvSpPr>
          <p:cNvPr id="401" name="Google Shape;401;p52"/>
          <p:cNvSpPr txBox="1"/>
          <p:nvPr>
            <p:ph idx="1" type="body"/>
          </p:nvPr>
        </p:nvSpPr>
        <p:spPr>
          <a:xfrm>
            <a:off x="228600" y="1371600"/>
            <a:ext cx="8915400" cy="54864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400"/>
              <a:buFont typeface="Noto Sans Symbols"/>
              <a:buChar char="▪"/>
            </a:pPr>
            <a:r>
              <a:rPr b="1" i="0" lang="en-US" sz="2400" u="none">
                <a:solidFill>
                  <a:srgbClr val="FF0000"/>
                </a:solidFill>
                <a:latin typeface="Arial"/>
                <a:ea typeface="Arial"/>
                <a:cs typeface="Arial"/>
                <a:sym typeface="Arial"/>
              </a:rPr>
              <a:t>&lt;FONT SIZE=“+2”&gt;</a:t>
            </a:r>
            <a:r>
              <a:rPr b="0" i="0" lang="en-US" sz="2400" u="none">
                <a:solidFill>
                  <a:srgbClr val="FF0000"/>
                </a:solidFill>
                <a:latin typeface="Arial"/>
                <a:ea typeface="Arial"/>
                <a:cs typeface="Arial"/>
                <a:sym typeface="Arial"/>
              </a:rPr>
              <a:t> Two sizes bigger</a:t>
            </a:r>
            <a:r>
              <a:rPr b="1" i="0" lang="en-US" sz="2400" u="none">
                <a:solidFill>
                  <a:srgbClr val="FF0000"/>
                </a:solidFill>
                <a:latin typeface="Arial"/>
                <a:ea typeface="Arial"/>
                <a:cs typeface="Arial"/>
                <a:sym typeface="Arial"/>
              </a:rPr>
              <a:t>&lt;/FONT&gt;</a:t>
            </a:r>
            <a:endParaRPr/>
          </a:p>
          <a:p>
            <a:pPr indent="-342900" lvl="0" marL="342900" rtl="0" algn="l">
              <a:lnSpc>
                <a:spcPct val="10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The size attribute can be set as an absolute value from 1 to 7 or as a relative value using the “+” or “-” sign. Normal text size is 3 (from -2 to +4).</a:t>
            </a:r>
            <a:endParaRPr/>
          </a:p>
          <a:p>
            <a:pPr indent="-342900" lvl="0" marL="342900" rtl="0" algn="l">
              <a:lnSpc>
                <a:spcPct val="100000"/>
              </a:lnSpc>
              <a:spcBef>
                <a:spcPts val="480"/>
              </a:spcBef>
              <a:spcAft>
                <a:spcPts val="0"/>
              </a:spcAft>
              <a:buClr>
                <a:schemeClr val="lt1"/>
              </a:buClr>
              <a:buSzPts val="2400"/>
              <a:buFont typeface="Noto Sans Symbols"/>
              <a:buChar char="▪"/>
            </a:pPr>
            <a:r>
              <a:rPr b="1" i="0" lang="en-US" sz="2400" u="none">
                <a:solidFill>
                  <a:srgbClr val="FF0000"/>
                </a:solidFill>
                <a:latin typeface="Arial"/>
                <a:ea typeface="Arial"/>
                <a:cs typeface="Arial"/>
                <a:sym typeface="Arial"/>
              </a:rPr>
              <a:t>&lt;B&gt; Bold &lt;/B&gt;         </a:t>
            </a:r>
            <a:endParaRPr/>
          </a:p>
          <a:p>
            <a:pPr indent="-342900" lvl="0" marL="342900" rtl="0" algn="l">
              <a:lnSpc>
                <a:spcPct val="100000"/>
              </a:lnSpc>
              <a:spcBef>
                <a:spcPts val="480"/>
              </a:spcBef>
              <a:spcAft>
                <a:spcPts val="0"/>
              </a:spcAft>
              <a:buClr>
                <a:schemeClr val="lt1"/>
              </a:buClr>
              <a:buSzPts val="2400"/>
              <a:buFont typeface="Noto Sans Symbols"/>
              <a:buChar char="▪"/>
            </a:pPr>
            <a:r>
              <a:rPr b="1" i="0" lang="en-US" sz="2400" u="none">
                <a:solidFill>
                  <a:srgbClr val="FF0000"/>
                </a:solidFill>
                <a:latin typeface="Arial"/>
                <a:ea typeface="Arial"/>
                <a:cs typeface="Arial"/>
                <a:sym typeface="Arial"/>
              </a:rPr>
              <a:t> &lt;I&gt; </a:t>
            </a:r>
            <a:r>
              <a:rPr b="1" i="1" lang="en-US" sz="2400" u="none">
                <a:solidFill>
                  <a:srgbClr val="FF0000"/>
                </a:solidFill>
                <a:latin typeface="Arial"/>
                <a:ea typeface="Arial"/>
                <a:cs typeface="Arial"/>
                <a:sym typeface="Arial"/>
              </a:rPr>
              <a:t>Italic</a:t>
            </a:r>
            <a:r>
              <a:rPr b="1" i="0" lang="en-US" sz="2400" u="none">
                <a:solidFill>
                  <a:srgbClr val="FF0000"/>
                </a:solidFill>
                <a:latin typeface="Arial"/>
                <a:ea typeface="Arial"/>
                <a:cs typeface="Arial"/>
                <a:sym typeface="Arial"/>
              </a:rPr>
              <a:t> &lt;/I&gt;</a:t>
            </a:r>
            <a:endParaRPr/>
          </a:p>
          <a:p>
            <a:pPr indent="-342900" lvl="0" marL="342900" rtl="0" algn="l">
              <a:lnSpc>
                <a:spcPct val="100000"/>
              </a:lnSpc>
              <a:spcBef>
                <a:spcPts val="480"/>
              </a:spcBef>
              <a:spcAft>
                <a:spcPts val="0"/>
              </a:spcAft>
              <a:buClr>
                <a:schemeClr val="lt1"/>
              </a:buClr>
              <a:buSzPts val="2400"/>
              <a:buFont typeface="Noto Sans Symbols"/>
              <a:buChar char="▪"/>
            </a:pPr>
            <a:r>
              <a:rPr b="1" i="0" lang="en-US" sz="2400" u="none">
                <a:solidFill>
                  <a:srgbClr val="FF0000"/>
                </a:solidFill>
                <a:latin typeface="Arial"/>
                <a:ea typeface="Arial"/>
                <a:cs typeface="Arial"/>
                <a:sym typeface="Arial"/>
              </a:rPr>
              <a:t>&lt;U&gt;</a:t>
            </a:r>
            <a:r>
              <a:rPr b="1" i="0" lang="en-US" sz="2400" u="sng">
                <a:solidFill>
                  <a:srgbClr val="FF0000"/>
                </a:solidFill>
                <a:latin typeface="Arial"/>
                <a:ea typeface="Arial"/>
                <a:cs typeface="Arial"/>
                <a:sym typeface="Arial"/>
              </a:rPr>
              <a:t> Underline </a:t>
            </a:r>
            <a:r>
              <a:rPr b="1" i="0" lang="en-US" sz="2400" u="none">
                <a:solidFill>
                  <a:srgbClr val="FF0000"/>
                </a:solidFill>
                <a:latin typeface="Arial"/>
                <a:ea typeface="Arial"/>
                <a:cs typeface="Arial"/>
                <a:sym typeface="Arial"/>
              </a:rPr>
              <a:t>&lt;/U&gt;</a:t>
            </a:r>
            <a:endParaRPr/>
          </a:p>
          <a:p>
            <a:pPr indent="-342900" lvl="0" marL="342900" rtl="0" algn="l">
              <a:lnSpc>
                <a:spcPct val="10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Color = “#RRGGBB” The COLOR attribute of the FONT element. E.g.,</a:t>
            </a:r>
            <a:r>
              <a:rPr b="0" i="0" lang="en-US" sz="2400" u="none">
                <a:solidFill>
                  <a:schemeClr val="hlink"/>
                </a:solidFill>
                <a:latin typeface="Arial"/>
                <a:ea typeface="Arial"/>
                <a:cs typeface="Arial"/>
                <a:sym typeface="Arial"/>
              </a:rPr>
              <a:t> </a:t>
            </a:r>
            <a:r>
              <a:rPr b="1" i="0" lang="en-US" sz="2400" u="none">
                <a:solidFill>
                  <a:srgbClr val="FF0000"/>
                </a:solidFill>
                <a:latin typeface="Arial"/>
                <a:ea typeface="Arial"/>
                <a:cs typeface="Arial"/>
                <a:sym typeface="Arial"/>
              </a:rPr>
              <a:t>&lt;FONT COLOR=“#RRGGBB”&gt;this text has color&lt;/FONT&gt;</a:t>
            </a:r>
            <a:endParaRPr/>
          </a:p>
          <a:p>
            <a:pPr indent="-342900" lvl="0" marL="342900" rtl="0" algn="l">
              <a:lnSpc>
                <a:spcPct val="100000"/>
              </a:lnSpc>
              <a:spcBef>
                <a:spcPts val="480"/>
              </a:spcBef>
              <a:spcAft>
                <a:spcPts val="0"/>
              </a:spcAft>
              <a:buClr>
                <a:schemeClr val="lt1"/>
              </a:buClr>
              <a:buSzPts val="2400"/>
              <a:buFont typeface="Noto Sans Symbols"/>
              <a:buChar char="▪"/>
            </a:pPr>
            <a:r>
              <a:rPr b="1" i="0" lang="en-US" sz="2400" u="none">
                <a:solidFill>
                  <a:srgbClr val="FF0000"/>
                </a:solidFill>
                <a:latin typeface="Arial"/>
                <a:ea typeface="Arial"/>
                <a:cs typeface="Arial"/>
                <a:sym typeface="Arial"/>
              </a:rPr>
              <a:t>&lt;PRE&gt; Preformatted &lt;/PRE&gt;</a:t>
            </a:r>
            <a:r>
              <a:rPr b="0" i="0" lang="en-US" sz="2400" u="none">
                <a:solidFill>
                  <a:schemeClr val="hlink"/>
                </a:solidFill>
                <a:latin typeface="Arial"/>
                <a:ea typeface="Arial"/>
                <a:cs typeface="Arial"/>
                <a:sym typeface="Arial"/>
              </a:rPr>
              <a:t> </a:t>
            </a:r>
            <a:r>
              <a:rPr b="0" i="0" lang="en-US" sz="2400" u="none">
                <a:solidFill>
                  <a:schemeClr val="dk1"/>
                </a:solidFill>
                <a:latin typeface="Arial"/>
                <a:ea typeface="Arial"/>
                <a:cs typeface="Arial"/>
                <a:sym typeface="Arial"/>
              </a:rPr>
              <a:t>Text enclosed by PRE tags is displayed in a mono-spaced font. Spaces and line breaks are supported without additional elements or special characters.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07" name="Google Shape;407;p53"/>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Bold, Italic and other Character Formatting Elements</a:t>
            </a:r>
            <a:endParaRPr/>
          </a:p>
        </p:txBody>
      </p:sp>
      <p:sp>
        <p:nvSpPr>
          <p:cNvPr id="408" name="Google Shape;408;p53"/>
          <p:cNvSpPr txBox="1"/>
          <p:nvPr>
            <p:ph idx="1" type="body"/>
          </p:nvPr>
        </p:nvSpPr>
        <p:spPr>
          <a:xfrm>
            <a:off x="457200" y="17526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&lt;EM&gt; </a:t>
            </a:r>
            <a:r>
              <a:rPr b="1" i="1" lang="en-US" sz="2800" u="none">
                <a:solidFill>
                  <a:srgbClr val="FF0000"/>
                </a:solidFill>
                <a:latin typeface="Arial"/>
                <a:ea typeface="Arial"/>
                <a:cs typeface="Arial"/>
                <a:sym typeface="Arial"/>
              </a:rPr>
              <a:t>Emphasis</a:t>
            </a:r>
            <a:r>
              <a:rPr b="1" i="0" lang="en-US" sz="2800" u="none">
                <a:solidFill>
                  <a:srgbClr val="FF0000"/>
                </a:solidFill>
                <a:latin typeface="Arial"/>
                <a:ea typeface="Arial"/>
                <a:cs typeface="Arial"/>
                <a:sym typeface="Arial"/>
              </a:rPr>
              <a:t> &lt;/EM&gt;</a:t>
            </a:r>
            <a:r>
              <a:rPr b="0" i="0" lang="en-US" sz="2800" u="none">
                <a:solidFill>
                  <a:schemeClr val="hlink"/>
                </a:solidFill>
                <a:latin typeface="Arial"/>
                <a:ea typeface="Arial"/>
                <a:cs typeface="Arial"/>
                <a:sym typeface="Arial"/>
              </a:rPr>
              <a:t> </a:t>
            </a:r>
            <a:r>
              <a:rPr b="0" i="0" lang="en-US" sz="2800" u="none">
                <a:solidFill>
                  <a:schemeClr val="dk1"/>
                </a:solidFill>
                <a:latin typeface="Arial"/>
                <a:ea typeface="Arial"/>
                <a:cs typeface="Arial"/>
                <a:sym typeface="Arial"/>
              </a:rPr>
              <a:t>Browsers usually display this as italics.</a:t>
            </a:r>
            <a:endParaRPr/>
          </a:p>
          <a:p>
            <a:pPr indent="-342900" lvl="0" marL="34290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&lt;STRONG&gt; STRONG &lt;/STRONG</a:t>
            </a:r>
            <a:r>
              <a:rPr b="1" i="0" lang="en-US" sz="2800" u="none">
                <a:solidFill>
                  <a:schemeClr val="hlink"/>
                </a:solidFill>
                <a:latin typeface="Arial"/>
                <a:ea typeface="Arial"/>
                <a:cs typeface="Arial"/>
                <a:sym typeface="Arial"/>
              </a:rPr>
              <a:t>&gt;</a:t>
            </a:r>
            <a:r>
              <a:rPr b="0" i="0" lang="en-US" sz="2800" u="none">
                <a:solidFill>
                  <a:schemeClr val="hlink"/>
                </a:solidFill>
                <a:latin typeface="Arial"/>
                <a:ea typeface="Arial"/>
                <a:cs typeface="Arial"/>
                <a:sym typeface="Arial"/>
              </a:rPr>
              <a:t> </a:t>
            </a:r>
            <a:r>
              <a:rPr b="0" i="0" lang="en-US" sz="2800" u="none">
                <a:solidFill>
                  <a:schemeClr val="dk1"/>
                </a:solidFill>
                <a:latin typeface="Arial"/>
                <a:ea typeface="Arial"/>
                <a:cs typeface="Arial"/>
                <a:sym typeface="Arial"/>
              </a:rPr>
              <a:t>Browsers display this as bold.</a:t>
            </a:r>
            <a:endParaRPr/>
          </a:p>
          <a:p>
            <a:pPr indent="-342900" lvl="0" marL="34290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&lt;TT&gt; TELETYPE &lt;/TT&gt;</a:t>
            </a:r>
            <a:r>
              <a:rPr b="0" i="0" lang="en-US" sz="2800" u="none">
                <a:solidFill>
                  <a:schemeClr val="dk1"/>
                </a:solidFill>
                <a:latin typeface="Arial"/>
                <a:ea typeface="Arial"/>
                <a:cs typeface="Arial"/>
                <a:sym typeface="Arial"/>
              </a:rPr>
              <a:t> Text is displayed in a mono-spaced font. A typewriter text, e.g. fixed-width font. </a:t>
            </a:r>
            <a:endParaRPr/>
          </a:p>
          <a:p>
            <a:pPr indent="-342900" lvl="0" marL="34290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&lt;CITE&gt; Citation &lt;/CITE&gt;</a:t>
            </a:r>
            <a:r>
              <a:rPr b="0" i="0" lang="en-US" sz="2800" u="none">
                <a:solidFill>
                  <a:schemeClr val="dk1"/>
                </a:solidFill>
                <a:latin typeface="Arial"/>
                <a:ea typeface="Arial"/>
                <a:cs typeface="Arial"/>
                <a:sym typeface="Arial"/>
              </a:rPr>
              <a:t> represents a document citation (</a:t>
            </a:r>
            <a:r>
              <a:rPr b="1" i="0" lang="en-US" sz="2800" u="none">
                <a:solidFill>
                  <a:schemeClr val="dk1"/>
                </a:solidFill>
                <a:latin typeface="Arial"/>
                <a:ea typeface="Arial"/>
                <a:cs typeface="Arial"/>
                <a:sym typeface="Arial"/>
              </a:rPr>
              <a:t>italics</a:t>
            </a:r>
            <a:r>
              <a:rPr b="0" i="0" lang="en-US" sz="2800" u="none">
                <a:solidFill>
                  <a:schemeClr val="dk1"/>
                </a:solidFill>
                <a:latin typeface="Arial"/>
                <a:ea typeface="Arial"/>
                <a:cs typeface="Arial"/>
                <a:sym typeface="Arial"/>
              </a:rPr>
              <a:t>). </a:t>
            </a:r>
            <a:r>
              <a:rPr b="1" i="0" lang="en-US" sz="2800" u="none">
                <a:solidFill>
                  <a:srgbClr val="0000CC"/>
                </a:solidFill>
                <a:latin typeface="Arial"/>
                <a:ea typeface="Arial"/>
                <a:cs typeface="Arial"/>
                <a:sym typeface="Arial"/>
              </a:rPr>
              <a:t>For titles of books, films, etc. Typically displayed in italics. (</a:t>
            </a:r>
            <a:r>
              <a:rPr b="1" i="1" lang="en-US" sz="2800" u="none">
                <a:solidFill>
                  <a:srgbClr val="0000CC"/>
                </a:solidFill>
                <a:latin typeface="Arial"/>
                <a:ea typeface="Arial"/>
                <a:cs typeface="Arial"/>
                <a:sym typeface="Arial"/>
              </a:rPr>
              <a:t>A Beginner's Guide to HTML</a:t>
            </a:r>
            <a:r>
              <a:rPr b="1" i="0" lang="en-US" sz="2800" u="none">
                <a:solidFill>
                  <a:srgbClr val="0000CC"/>
                </a:solidFill>
                <a:latin typeface="Arial"/>
                <a:ea typeface="Arial"/>
                <a:cs typeface="Arial"/>
                <a:sym typeface="Arial"/>
              </a:rPr>
              <a:t>)</a:t>
            </a:r>
            <a:r>
              <a:rPr b="1" i="0" lang="en-US" sz="2800" u="none">
                <a:solidFill>
                  <a:schemeClr val="dk1"/>
                </a:solidFill>
                <a:latin typeface="Arial"/>
                <a:ea typeface="Arial"/>
                <a:cs typeface="Arial"/>
                <a:sym typeface="Arial"/>
              </a:rPr>
              <a:t> </a:t>
            </a:r>
            <a:endParaRPr/>
          </a:p>
          <a:p>
            <a:pPr indent="-342900" lvl="0" marL="342900" rtl="0" algn="l">
              <a:lnSpc>
                <a:spcPct val="80000"/>
              </a:lnSpc>
              <a:spcBef>
                <a:spcPts val="56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More Tags</a:t>
            </a:r>
            <a:endParaRPr/>
          </a:p>
        </p:txBody>
      </p:sp>
      <p:sp>
        <p:nvSpPr>
          <p:cNvPr id="150" name="Google Shape;150;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Any HTML document should contain certain tags:</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-&lt;html&gt;</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-&lt;title&gt;</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-&lt;body&gt;</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-headings (such as &lt;H1&gt;)</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-&lt;paragraph&gt;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14" name="Google Shape;414;p54"/>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Bold, Italic and other Character Formatting Elements</a:t>
            </a:r>
            <a:endParaRPr/>
          </a:p>
        </p:txBody>
      </p:sp>
      <p:sp>
        <p:nvSpPr>
          <p:cNvPr id="415" name="Google Shape;415;p54"/>
          <p:cNvSpPr txBox="1"/>
          <p:nvPr>
            <p:ph idx="1" type="body"/>
          </p:nvPr>
        </p:nvSpPr>
        <p:spPr>
          <a:xfrm>
            <a:off x="457200" y="1752600"/>
            <a:ext cx="4033837"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&lt;P&gt; &lt;FONT SIZE=“+1”&gt; One Size Larger &lt;/FONT&gt; - Normal –</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&lt;FONT SIZE=“-1”&gt; One Size Smaller &lt;/FONT&gt; &lt;BR&gt;</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&lt;B&gt; Bold&lt;/B&gt; - &lt;I&gt; italics&lt;/I&gt; - &lt;U&gt; Underlined &lt;/U&gt; -</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&lt;FONT COLOR=“#FF0000”&gt; Colored &lt;/FONT&gt; &lt;BR&gt;</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&lt;EM&gt; Emphasized&lt;/EM&gt; - &lt;STRONG&gt; Strong &lt;/STRONG&gt; - &lt;TT&gt; Tele Type &lt;/TT&gt; &lt;BR&gt;</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16" name="Google Shape;416;p54"/>
          <p:cNvSpPr txBox="1"/>
          <p:nvPr>
            <p:ph idx="1" type="body"/>
          </p:nvPr>
        </p:nvSpPr>
        <p:spPr>
          <a:xfrm>
            <a:off x="4648200" y="1752600"/>
            <a:ext cx="403383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0000"/>
              </a:buClr>
              <a:buSzPts val="2000"/>
              <a:buFont typeface="Arial"/>
              <a:buNone/>
            </a:pPr>
            <a:r>
              <a:rPr b="0" i="0" lang="en-US" sz="2000" u="none">
                <a:solidFill>
                  <a:srgbClr val="990000"/>
                </a:solidFill>
                <a:latin typeface="Arial"/>
                <a:ea typeface="Arial"/>
                <a:cs typeface="Arial"/>
                <a:sym typeface="Arial"/>
              </a:rPr>
              <a:t>One Size Larger - Normal – One Size Smaller </a:t>
            </a:r>
            <a:br>
              <a:rPr b="0" i="0" lang="en-US" sz="2000" u="none">
                <a:solidFill>
                  <a:srgbClr val="990000"/>
                </a:solidFill>
                <a:latin typeface="Arial"/>
                <a:ea typeface="Arial"/>
                <a:cs typeface="Arial"/>
                <a:sym typeface="Arial"/>
              </a:rPr>
            </a:br>
            <a:r>
              <a:rPr b="1" i="0" lang="en-US" sz="2000" u="none">
                <a:solidFill>
                  <a:srgbClr val="990000"/>
                </a:solidFill>
                <a:latin typeface="Arial"/>
                <a:ea typeface="Arial"/>
                <a:cs typeface="Arial"/>
                <a:sym typeface="Arial"/>
              </a:rPr>
              <a:t>Bold</a:t>
            </a:r>
            <a:r>
              <a:rPr b="0" i="0" lang="en-US" sz="2000" u="none">
                <a:solidFill>
                  <a:srgbClr val="990000"/>
                </a:solidFill>
                <a:latin typeface="Arial"/>
                <a:ea typeface="Arial"/>
                <a:cs typeface="Arial"/>
                <a:sym typeface="Arial"/>
              </a:rPr>
              <a:t> - </a:t>
            </a:r>
            <a:r>
              <a:rPr b="0" i="1" lang="en-US" sz="2000" u="none">
                <a:solidFill>
                  <a:srgbClr val="990000"/>
                </a:solidFill>
                <a:latin typeface="Arial"/>
                <a:ea typeface="Arial"/>
                <a:cs typeface="Arial"/>
                <a:sym typeface="Arial"/>
              </a:rPr>
              <a:t>italics</a:t>
            </a:r>
            <a:r>
              <a:rPr b="0" i="0" lang="en-US" sz="2000" u="none">
                <a:solidFill>
                  <a:srgbClr val="990000"/>
                </a:solidFill>
                <a:latin typeface="Arial"/>
                <a:ea typeface="Arial"/>
                <a:cs typeface="Arial"/>
                <a:sym typeface="Arial"/>
              </a:rPr>
              <a:t> - </a:t>
            </a:r>
            <a:r>
              <a:rPr b="0" i="0" lang="en-US" sz="2000" u="sng">
                <a:solidFill>
                  <a:srgbClr val="990000"/>
                </a:solidFill>
                <a:latin typeface="Arial"/>
                <a:ea typeface="Arial"/>
                <a:cs typeface="Arial"/>
                <a:sym typeface="Arial"/>
              </a:rPr>
              <a:t>Underlined </a:t>
            </a:r>
            <a:r>
              <a:rPr b="0" i="0" lang="en-US" sz="2000" u="none">
                <a:solidFill>
                  <a:srgbClr val="990000"/>
                </a:solidFill>
                <a:latin typeface="Arial"/>
                <a:ea typeface="Arial"/>
                <a:cs typeface="Arial"/>
                <a:sym typeface="Arial"/>
              </a:rPr>
              <a:t>- </a:t>
            </a:r>
            <a:r>
              <a:rPr b="0" i="0" lang="en-US" sz="2000" u="none">
                <a:solidFill>
                  <a:srgbClr val="FF0000"/>
                </a:solidFill>
                <a:latin typeface="Arial"/>
                <a:ea typeface="Arial"/>
                <a:cs typeface="Arial"/>
                <a:sym typeface="Arial"/>
              </a:rPr>
              <a:t>Colored </a:t>
            </a:r>
            <a:br>
              <a:rPr b="0" i="0" lang="en-US" sz="2000" u="none">
                <a:solidFill>
                  <a:srgbClr val="990000"/>
                </a:solidFill>
                <a:latin typeface="Arial"/>
                <a:ea typeface="Arial"/>
                <a:cs typeface="Arial"/>
                <a:sym typeface="Arial"/>
              </a:rPr>
            </a:br>
            <a:r>
              <a:rPr b="0" i="1" lang="en-US" sz="2000" u="none">
                <a:solidFill>
                  <a:srgbClr val="990000"/>
                </a:solidFill>
                <a:latin typeface="Arial"/>
                <a:ea typeface="Arial"/>
                <a:cs typeface="Arial"/>
                <a:sym typeface="Arial"/>
              </a:rPr>
              <a:t>Emphasized</a:t>
            </a:r>
            <a:r>
              <a:rPr b="0" i="0" lang="en-US" sz="2000" u="none">
                <a:solidFill>
                  <a:srgbClr val="990000"/>
                </a:solidFill>
                <a:latin typeface="Arial"/>
                <a:ea typeface="Arial"/>
                <a:cs typeface="Arial"/>
                <a:sym typeface="Arial"/>
              </a:rPr>
              <a:t> - </a:t>
            </a:r>
            <a:r>
              <a:rPr b="1" i="0" lang="en-US" sz="2000" u="none">
                <a:solidFill>
                  <a:srgbClr val="990000"/>
                </a:solidFill>
                <a:latin typeface="Arial"/>
                <a:ea typeface="Arial"/>
                <a:cs typeface="Arial"/>
                <a:sym typeface="Arial"/>
              </a:rPr>
              <a:t>Strong </a:t>
            </a:r>
            <a:r>
              <a:rPr b="0" i="0" lang="en-US" sz="2000" u="none">
                <a:solidFill>
                  <a:srgbClr val="990000"/>
                </a:solidFill>
                <a:latin typeface="Arial"/>
                <a:ea typeface="Arial"/>
                <a:cs typeface="Arial"/>
                <a:sym typeface="Arial"/>
              </a:rPr>
              <a:t>- Tele Type </a:t>
            </a:r>
            <a:br>
              <a:rPr b="0" i="0" lang="en-US" sz="2000" u="none">
                <a:solidFill>
                  <a:srgbClr val="990000"/>
                </a:solidFill>
                <a:latin typeface="Arial"/>
                <a:ea typeface="Arial"/>
                <a:cs typeface="Arial"/>
                <a:sym typeface="Arial"/>
              </a:rPr>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22" name="Google Shape;422;p55"/>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Alignment</a:t>
            </a:r>
            <a:endParaRPr/>
          </a:p>
        </p:txBody>
      </p:sp>
      <p:sp>
        <p:nvSpPr>
          <p:cNvPr id="423" name="Google Shape;423;p55"/>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Some elements have attributes for alignment (ALIGN) e.g. </a:t>
            </a:r>
            <a:r>
              <a:rPr b="0" i="0" lang="en-US" sz="3200" u="none">
                <a:solidFill>
                  <a:srgbClr val="FF0000"/>
                </a:solidFill>
                <a:latin typeface="Arial"/>
                <a:ea typeface="Arial"/>
                <a:cs typeface="Arial"/>
                <a:sym typeface="Arial"/>
              </a:rPr>
              <a:t>Headings, Paragraphs and Horizontal Rules</a:t>
            </a:r>
            <a:r>
              <a:rPr b="0" i="0" lang="en-US" sz="3200" u="none">
                <a:solidFill>
                  <a:schemeClr val="dk1"/>
                </a:solidFill>
                <a:latin typeface="Arial"/>
                <a:ea typeface="Arial"/>
                <a:cs typeface="Arial"/>
                <a:sym typeface="Arial"/>
              </a:rPr>
              <a:t>. </a:t>
            </a:r>
            <a:endParaRPr/>
          </a:p>
          <a:p>
            <a:pPr indent="-342900" lvl="0" marL="342900" rtl="0" algn="l">
              <a:lnSpc>
                <a:spcPct val="100000"/>
              </a:lnSpc>
              <a:spcBef>
                <a:spcPts val="640"/>
              </a:spcBef>
              <a:spcAft>
                <a:spcPts val="0"/>
              </a:spcAft>
              <a:buClr>
                <a:schemeClr val="lt1"/>
              </a:buClr>
              <a:buSzPts val="3200"/>
              <a:buFont typeface="Noto Sans Symbols"/>
              <a:buChar char="▪"/>
            </a:pPr>
            <a:r>
              <a:rPr b="0" i="0" lang="en-US" sz="3200" u="none">
                <a:solidFill>
                  <a:schemeClr val="dk1"/>
                </a:solidFill>
                <a:latin typeface="Arial"/>
                <a:ea typeface="Arial"/>
                <a:cs typeface="Arial"/>
                <a:sym typeface="Arial"/>
              </a:rPr>
              <a:t>The Three alignment values are : LEFT, RIGHT, CENTER.</a:t>
            </a:r>
            <a:endParaRPr/>
          </a:p>
          <a:p>
            <a:pPr indent="-342900" lvl="0" marL="342900" rtl="0" algn="l">
              <a:lnSpc>
                <a:spcPct val="100000"/>
              </a:lnSpc>
              <a:spcBef>
                <a:spcPts val="640"/>
              </a:spcBef>
              <a:spcAft>
                <a:spcPts val="0"/>
              </a:spcAft>
              <a:buClr>
                <a:schemeClr val="lt1"/>
              </a:buClr>
              <a:buSzPts val="3200"/>
              <a:buFont typeface="Noto Sans Symbols"/>
              <a:buChar char="▪"/>
            </a:pPr>
            <a:r>
              <a:rPr b="0" i="0" lang="en-US" sz="3200" u="none">
                <a:solidFill>
                  <a:srgbClr val="FF0000"/>
                </a:solidFill>
                <a:latin typeface="Arial"/>
                <a:ea typeface="Arial"/>
                <a:cs typeface="Arial"/>
                <a:sym typeface="Arial"/>
              </a:rPr>
              <a:t>&lt;CENTER&gt;&lt;/CENTER&gt;</a:t>
            </a:r>
            <a:r>
              <a:rPr b="0" i="0" lang="en-US" sz="3200" u="none">
                <a:solidFill>
                  <a:schemeClr val="dk1"/>
                </a:solidFill>
                <a:latin typeface="Arial"/>
                <a:ea typeface="Arial"/>
                <a:cs typeface="Arial"/>
                <a:sym typeface="Arial"/>
              </a:rPr>
              <a:t> Will center elements.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29" name="Google Shape;429;p56"/>
          <p:cNvSpPr txBox="1"/>
          <p:nvPr>
            <p:ph type="title"/>
          </p:nvPr>
        </p:nvSpPr>
        <p:spPr>
          <a:xfrm>
            <a:off x="381000" y="4572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Alignment</a:t>
            </a:r>
            <a:endParaRPr/>
          </a:p>
        </p:txBody>
      </p:sp>
      <p:sp>
        <p:nvSpPr>
          <p:cNvPr id="430" name="Google Shape;430;p56"/>
          <p:cNvSpPr txBox="1"/>
          <p:nvPr>
            <p:ph idx="1" type="body"/>
          </p:nvPr>
        </p:nvSpPr>
        <p:spPr>
          <a:xfrm>
            <a:off x="304800" y="20574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1" i="0" lang="en-US" sz="3200" u="none">
                <a:solidFill>
                  <a:srgbClr val="FF0000"/>
                </a:solidFill>
                <a:latin typeface="Arial"/>
                <a:ea typeface="Arial"/>
                <a:cs typeface="Arial"/>
                <a:sym typeface="Arial"/>
              </a:rPr>
              <a:t>&lt;DIV ALIGN=“value”&gt;&lt;/DIV&gt;</a:t>
            </a:r>
            <a:r>
              <a:rPr b="0" i="0" lang="en-US" sz="3200" u="none">
                <a:solidFill>
                  <a:schemeClr val="dk1"/>
                </a:solidFill>
                <a:latin typeface="Arial"/>
                <a:ea typeface="Arial"/>
                <a:cs typeface="Arial"/>
                <a:sym typeface="Arial"/>
              </a:rPr>
              <a:t> Represents a division in the document and can contain most other element type. The alignment attribute of the DIV element is well supported.</a:t>
            </a:r>
            <a:endParaRPr/>
          </a:p>
          <a:p>
            <a:pPr indent="-342900" lvl="0" marL="342900" rtl="0" algn="l">
              <a:lnSpc>
                <a:spcPct val="100000"/>
              </a:lnSpc>
              <a:spcBef>
                <a:spcPts val="640"/>
              </a:spcBef>
              <a:spcAft>
                <a:spcPts val="0"/>
              </a:spcAft>
              <a:buClr>
                <a:schemeClr val="lt1"/>
              </a:buClr>
              <a:buSzPts val="3200"/>
              <a:buFont typeface="Noto Sans Symbols"/>
              <a:buChar char="▪"/>
            </a:pPr>
            <a:r>
              <a:rPr b="1" i="0" lang="en-US" sz="3200" u="none">
                <a:solidFill>
                  <a:srgbClr val="FF0000"/>
                </a:solidFill>
                <a:latin typeface="Arial"/>
                <a:ea typeface="Arial"/>
                <a:cs typeface="Arial"/>
                <a:sym typeface="Arial"/>
              </a:rPr>
              <a:t>&lt;TABLE&gt;&lt;/TABLE&gt;</a:t>
            </a:r>
            <a:r>
              <a:rPr b="1" i="0" lang="en-US" sz="3200" u="none">
                <a:solidFill>
                  <a:schemeClr val="hlink"/>
                </a:solidFill>
                <a:latin typeface="Arial"/>
                <a:ea typeface="Arial"/>
                <a:cs typeface="Arial"/>
                <a:sym typeface="Arial"/>
              </a:rPr>
              <a:t> </a:t>
            </a:r>
            <a:r>
              <a:rPr b="0" i="0" lang="en-US" sz="3200" u="none">
                <a:solidFill>
                  <a:schemeClr val="dk1"/>
                </a:solidFill>
                <a:latin typeface="Arial"/>
                <a:ea typeface="Arial"/>
                <a:cs typeface="Arial"/>
                <a:sym typeface="Arial"/>
              </a:rPr>
              <a:t>Inside a TABLE, alignment can be set for each individual cell.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36" name="Google Shape;436;p57"/>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Special Characters &amp; Symbols</a:t>
            </a:r>
            <a:endParaRPr/>
          </a:p>
        </p:txBody>
      </p:sp>
      <p:sp>
        <p:nvSpPr>
          <p:cNvPr id="437" name="Google Shape;437;p57"/>
          <p:cNvSpPr txBox="1"/>
          <p:nvPr>
            <p:ph idx="1" type="body"/>
          </p:nvPr>
        </p:nvSpPr>
        <p:spPr>
          <a:xfrm>
            <a:off x="381000" y="18288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These Characters are recognized in HTML as they begin with an ampersand and end with with a semi-colon e.g. </a:t>
            </a:r>
            <a:r>
              <a:rPr b="1" i="0" lang="en-US" sz="2800" u="none">
                <a:solidFill>
                  <a:srgbClr val="FF0000"/>
                </a:solidFill>
                <a:latin typeface="Arial"/>
                <a:ea typeface="Arial"/>
                <a:cs typeface="Arial"/>
                <a:sym typeface="Arial"/>
              </a:rPr>
              <a:t>&amp;value;</a:t>
            </a:r>
            <a:r>
              <a:rPr b="1" i="0" lang="en-US" sz="28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The value will either be an entity name or a standard ASCII character number. They are called </a:t>
            </a:r>
            <a:r>
              <a:rPr b="1" i="0" lang="en-US" sz="2800" u="none">
                <a:solidFill>
                  <a:srgbClr val="FF0000"/>
                </a:solidFill>
                <a:latin typeface="Arial"/>
                <a:ea typeface="Arial"/>
                <a:cs typeface="Arial"/>
                <a:sym typeface="Arial"/>
              </a:rPr>
              <a:t>escape sequences</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The next table represents some of the more commonly used special characters. For a comprehensive listing, visit the W3C’s section on special characters at:</a:t>
            </a:r>
            <a:r>
              <a:rPr b="0" i="0" lang="en-US" sz="2400" u="none">
                <a:solidFill>
                  <a:schemeClr val="dk1"/>
                </a:solidFill>
                <a:latin typeface="Arial"/>
                <a:ea typeface="Arial"/>
                <a:cs typeface="Arial"/>
                <a:sym typeface="Arial"/>
              </a:rPr>
              <a:t> </a:t>
            </a:r>
            <a:r>
              <a:rPr b="0" i="0" lang="en-US" sz="2000" u="none">
                <a:solidFill>
                  <a:srgbClr val="000099"/>
                </a:solidFill>
                <a:latin typeface="Arial"/>
                <a:ea typeface="Arial"/>
                <a:cs typeface="Arial"/>
                <a:sym typeface="Arial"/>
              </a:rPr>
              <a:t>http://www.w3.org/MarkUp/HTMLPlus/htmlplus_13.html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3" name="Google Shape;443;p58"/>
          <p:cNvSpPr txBox="1"/>
          <p:nvPr>
            <p:ph type="title"/>
          </p:nvPr>
        </p:nvSpPr>
        <p:spPr>
          <a:xfrm>
            <a:off x="609600" y="0"/>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Special Characters &amp; Symbols</a:t>
            </a:r>
            <a:endParaRPr/>
          </a:p>
        </p:txBody>
      </p:sp>
      <p:graphicFrame>
        <p:nvGraphicFramePr>
          <p:cNvPr id="444" name="Google Shape;444;p58"/>
          <p:cNvGraphicFramePr/>
          <p:nvPr/>
        </p:nvGraphicFramePr>
        <p:xfrm>
          <a:off x="457200" y="1066800"/>
          <a:ext cx="3000000" cy="3000000"/>
        </p:xfrm>
        <a:graphic>
          <a:graphicData uri="http://schemas.openxmlformats.org/drawingml/2006/table">
            <a:tbl>
              <a:tblPr>
                <a:noFill/>
                <a:tableStyleId>{E099E5DE-CE29-49E2-8AF3-6C5B81A4D466}</a:tableStyleId>
              </a:tblPr>
              <a:tblGrid>
                <a:gridCol w="2420925"/>
                <a:gridCol w="1693850"/>
                <a:gridCol w="2438400"/>
                <a:gridCol w="1676400"/>
              </a:tblGrid>
              <a:tr h="909625">
                <a:tc>
                  <a:txBody>
                    <a:bodyPr/>
                    <a:lstStyle/>
                    <a:p>
                      <a:pPr indent="0" lvl="0" marL="0" marR="0" rtl="0" algn="ctr">
                        <a:lnSpc>
                          <a:spcPct val="100000"/>
                        </a:lnSpc>
                        <a:spcBef>
                          <a:spcPts val="0"/>
                        </a:spcBef>
                        <a:spcAft>
                          <a:spcPts val="0"/>
                        </a:spcAft>
                        <a:buClr>
                          <a:schemeClr val="dk2"/>
                        </a:buClr>
                        <a:buSzPts val="2400"/>
                        <a:buFont typeface="Arial"/>
                        <a:buNone/>
                      </a:pPr>
                      <a:r>
                        <a:rPr b="1" i="0" lang="en-US" sz="2400" u="none" cap="none" strike="noStrike">
                          <a:solidFill>
                            <a:schemeClr val="dk2"/>
                          </a:solidFill>
                          <a:latin typeface="Arial"/>
                          <a:ea typeface="Arial"/>
                          <a:cs typeface="Arial"/>
                          <a:sym typeface="Arial"/>
                        </a:rPr>
                        <a:t>Special Character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2400"/>
                        <a:buFont typeface="Arial"/>
                        <a:buNone/>
                      </a:pPr>
                      <a:r>
                        <a:rPr b="1" i="0" lang="en-US" sz="2400" u="none" cap="none" strike="noStrike">
                          <a:solidFill>
                            <a:schemeClr val="dk2"/>
                          </a:solidFill>
                          <a:latin typeface="Arial"/>
                          <a:ea typeface="Arial"/>
                          <a:cs typeface="Arial"/>
                          <a:sym typeface="Arial"/>
                        </a:rPr>
                        <a:t>Entity 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2400"/>
                        <a:buFont typeface="Arial"/>
                        <a:buNone/>
                      </a:pPr>
                      <a:r>
                        <a:rPr b="1" i="0" lang="en-US" sz="2400" u="none" cap="none" strike="noStrike">
                          <a:solidFill>
                            <a:schemeClr val="dk2"/>
                          </a:solidFill>
                          <a:latin typeface="Arial"/>
                          <a:ea typeface="Arial"/>
                          <a:cs typeface="Arial"/>
                          <a:sym typeface="Arial"/>
                        </a:rPr>
                        <a:t>Special Character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2400"/>
                        <a:buFont typeface="Arial"/>
                        <a:buNone/>
                      </a:pPr>
                      <a:r>
                        <a:rPr b="1" i="0" lang="en-US" sz="2400" u="none" cap="none" strike="noStrike">
                          <a:solidFill>
                            <a:schemeClr val="dk2"/>
                          </a:solidFill>
                          <a:latin typeface="Arial"/>
                          <a:ea typeface="Arial"/>
                          <a:cs typeface="Arial"/>
                          <a:sym typeface="Arial"/>
                        </a:rPr>
                        <a:t>Entity Name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Ampersand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&amp;amp; </a:t>
                      </a:r>
                      <a:r>
                        <a:rPr b="1" i="0" lang="en-US" sz="2800" u="none" cap="none" strike="noStrike">
                          <a:solidFill>
                            <a:schemeClr val="dk1"/>
                          </a:solidFill>
                          <a:latin typeface="Arial"/>
                          <a:ea typeface="Arial"/>
                          <a:cs typeface="Arial"/>
                          <a:sym typeface="Arial"/>
                        </a:rPr>
                        <a:t>&amp;</a:t>
                      </a:r>
                      <a:r>
                        <a:rPr b="0" i="0" lang="en-US" sz="2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Greater-than sign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&amp;gt; </a:t>
                      </a:r>
                      <a:r>
                        <a:rPr b="1" i="0" lang="en-US" sz="2800" u="none" cap="none" strike="noStrike">
                          <a:solidFill>
                            <a:schemeClr val="dk1"/>
                          </a:solidFill>
                          <a:latin typeface="Arial"/>
                          <a:ea typeface="Arial"/>
                          <a:cs typeface="Arial"/>
                          <a:sym typeface="Arial"/>
                        </a:rPr>
                        <a:t>&gt;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42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Asterisk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&amp;lowast; </a:t>
                      </a:r>
                      <a:r>
                        <a:rPr b="1"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Less-than sign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&amp;lt; </a:t>
                      </a:r>
                      <a:r>
                        <a:rPr b="1" i="0" lang="en-US" sz="2800" u="none" cap="none" strike="noStrike">
                          <a:solidFill>
                            <a:schemeClr val="dk1"/>
                          </a:solidFill>
                          <a:latin typeface="Arial"/>
                          <a:ea typeface="Arial"/>
                          <a:cs typeface="Arial"/>
                          <a:sym typeface="Arial"/>
                        </a:rPr>
                        <a:t>&lt;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Cent sign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&amp;cent; </a:t>
                      </a:r>
                      <a:r>
                        <a:rPr b="1"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Non-breaking space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&amp;nbsp;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Copyright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&amp;copy; </a:t>
                      </a:r>
                      <a:r>
                        <a:rPr b="1"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Quotation mark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&amp;quot; </a:t>
                      </a:r>
                      <a:r>
                        <a:rPr b="1"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42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Fraction one qtr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&amp;frac14; </a:t>
                      </a:r>
                      <a:r>
                        <a:rPr b="1" i="0" lang="en-US" sz="2800" u="none" cap="none" strike="noStrike">
                          <a:solidFill>
                            <a:schemeClr val="dk1"/>
                          </a:solidFill>
                          <a:latin typeface="Arial"/>
                          <a:ea typeface="Arial"/>
                          <a:cs typeface="Arial"/>
                          <a:sym typeface="Arial"/>
                        </a:rPr>
                        <a:t>¼</a:t>
                      </a:r>
                      <a:r>
                        <a:rPr b="0" i="0" lang="en-US" sz="2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Registration mark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&amp;reg; </a:t>
                      </a:r>
                      <a:r>
                        <a:rPr b="1" i="0" lang="en-US" sz="28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42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Fraction one half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&amp;frac12; </a:t>
                      </a:r>
                      <a:r>
                        <a:rPr b="1" i="0" lang="en-US" sz="2800" u="none" cap="none" strike="noStrike">
                          <a:solidFill>
                            <a:schemeClr val="dk1"/>
                          </a:solidFill>
                          <a:latin typeface="Arial"/>
                          <a:ea typeface="Arial"/>
                          <a:cs typeface="Arial"/>
                          <a:sym typeface="Arial"/>
                        </a:rPr>
                        <a:t>½</a:t>
                      </a:r>
                      <a:r>
                        <a:rPr b="0" i="0" lang="en-US" sz="2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Trademark sign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CC"/>
                        </a:buClr>
                        <a:buSzPts val="2400"/>
                        <a:buFont typeface="Arial"/>
                        <a:buNone/>
                      </a:pPr>
                      <a:r>
                        <a:rPr b="1" i="0" lang="en-US" sz="2400" u="none" cap="none" strike="noStrike">
                          <a:solidFill>
                            <a:srgbClr val="0000CC"/>
                          </a:solidFill>
                          <a:latin typeface="Arial"/>
                          <a:ea typeface="Arial"/>
                          <a:cs typeface="Arial"/>
                          <a:sym typeface="Arial"/>
                        </a:rPr>
                        <a:t>&amp;trade; </a:t>
                      </a:r>
                      <a:r>
                        <a:rPr b="1"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50" name="Google Shape;450;p59"/>
          <p:cNvSpPr txBox="1"/>
          <p:nvPr>
            <p:ph type="title"/>
          </p:nvPr>
        </p:nvSpPr>
        <p:spPr>
          <a:xfrm>
            <a:off x="457200" y="30480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1" i="0" lang="en-US" sz="2800" u="none">
                <a:solidFill>
                  <a:srgbClr val="FFFF00"/>
                </a:solidFill>
                <a:latin typeface="Arial"/>
                <a:ea typeface="Arial"/>
                <a:cs typeface="Arial"/>
                <a:sym typeface="Arial"/>
              </a:rPr>
              <a:t>Additional Character Formatting Elements</a:t>
            </a:r>
            <a:endParaRPr/>
          </a:p>
        </p:txBody>
      </p:sp>
      <p:sp>
        <p:nvSpPr>
          <p:cNvPr id="451" name="Google Shape;451;p59"/>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3200"/>
              <a:buFont typeface="Noto Sans Symbols"/>
              <a:buChar char="▪"/>
            </a:pPr>
            <a:r>
              <a:rPr b="1" i="0" lang="en-US" sz="3200" u="none">
                <a:solidFill>
                  <a:schemeClr val="dk2"/>
                </a:solidFill>
                <a:latin typeface="Arial"/>
                <a:ea typeface="Arial"/>
                <a:cs typeface="Arial"/>
                <a:sym typeface="Arial"/>
              </a:rPr>
              <a:t>&lt;STRIKE&gt; </a:t>
            </a:r>
            <a:r>
              <a:rPr b="0" i="0" lang="en-US" sz="3200" u="none">
                <a:solidFill>
                  <a:schemeClr val="dk2"/>
                </a:solidFill>
                <a:latin typeface="Arial"/>
                <a:ea typeface="Arial"/>
                <a:cs typeface="Arial"/>
                <a:sym typeface="Arial"/>
              </a:rPr>
              <a:t>strike-through text</a:t>
            </a:r>
            <a:r>
              <a:rPr b="1" i="0" lang="en-US" sz="3200" u="none">
                <a:solidFill>
                  <a:schemeClr val="dk2"/>
                </a:solidFill>
                <a:latin typeface="Arial"/>
                <a:ea typeface="Arial"/>
                <a:cs typeface="Arial"/>
                <a:sym typeface="Arial"/>
              </a:rPr>
              <a:t>&lt;/STRIKE&gt;</a:t>
            </a:r>
            <a:endParaRPr/>
          </a:p>
          <a:p>
            <a:pPr indent="-342900" lvl="0" marL="342900" rtl="0" algn="l">
              <a:lnSpc>
                <a:spcPct val="90000"/>
              </a:lnSpc>
              <a:spcBef>
                <a:spcPts val="64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 </a:t>
            </a:r>
            <a:r>
              <a:rPr b="1" i="0" lang="en-US" sz="3200" u="none">
                <a:solidFill>
                  <a:srgbClr val="FF0000"/>
                </a:solidFill>
                <a:latin typeface="Arial"/>
                <a:ea typeface="Arial"/>
                <a:cs typeface="Arial"/>
                <a:sym typeface="Arial"/>
              </a:rPr>
              <a:t>DEL</a:t>
            </a:r>
            <a:r>
              <a:rPr b="1" i="0" lang="en-US" sz="3200" u="none">
                <a:solidFill>
                  <a:schemeClr val="dk2"/>
                </a:solidFill>
                <a:latin typeface="Arial"/>
                <a:ea typeface="Arial"/>
                <a:cs typeface="Arial"/>
                <a:sym typeface="Arial"/>
              </a:rPr>
              <a:t> is used for STRIKE at the latest browsers</a:t>
            </a:r>
            <a:endParaRPr/>
          </a:p>
          <a:p>
            <a:pPr indent="-342900" lvl="0" marL="342900" rtl="0" algn="l">
              <a:lnSpc>
                <a:spcPct val="90000"/>
              </a:lnSpc>
              <a:spcBef>
                <a:spcPts val="640"/>
              </a:spcBef>
              <a:spcAft>
                <a:spcPts val="0"/>
              </a:spcAft>
              <a:buClr>
                <a:schemeClr val="lt1"/>
              </a:buClr>
              <a:buSzPts val="3200"/>
              <a:buFont typeface="Noto Sans Symbols"/>
              <a:buChar char="▪"/>
            </a:pPr>
            <a:r>
              <a:rPr b="1" i="0" lang="en-US" sz="3200" u="none">
                <a:solidFill>
                  <a:schemeClr val="dk2"/>
                </a:solidFill>
                <a:latin typeface="Arial"/>
                <a:ea typeface="Arial"/>
                <a:cs typeface="Arial"/>
                <a:sym typeface="Arial"/>
              </a:rPr>
              <a:t>&lt;BIG&gt; </a:t>
            </a:r>
            <a:r>
              <a:rPr b="0" i="0" lang="en-US" sz="3200" u="none">
                <a:solidFill>
                  <a:schemeClr val="dk2"/>
                </a:solidFill>
                <a:latin typeface="Arial"/>
                <a:ea typeface="Arial"/>
                <a:cs typeface="Arial"/>
                <a:sym typeface="Arial"/>
              </a:rPr>
              <a:t>places text in a big font</a:t>
            </a:r>
            <a:r>
              <a:rPr b="1" i="0" lang="en-US" sz="3200" u="none">
                <a:solidFill>
                  <a:schemeClr val="dk2"/>
                </a:solidFill>
                <a:latin typeface="Arial"/>
                <a:ea typeface="Arial"/>
                <a:cs typeface="Arial"/>
                <a:sym typeface="Arial"/>
              </a:rPr>
              <a:t>&lt;/BIG&gt;</a:t>
            </a:r>
            <a:endParaRPr/>
          </a:p>
          <a:p>
            <a:pPr indent="-342900" lvl="0" marL="342900" rtl="0" algn="l">
              <a:lnSpc>
                <a:spcPct val="90000"/>
              </a:lnSpc>
              <a:spcBef>
                <a:spcPts val="640"/>
              </a:spcBef>
              <a:spcAft>
                <a:spcPts val="0"/>
              </a:spcAft>
              <a:buClr>
                <a:schemeClr val="lt1"/>
              </a:buClr>
              <a:buSzPts val="3200"/>
              <a:buFont typeface="Noto Sans Symbols"/>
              <a:buChar char="▪"/>
            </a:pPr>
            <a:r>
              <a:rPr b="1" i="0" lang="en-US" sz="3200" u="none">
                <a:solidFill>
                  <a:schemeClr val="dk2"/>
                </a:solidFill>
                <a:latin typeface="Arial"/>
                <a:ea typeface="Arial"/>
                <a:cs typeface="Arial"/>
                <a:sym typeface="Arial"/>
              </a:rPr>
              <a:t>&lt;SMALL&gt; </a:t>
            </a:r>
            <a:r>
              <a:rPr b="0" i="0" lang="en-US" sz="3200" u="none">
                <a:solidFill>
                  <a:schemeClr val="dk2"/>
                </a:solidFill>
                <a:latin typeface="Arial"/>
                <a:ea typeface="Arial"/>
                <a:cs typeface="Arial"/>
                <a:sym typeface="Arial"/>
              </a:rPr>
              <a:t>places text in a small font</a:t>
            </a:r>
            <a:r>
              <a:rPr b="1" i="0" lang="en-US" sz="3200" u="none">
                <a:solidFill>
                  <a:schemeClr val="dk2"/>
                </a:solidFill>
                <a:latin typeface="Arial"/>
                <a:ea typeface="Arial"/>
                <a:cs typeface="Arial"/>
                <a:sym typeface="Arial"/>
              </a:rPr>
              <a:t>&lt;/SMALL&gt;</a:t>
            </a:r>
            <a:endParaRPr/>
          </a:p>
          <a:p>
            <a:pPr indent="-342900" lvl="0" marL="342900" rtl="0" algn="l">
              <a:lnSpc>
                <a:spcPct val="90000"/>
              </a:lnSpc>
              <a:spcBef>
                <a:spcPts val="560"/>
              </a:spcBef>
              <a:spcAft>
                <a:spcPts val="0"/>
              </a:spcAft>
              <a:buClr>
                <a:schemeClr val="lt1"/>
              </a:buClr>
              <a:buSzPts val="2800"/>
              <a:buFont typeface="Noto Sans Symbols"/>
              <a:buChar char="▪"/>
            </a:pPr>
            <a:r>
              <a:rPr b="1" i="0" lang="en-US" sz="2800" u="none">
                <a:solidFill>
                  <a:schemeClr val="dk2"/>
                </a:solidFill>
                <a:latin typeface="Arial"/>
                <a:ea typeface="Arial"/>
                <a:cs typeface="Arial"/>
                <a:sym typeface="Arial"/>
              </a:rPr>
              <a:t>&lt;SUB&gt; </a:t>
            </a:r>
            <a:r>
              <a:rPr b="0" i="0" lang="en-US" sz="2800" u="none">
                <a:solidFill>
                  <a:schemeClr val="dk2"/>
                </a:solidFill>
                <a:latin typeface="Arial"/>
                <a:ea typeface="Arial"/>
                <a:cs typeface="Arial"/>
                <a:sym typeface="Arial"/>
              </a:rPr>
              <a:t>places text in subscript position </a:t>
            </a:r>
            <a:r>
              <a:rPr b="1" i="0" lang="en-US" sz="2800" u="none">
                <a:solidFill>
                  <a:schemeClr val="dk2"/>
                </a:solidFill>
                <a:latin typeface="Arial"/>
                <a:ea typeface="Arial"/>
                <a:cs typeface="Arial"/>
                <a:sym typeface="Arial"/>
              </a:rPr>
              <a:t>&lt;/SUB&gt;</a:t>
            </a:r>
            <a:endParaRPr/>
          </a:p>
          <a:p>
            <a:pPr indent="-342900" lvl="0" marL="342900" rtl="0" algn="l">
              <a:lnSpc>
                <a:spcPct val="90000"/>
              </a:lnSpc>
              <a:spcBef>
                <a:spcPts val="640"/>
              </a:spcBef>
              <a:spcAft>
                <a:spcPts val="0"/>
              </a:spcAft>
              <a:buClr>
                <a:schemeClr val="lt1"/>
              </a:buClr>
              <a:buSzPts val="3200"/>
              <a:buFont typeface="Noto Sans Symbols"/>
              <a:buChar char="▪"/>
            </a:pPr>
            <a:r>
              <a:rPr b="1" i="0" lang="en-US" sz="3200" u="none">
                <a:solidFill>
                  <a:schemeClr val="dk2"/>
                </a:solidFill>
                <a:latin typeface="Arial"/>
                <a:ea typeface="Arial"/>
                <a:cs typeface="Arial"/>
                <a:sym typeface="Arial"/>
              </a:rPr>
              <a:t>&lt;SUP&gt; </a:t>
            </a:r>
            <a:r>
              <a:rPr b="0" i="0" lang="en-US" sz="3200" u="none">
                <a:solidFill>
                  <a:schemeClr val="dk2"/>
                </a:solidFill>
                <a:latin typeface="Arial"/>
                <a:ea typeface="Arial"/>
                <a:cs typeface="Arial"/>
                <a:sym typeface="Arial"/>
              </a:rPr>
              <a:t>places text in superscript style position </a:t>
            </a:r>
            <a:r>
              <a:rPr b="1" i="0" lang="en-US" sz="3200" u="none">
                <a:solidFill>
                  <a:schemeClr val="dk2"/>
                </a:solidFill>
                <a:latin typeface="Arial"/>
                <a:ea typeface="Arial"/>
                <a:cs typeface="Arial"/>
                <a:sym typeface="Arial"/>
              </a:rPr>
              <a:t>&lt;/SUP&gt;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57" name="Google Shape;457;p60"/>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Example</a:t>
            </a:r>
            <a:endParaRPr/>
          </a:p>
        </p:txBody>
      </p:sp>
      <p:sp>
        <p:nvSpPr>
          <p:cNvPr id="458" name="Google Shape;458;p60"/>
          <p:cNvSpPr txBox="1"/>
          <p:nvPr>
            <p:ph idx="1" type="body"/>
          </p:nvPr>
        </p:nvSpPr>
        <p:spPr>
          <a:xfrm>
            <a:off x="381000" y="16764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&lt;P&gt;&lt;STRIKE&gt; strike-through text &lt;/STRIKE&gt;&lt;/BR&gt;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&lt;BIG&gt;places text in a big font &lt;/BIG&gt;&lt;BR&gt;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&lt;SMALL&gt; places text in a small font&lt;/SMALL&gt;&lt;BR&gt;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&lt;SUB&gt; places text in subscript position &lt;/SUB&gt;</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Normal</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&lt;SUP&gt; places text in superscript style position &lt;/SUP&gt;&lt;BR&gt;   &lt;/P&gt;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64" name="Google Shape;464;p61"/>
          <p:cNvSpPr txBox="1"/>
          <p:nvPr>
            <p:ph type="title"/>
          </p:nvPr>
        </p:nvSpPr>
        <p:spPr>
          <a:xfrm>
            <a:off x="606425" y="274637"/>
            <a:ext cx="793115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a:t>
            </a:r>
            <a:r>
              <a:rPr b="1" i="0" lang="en-US" sz="4400" u="none">
                <a:solidFill>
                  <a:srgbClr val="FFFF00"/>
                </a:solidFill>
                <a:latin typeface="Arial"/>
                <a:ea typeface="Arial"/>
                <a:cs typeface="Arial"/>
                <a:sym typeface="Arial"/>
              </a:rPr>
              <a:t>ists</a:t>
            </a:r>
            <a:endParaRPr/>
          </a:p>
        </p:txBody>
      </p:sp>
      <p:sp>
        <p:nvSpPr>
          <p:cNvPr id="465" name="Google Shape;465;p61"/>
          <p:cNvSpPr txBox="1"/>
          <p:nvPr>
            <p:ph idx="1" type="body"/>
          </p:nvPr>
        </p:nvSpPr>
        <p:spPr>
          <a:xfrm>
            <a:off x="381000" y="19050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 this chapter you will learn how to create a variety of lists.</a:t>
            </a:r>
            <a:endParaRPr/>
          </a:p>
          <a:p>
            <a:pPr indent="-609600" lvl="0" marL="6096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Objectives</a:t>
            </a:r>
            <a:endParaRPr/>
          </a:p>
          <a:p>
            <a:pPr indent="-609600" lvl="0" marL="6096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Upon completing this section, you should be able to</a:t>
            </a:r>
            <a:endParaRPr/>
          </a:p>
          <a:p>
            <a:pPr indent="-609600" lvl="0" marL="60960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Create an unordered list.</a:t>
            </a:r>
            <a:endParaRPr/>
          </a:p>
          <a:p>
            <a:pPr indent="-609600" lvl="0" marL="60960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Create an ordered list.</a:t>
            </a:r>
            <a:endParaRPr/>
          </a:p>
          <a:p>
            <a:pPr indent="-609600" lvl="0" marL="60960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Create a defined list.</a:t>
            </a:r>
            <a:endParaRPr/>
          </a:p>
          <a:p>
            <a:pPr indent="-609600" lvl="0" marL="60960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Arial"/>
                <a:ea typeface="Arial"/>
                <a:cs typeface="Arial"/>
                <a:sym typeface="Arial"/>
              </a:rPr>
              <a:t>Nest Lists.</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71" name="Google Shape;471;p62"/>
          <p:cNvSpPr txBox="1"/>
          <p:nvPr>
            <p:ph type="title"/>
          </p:nvPr>
        </p:nvSpPr>
        <p:spPr>
          <a:xfrm>
            <a:off x="606425" y="274637"/>
            <a:ext cx="793115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List Elements</a:t>
            </a:r>
            <a:endParaRPr/>
          </a:p>
        </p:txBody>
      </p:sp>
      <p:sp>
        <p:nvSpPr>
          <p:cNvPr id="472" name="Google Shape;472;p62"/>
          <p:cNvSpPr txBox="1"/>
          <p:nvPr>
            <p:ph idx="1" type="body"/>
          </p:nvPr>
        </p:nvSpPr>
        <p:spPr>
          <a:xfrm>
            <a:off x="457200" y="1600200"/>
            <a:ext cx="8229600" cy="5257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HTML supplies several list elements. Most list elements are composed of one or more &lt;LI&gt; (List Item) elements.</a:t>
            </a:r>
            <a:endParaRPr/>
          </a:p>
          <a:p>
            <a:pPr indent="-342900" lvl="0" marL="342900" rtl="0" algn="l">
              <a:lnSpc>
                <a:spcPct val="10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UL : Unordered List. Items in this list start with a list mark such as a bullet. Browsers will usually change the list mark in nested lists.</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&lt;UL&gt;</a:t>
            </a:r>
            <a:endParaRPr/>
          </a:p>
          <a:p>
            <a:pPr indent="-342900" lvl="0" marL="342900" rtl="0" algn="l">
              <a:lnSpc>
                <a:spcPct val="100000"/>
              </a:lnSpc>
              <a:spcBef>
                <a:spcPts val="48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&lt;LI&gt;</a:t>
            </a:r>
            <a:r>
              <a:rPr b="0" i="0" lang="en-US" sz="2400" u="none">
                <a:solidFill>
                  <a:schemeClr val="dk1"/>
                </a:solidFill>
                <a:latin typeface="Arial"/>
                <a:ea typeface="Arial"/>
                <a:cs typeface="Arial"/>
                <a:sym typeface="Arial"/>
              </a:rPr>
              <a:t> List item </a:t>
            </a:r>
            <a:r>
              <a:rPr b="1" i="0" lang="en-US" sz="2400" u="none">
                <a:solidFill>
                  <a:srgbClr val="0000CC"/>
                </a:solidFill>
                <a:latin typeface="Arial"/>
                <a:ea typeface="Arial"/>
                <a:cs typeface="Arial"/>
                <a:sym typeface="Arial"/>
              </a:rPr>
              <a:t>…&lt;/LI&gt;</a:t>
            </a:r>
            <a:r>
              <a:rPr b="0" i="0" lang="en-US" sz="24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&lt;LI&gt;</a:t>
            </a:r>
            <a:r>
              <a:rPr b="0" i="0" lang="en-US" sz="2400" u="none">
                <a:solidFill>
                  <a:schemeClr val="dk1"/>
                </a:solidFill>
                <a:latin typeface="Arial"/>
                <a:ea typeface="Arial"/>
                <a:cs typeface="Arial"/>
                <a:sym typeface="Arial"/>
              </a:rPr>
              <a:t> List item </a:t>
            </a:r>
            <a:r>
              <a:rPr b="1" i="0" lang="en-US" sz="2400" u="none">
                <a:solidFill>
                  <a:srgbClr val="0000CC"/>
                </a:solidFill>
                <a:latin typeface="Arial"/>
                <a:ea typeface="Arial"/>
                <a:cs typeface="Arial"/>
                <a:sym typeface="Arial"/>
              </a:rPr>
              <a:t>…&lt;/LI&gt;</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&lt;/UL&gt;</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dk1"/>
                </a:solidFill>
                <a:latin typeface="Arial"/>
                <a:ea typeface="Arial"/>
                <a:cs typeface="Arial"/>
                <a:sym typeface="Arial"/>
              </a:rPr>
              <a:t>List item …</a:t>
            </a:r>
            <a:endParaRPr/>
          </a:p>
          <a:p>
            <a:pPr indent="-342900" lvl="0" marL="342900" rtl="0" algn="l">
              <a:lnSpc>
                <a:spcPct val="100000"/>
              </a:lnSpc>
              <a:spcBef>
                <a:spcPts val="480"/>
              </a:spcBef>
              <a:spcAft>
                <a:spcPts val="0"/>
              </a:spcAft>
              <a:buClr>
                <a:schemeClr val="lt1"/>
              </a:buClr>
              <a:buSzPts val="2400"/>
              <a:buFont typeface="Arial"/>
              <a:buChar char="•"/>
            </a:pPr>
            <a:r>
              <a:rPr b="0" i="0" lang="en-US" sz="2400" u="none">
                <a:solidFill>
                  <a:schemeClr val="dk1"/>
                </a:solidFill>
                <a:latin typeface="Arial"/>
                <a:ea typeface="Arial"/>
                <a:cs typeface="Arial"/>
                <a:sym typeface="Arial"/>
              </a:rPr>
              <a:t>List item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78" name="Google Shape;478;p63"/>
          <p:cNvSpPr txBox="1"/>
          <p:nvPr>
            <p:ph type="title"/>
          </p:nvPr>
        </p:nvSpPr>
        <p:spPr>
          <a:xfrm>
            <a:off x="606425" y="274637"/>
            <a:ext cx="793115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List Elements</a:t>
            </a:r>
            <a:endParaRPr/>
          </a:p>
        </p:txBody>
      </p:sp>
      <p:sp>
        <p:nvSpPr>
          <p:cNvPr id="479" name="Google Shape;479;p63"/>
          <p:cNvSpPr txBox="1"/>
          <p:nvPr>
            <p:ph idx="1" type="body"/>
          </p:nvPr>
        </p:nvSpPr>
        <p:spPr>
          <a:xfrm>
            <a:off x="457200" y="1752600"/>
            <a:ext cx="8229600" cy="4876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You have the choice of three bullet types: </a:t>
            </a:r>
            <a:r>
              <a:rPr b="1" i="0" lang="en-US" sz="2400" u="none">
                <a:solidFill>
                  <a:srgbClr val="FF0000"/>
                </a:solidFill>
                <a:latin typeface="Arial"/>
                <a:ea typeface="Arial"/>
                <a:cs typeface="Arial"/>
                <a:sym typeface="Arial"/>
              </a:rPr>
              <a:t>disc(default), circle, square.</a:t>
            </a:r>
            <a:endParaRPr/>
          </a:p>
          <a:p>
            <a:pPr indent="-342900" lvl="0" marL="34290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These are controlled in Netscape Navigator by the “TYPE” attribute for the &lt;UL&gt; element.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&lt;UL TYPE=“square”&gt;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List item …&lt;/LI&gt;			</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List item …&lt;/LI&gt;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List item …&lt;/LI&gt;</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&lt;/UL&gt;</a:t>
            </a:r>
            <a:endParaRPr/>
          </a:p>
          <a:p>
            <a:pPr indent="-342900" lvl="0" marL="34290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List item …</a:t>
            </a:r>
            <a:endParaRPr/>
          </a:p>
          <a:p>
            <a:pPr indent="-342900" lvl="0" marL="34290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List item …</a:t>
            </a:r>
            <a:endParaRPr/>
          </a:p>
          <a:p>
            <a:pPr indent="-342900" lvl="0" marL="34290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List item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Adding Attributes to Tags</a:t>
            </a:r>
            <a:endParaRPr/>
          </a:p>
        </p:txBody>
      </p:sp>
      <p:sp>
        <p:nvSpPr>
          <p:cNvPr id="156" name="Google Shape;156;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You can add attributes to tags to enhance your page.</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Added attributes go inside the brackets of the opening tag (example: &lt;p align=center&gt; would center the paragraph)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Example of UL</a:t>
            </a:r>
            <a:endParaRPr/>
          </a:p>
        </p:txBody>
      </p:sp>
      <p:sp>
        <p:nvSpPr>
          <p:cNvPr id="485" name="Google Shape;485;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&lt;html&gt;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&lt;body&gt;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&lt;h2&gt;Unordered List with Default Bullets&lt;/h2&gt;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&lt;ul&gt;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&lt;li&gt;Coffee&lt;/li&gt;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&lt;li&gt;Tea&lt;/li&gt;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&lt;li&gt;Milk&lt;/li&gt;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&lt;/ul&gt;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&lt;/body&gt;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&lt;/html&gt;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486" name="Google Shape;486;p6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92" name="Google Shape;492;p65"/>
          <p:cNvSpPr txBox="1"/>
          <p:nvPr>
            <p:ph type="title"/>
          </p:nvPr>
        </p:nvSpPr>
        <p:spPr>
          <a:xfrm>
            <a:off x="681037" y="427037"/>
            <a:ext cx="7929562"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List Elements</a:t>
            </a:r>
            <a:endParaRPr/>
          </a:p>
        </p:txBody>
      </p:sp>
      <p:sp>
        <p:nvSpPr>
          <p:cNvPr id="493" name="Google Shape;493;p65"/>
          <p:cNvSpPr txBox="1"/>
          <p:nvPr>
            <p:ph idx="1" type="body"/>
          </p:nvPr>
        </p:nvSpPr>
        <p:spPr>
          <a:xfrm>
            <a:off x="457200" y="1600200"/>
            <a:ext cx="8229600" cy="48768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OL: Ordered List. Items in this list are numbered automatically by the browser.</a:t>
            </a:r>
            <a:endParaRPr/>
          </a:p>
          <a:p>
            <a:pPr indent="-609600" lvl="0" marL="60960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&lt;OL&gt;</a:t>
            </a:r>
            <a:endParaRPr/>
          </a:p>
          <a:p>
            <a:pPr indent="-609600" lvl="0" marL="60960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&lt;LI&gt; List item …&lt;/LI&gt;			</a:t>
            </a:r>
            <a:endParaRPr/>
          </a:p>
          <a:p>
            <a:pPr indent="-609600" lvl="0" marL="60960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&lt;LI&gt; List item …&lt;/LI&gt;</a:t>
            </a:r>
            <a:endParaRPr/>
          </a:p>
          <a:p>
            <a:pPr indent="-609600" lvl="0" marL="60960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&lt;LI&gt; List item …&lt;/LI&gt;</a:t>
            </a:r>
            <a:endParaRPr/>
          </a:p>
          <a:p>
            <a:pPr indent="-609600" lvl="0" marL="60960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Arial"/>
                <a:ea typeface="Arial"/>
                <a:cs typeface="Arial"/>
                <a:sym typeface="Arial"/>
              </a:rPr>
              <a:t>&lt;/OL&gt;</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1" i="0" lang="en-US" sz="2400" u="none">
                <a:solidFill>
                  <a:srgbClr val="FF0000"/>
                </a:solidFill>
                <a:latin typeface="Arial"/>
                <a:ea typeface="Arial"/>
                <a:cs typeface="Arial"/>
                <a:sym typeface="Arial"/>
              </a:rPr>
              <a:t>List item …</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1" i="0" lang="en-US" sz="2400" u="none">
                <a:solidFill>
                  <a:srgbClr val="FF0000"/>
                </a:solidFill>
                <a:latin typeface="Arial"/>
                <a:ea typeface="Arial"/>
                <a:cs typeface="Arial"/>
                <a:sym typeface="Arial"/>
              </a:rPr>
              <a:t>List item …</a:t>
            </a:r>
            <a:endParaRPr/>
          </a:p>
          <a:p>
            <a:pPr indent="-609600" lvl="0" marL="609600" rtl="0" algn="l">
              <a:lnSpc>
                <a:spcPct val="90000"/>
              </a:lnSpc>
              <a:spcBef>
                <a:spcPts val="480"/>
              </a:spcBef>
              <a:spcAft>
                <a:spcPts val="0"/>
              </a:spcAft>
              <a:buClr>
                <a:schemeClr val="lt1"/>
              </a:buClr>
              <a:buSzPts val="2400"/>
              <a:buFont typeface="Noto Sans Symbols"/>
              <a:buAutoNum type="arabicPeriod"/>
            </a:pPr>
            <a:r>
              <a:rPr b="1" i="0" lang="en-US" sz="2400" u="none">
                <a:solidFill>
                  <a:srgbClr val="FF0000"/>
                </a:solidFill>
                <a:latin typeface="Arial"/>
                <a:ea typeface="Arial"/>
                <a:cs typeface="Arial"/>
                <a:sym typeface="Arial"/>
              </a:rPr>
              <a:t>List item</a:t>
            </a:r>
            <a:endParaRPr/>
          </a:p>
          <a:p>
            <a:pPr indent="-609600" lvl="0" marL="60960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You have the choice of setting the TYPE Attribute to one of five numbering styles.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99" name="Google Shape;499;p66"/>
          <p:cNvSpPr txBox="1"/>
          <p:nvPr>
            <p:ph type="title"/>
          </p:nvPr>
        </p:nvSpPr>
        <p:spPr>
          <a:xfrm>
            <a:off x="681037" y="274637"/>
            <a:ext cx="7929562"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List Elements</a:t>
            </a:r>
            <a:endParaRPr/>
          </a:p>
        </p:txBody>
      </p:sp>
      <p:graphicFrame>
        <p:nvGraphicFramePr>
          <p:cNvPr id="500" name="Google Shape;500;p66"/>
          <p:cNvGraphicFramePr/>
          <p:nvPr/>
        </p:nvGraphicFramePr>
        <p:xfrm>
          <a:off x="457200" y="1600200"/>
          <a:ext cx="3000000" cy="3000000"/>
        </p:xfrm>
        <a:graphic>
          <a:graphicData uri="http://schemas.openxmlformats.org/drawingml/2006/table">
            <a:tbl>
              <a:tblPr>
                <a:noFill/>
                <a:tableStyleId>{E099E5DE-CE29-49E2-8AF3-6C5B81A4D466}</a:tableStyleId>
              </a:tblPr>
              <a:tblGrid>
                <a:gridCol w="1855775"/>
                <a:gridCol w="3146425"/>
                <a:gridCol w="3227375"/>
              </a:tblGrid>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TYPE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Numbering</a:t>
                      </a:r>
                      <a:endParaRPr/>
                    </a:p>
                  </a:txBody>
                  <a:tcPr marT="45725" marB="45725" marR="91450" marL="91450">
                    <a:lnL cap="flat" cmpd="sng" w="12700">
                      <a:solidFill>
                        <a:schemeClr val="dk1"/>
                      </a:solidFill>
                      <a:prstDash val="solid"/>
                      <a:round/>
                      <a:headEnd len="sm" w="sm" type="none"/>
                      <a:tailEnd len="sm" w="sm" type="none"/>
                    </a:lnL>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Styles</a:t>
                      </a:r>
                      <a:endParaRPr/>
                    </a:p>
                  </a:txBody>
                  <a:tcPr marT="45725" marB="45725" marR="91450" marL="91450">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Arabic numbers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1,2,3,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Lower alpha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a, b, c,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Upper alpha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A, B, C,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Lower roman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i, ii, iii,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Upper roman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I, II, III,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06" name="Google Shape;506;p67"/>
          <p:cNvSpPr txBox="1"/>
          <p:nvPr>
            <p:ph type="title"/>
          </p:nvPr>
        </p:nvSpPr>
        <p:spPr>
          <a:xfrm>
            <a:off x="457200" y="3048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List Elements</a:t>
            </a:r>
            <a:endParaRPr/>
          </a:p>
        </p:txBody>
      </p:sp>
      <p:sp>
        <p:nvSpPr>
          <p:cNvPr id="507" name="Google Shape;507;p67"/>
          <p:cNvSpPr txBox="1"/>
          <p:nvPr>
            <p:ph idx="1" type="body"/>
          </p:nvPr>
        </p:nvSpPr>
        <p:spPr>
          <a:xfrm>
            <a:off x="457200" y="18288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You can specify a starting number for an ordered list.</a:t>
            </a:r>
            <a:endParaRPr/>
          </a:p>
          <a:p>
            <a:pPr indent="-342900" lvl="0" marL="34290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&lt;OL TYPE =“i”&gt;</a:t>
            </a:r>
            <a:endParaRPr/>
          </a:p>
          <a:p>
            <a:pPr indent="-342900" lvl="0" marL="342900" rtl="0" algn="l">
              <a:lnSpc>
                <a:spcPct val="8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&lt;LI&gt; List item …&lt;/LI&gt;</a:t>
            </a:r>
            <a:endParaRPr/>
          </a:p>
          <a:p>
            <a:pPr indent="-342900" lvl="0" marL="342900" rtl="0" algn="l">
              <a:lnSpc>
                <a:spcPct val="8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&lt;LI&gt; List item …&lt;/LI&gt;</a:t>
            </a:r>
            <a:endParaRPr/>
          </a:p>
          <a:p>
            <a:pPr indent="-342900" lvl="0" marL="34290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&lt;/OL&gt;</a:t>
            </a:r>
            <a:endParaRPr/>
          </a:p>
          <a:p>
            <a:pPr indent="-342900" lvl="0" marL="342900" rtl="0" algn="l">
              <a:lnSpc>
                <a:spcPct val="8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&lt;P&gt; text ….&lt;/P&gt;</a:t>
            </a:r>
            <a:endParaRPr/>
          </a:p>
          <a:p>
            <a:pPr indent="-342900" lvl="0" marL="34290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&lt;OL TYPE=“i” START=“3”&gt;</a:t>
            </a:r>
            <a:endParaRPr/>
          </a:p>
          <a:p>
            <a:pPr indent="-342900" lvl="0" marL="34290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&lt;LI&gt; List item …&lt;/LI&gt;</a:t>
            </a:r>
            <a:endParaRPr/>
          </a:p>
          <a:p>
            <a:pPr indent="-342900" lvl="0" marL="34290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&lt;/OL&gt;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13" name="Google Shape;513;p68"/>
          <p:cNvSpPr txBox="1"/>
          <p:nvPr>
            <p:ph type="title"/>
          </p:nvPr>
        </p:nvSpPr>
        <p:spPr>
          <a:xfrm>
            <a:off x="457200" y="274637"/>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List Elements</a:t>
            </a:r>
            <a:endParaRPr/>
          </a:p>
        </p:txBody>
      </p:sp>
      <p:sp>
        <p:nvSpPr>
          <p:cNvPr id="514" name="Google Shape;514;p68"/>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812800" lvl="0" marL="812800" rtl="0" algn="l">
              <a:lnSpc>
                <a:spcPct val="100000"/>
              </a:lnSpc>
              <a:spcBef>
                <a:spcPts val="0"/>
              </a:spcBef>
              <a:spcAft>
                <a:spcPts val="0"/>
              </a:spcAft>
              <a:buClr>
                <a:schemeClr val="lt1"/>
              </a:buClr>
              <a:buSzPts val="3200"/>
              <a:buFont typeface="Arial"/>
              <a:buAutoNum type="romanLcPeriod"/>
            </a:pPr>
            <a:r>
              <a:rPr b="0" i="0" lang="en-US" sz="3200" u="none">
                <a:solidFill>
                  <a:schemeClr val="dk1"/>
                </a:solidFill>
                <a:latin typeface="Arial"/>
                <a:ea typeface="Arial"/>
                <a:cs typeface="Arial"/>
                <a:sym typeface="Arial"/>
              </a:rPr>
              <a:t>List item …</a:t>
            </a:r>
            <a:endParaRPr/>
          </a:p>
          <a:p>
            <a:pPr indent="-812800" lvl="0" marL="812800" rtl="0" algn="l">
              <a:lnSpc>
                <a:spcPct val="100000"/>
              </a:lnSpc>
              <a:spcBef>
                <a:spcPts val="640"/>
              </a:spcBef>
              <a:spcAft>
                <a:spcPts val="0"/>
              </a:spcAft>
              <a:buClr>
                <a:schemeClr val="lt1"/>
              </a:buClr>
              <a:buSzPts val="3200"/>
              <a:buFont typeface="Arial"/>
              <a:buAutoNum type="romanLcPeriod"/>
            </a:pPr>
            <a:r>
              <a:rPr b="0" i="0" lang="en-US" sz="3200" u="none">
                <a:solidFill>
                  <a:schemeClr val="dk1"/>
                </a:solidFill>
                <a:latin typeface="Arial"/>
                <a:ea typeface="Arial"/>
                <a:cs typeface="Arial"/>
                <a:sym typeface="Arial"/>
              </a:rPr>
              <a:t>List item …</a:t>
            </a:r>
            <a:endParaRPr/>
          </a:p>
          <a:p>
            <a:pPr indent="-812800" lvl="0" marL="8128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812800" lvl="0" marL="8128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Text ….</a:t>
            </a:r>
            <a:endParaRPr/>
          </a:p>
          <a:p>
            <a:pPr indent="-812800" lvl="0" marL="8128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812800" lvl="0" marL="812800" rtl="0" algn="l">
              <a:lnSpc>
                <a:spcPct val="100000"/>
              </a:lnSpc>
              <a:spcBef>
                <a:spcPts val="640"/>
              </a:spcBef>
              <a:spcAft>
                <a:spcPts val="0"/>
              </a:spcAft>
              <a:buClr>
                <a:schemeClr val="lt1"/>
              </a:buClr>
              <a:buSzPts val="3200"/>
              <a:buFont typeface="Arial"/>
              <a:buAutoNum type="romanLcPeriod" startAt="3"/>
            </a:pPr>
            <a:r>
              <a:rPr b="0" i="0" lang="en-US" sz="3200" u="none">
                <a:solidFill>
                  <a:schemeClr val="dk1"/>
                </a:solidFill>
                <a:latin typeface="Arial"/>
                <a:ea typeface="Arial"/>
                <a:cs typeface="Arial"/>
                <a:sym typeface="Arial"/>
              </a:rPr>
              <a:t>List item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20" name="Google Shape;520;p69"/>
          <p:cNvSpPr txBox="1"/>
          <p:nvPr>
            <p:ph type="title"/>
          </p:nvPr>
        </p:nvSpPr>
        <p:spPr>
          <a:xfrm>
            <a:off x="457200" y="274637"/>
            <a:ext cx="8229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List Elements</a:t>
            </a:r>
            <a:endParaRPr/>
          </a:p>
        </p:txBody>
      </p:sp>
      <p:sp>
        <p:nvSpPr>
          <p:cNvPr id="521" name="Google Shape;521;p69"/>
          <p:cNvSpPr txBox="1"/>
          <p:nvPr>
            <p:ph idx="1" type="body"/>
          </p:nvPr>
        </p:nvSpPr>
        <p:spPr>
          <a:xfrm>
            <a:off x="457200" y="1600200"/>
            <a:ext cx="8229600" cy="5257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400"/>
              <a:buFont typeface="Noto Sans Symbols"/>
              <a:buChar char="▪"/>
            </a:pPr>
            <a:r>
              <a:rPr b="1" i="0" lang="en-US" sz="2400" u="none">
                <a:solidFill>
                  <a:srgbClr val="FF0000"/>
                </a:solidFill>
                <a:latin typeface="Arial"/>
                <a:ea typeface="Arial"/>
                <a:cs typeface="Arial"/>
                <a:sym typeface="Arial"/>
              </a:rPr>
              <a:t>DL: Definition List</a:t>
            </a:r>
            <a:r>
              <a:rPr b="0" i="0" lang="en-US" sz="2400" u="none">
                <a:solidFill>
                  <a:schemeClr val="dk1"/>
                </a:solidFill>
                <a:latin typeface="Arial"/>
                <a:ea typeface="Arial"/>
                <a:cs typeface="Arial"/>
                <a:sym typeface="Arial"/>
              </a:rPr>
              <a:t>. This kind of list is different from the others. Each item in a DL consists of one or more </a:t>
            </a:r>
            <a:r>
              <a:rPr b="1" i="0" lang="en-US" sz="2400" u="none">
                <a:solidFill>
                  <a:srgbClr val="FF0000"/>
                </a:solidFill>
                <a:latin typeface="Arial"/>
                <a:ea typeface="Arial"/>
                <a:cs typeface="Arial"/>
                <a:sym typeface="Arial"/>
              </a:rPr>
              <a:t>Definition Terms (DT elements),</a:t>
            </a:r>
            <a:r>
              <a:rPr b="0" i="0" lang="en-US" sz="2400" u="none">
                <a:solidFill>
                  <a:schemeClr val="dk1"/>
                </a:solidFill>
                <a:latin typeface="Arial"/>
                <a:ea typeface="Arial"/>
                <a:cs typeface="Arial"/>
                <a:sym typeface="Arial"/>
              </a:rPr>
              <a:t> followed by one or more </a:t>
            </a:r>
            <a:r>
              <a:rPr b="1" i="0" lang="en-US" sz="2400" u="none">
                <a:solidFill>
                  <a:srgbClr val="FF0000"/>
                </a:solidFill>
                <a:latin typeface="Arial"/>
                <a:ea typeface="Arial"/>
                <a:cs typeface="Arial"/>
                <a:sym typeface="Arial"/>
              </a:rPr>
              <a:t>Definition Description (DD elements).</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&lt;DL&gt;</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&lt;DT&gt; HTML &lt;/DT&gt;</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&lt;DD&gt; Hyper Text Markup Language &lt;/DD&gt;</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&lt;DT&gt; DOG &lt;/DT&gt;</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&lt;DD&gt; A human’s best friend!&lt;/DD&gt;</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&lt;/DL&gt;</a:t>
            </a:r>
            <a:endParaRPr/>
          </a:p>
          <a:p>
            <a:pPr indent="-342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HTML</a:t>
            </a:r>
            <a:endParaRPr/>
          </a:p>
          <a:p>
            <a:pPr indent="-342900" lvl="0" marL="3429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		 Hyper Text Markup Language </a:t>
            </a:r>
            <a:endParaRPr/>
          </a:p>
          <a:p>
            <a:pPr indent="-342900" lvl="0" marL="3429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DOG</a:t>
            </a:r>
            <a:endParaRPr/>
          </a:p>
          <a:p>
            <a:pPr indent="-342900" lvl="0" marL="34290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		A human’s best friend!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27" name="Google Shape;527;p70"/>
          <p:cNvSpPr txBox="1"/>
          <p:nvPr>
            <p:ph type="title"/>
          </p:nvPr>
        </p:nvSpPr>
        <p:spPr>
          <a:xfrm>
            <a:off x="457200" y="15240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Nesting Lists</a:t>
            </a:r>
            <a:endParaRPr/>
          </a:p>
        </p:txBody>
      </p:sp>
      <p:sp>
        <p:nvSpPr>
          <p:cNvPr id="528" name="Google Shape;528;p70"/>
          <p:cNvSpPr txBox="1"/>
          <p:nvPr>
            <p:ph idx="1" type="body"/>
          </p:nvPr>
        </p:nvSpPr>
        <p:spPr>
          <a:xfrm>
            <a:off x="228600" y="1143000"/>
            <a:ext cx="8534400" cy="5715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You can nest lists by inserting a UL, OL, etc., inside a list item (LI).</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EXample</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&lt;UL TYPE = “square”&gt;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List item …</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&lt;OL TYPE=“i” START=“3”&gt;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&lt;/OL&gt;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List item …&lt;/LI&gt;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&lt;/UL&gt;</a:t>
            </a:r>
            <a:endParaRPr/>
          </a:p>
        </p:txBody>
      </p:sp>
      <p:pic>
        <p:nvPicPr>
          <p:cNvPr id="529" name="Google Shape;529;p70"/>
          <p:cNvPicPr preferRelativeResize="0"/>
          <p:nvPr/>
        </p:nvPicPr>
        <p:blipFill rotWithShape="1">
          <a:blip r:embed="rId3">
            <a:alphaModFix/>
          </a:blip>
          <a:srcRect b="0" l="0" r="0" t="0"/>
          <a:stretch/>
        </p:blipFill>
        <p:spPr>
          <a:xfrm>
            <a:off x="5322887" y="1828800"/>
            <a:ext cx="2916237" cy="4267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35" name="Google Shape;535;p71"/>
          <p:cNvSpPr txBox="1"/>
          <p:nvPr/>
        </p:nvSpPr>
        <p:spPr>
          <a:xfrm>
            <a:off x="381000" y="1089025"/>
            <a:ext cx="8763000" cy="5568950"/>
          </a:xfrm>
          <a:prstGeom prst="rect">
            <a:avLst/>
          </a:prstGeom>
          <a:solidFill>
            <a:schemeClr val="accen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&lt;H1 ALIGN="CENTER"&gt;SAFETY TIPS FOR CANOEISTS&lt;/H1&gt;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&lt;OL </a:t>
            </a:r>
            <a:r>
              <a:rPr b="1" i="0" lang="en-US" sz="2400" u="none">
                <a:solidFill>
                  <a:srgbClr val="FF0000"/>
                </a:solidFill>
                <a:latin typeface="Times New Roman"/>
                <a:ea typeface="Times New Roman"/>
                <a:cs typeface="Times New Roman"/>
                <a:sym typeface="Times New Roman"/>
              </a:rPr>
              <a:t>TYPE=“a” START=“2”&gt;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&lt;LI&gt;Be able to swim &lt;/LI&gt;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&lt;LI&gt;Wear a life jacket at all times &lt;/LI&gt;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&lt;LI&gt;Don't stand up or move around. If canoe tips, </a:t>
            </a:r>
            <a:endParaRPr/>
          </a:p>
          <a:p>
            <a:pPr indent="0" lvl="1" marL="4572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&lt;UL&gt;</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&lt;LI&gt;Hang on to the canoe &lt;/LI&gt;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&lt;LI&gt;Use the canoe for support and &lt;/LI&gt;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&lt;LI&gt;Swim to shore</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&lt;/UL&gt; &lt;/LI&gt;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&lt;LI&gt;Don't overexert yourself &lt;/LI&gt;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&lt;LI&gt;Use a bow light at night &lt;/LI&gt;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&lt;/OL&gt;</a:t>
            </a:r>
            <a:br>
              <a:rPr b="0" i="0" lang="en-US" sz="2400" u="none">
                <a:solidFill>
                  <a:schemeClr val="dk1"/>
                </a:solidFill>
                <a:latin typeface="Times New Roman"/>
                <a:ea typeface="Times New Roman"/>
                <a:cs typeface="Times New Roman"/>
                <a:sym typeface="Times New Roman"/>
              </a:rPr>
            </a:br>
            <a:endParaRPr/>
          </a:p>
        </p:txBody>
      </p:sp>
      <p:sp>
        <p:nvSpPr>
          <p:cNvPr id="536" name="Google Shape;536;p71"/>
          <p:cNvSpPr txBox="1"/>
          <p:nvPr>
            <p:ph type="title"/>
          </p:nvPr>
        </p:nvSpPr>
        <p:spPr>
          <a:xfrm>
            <a:off x="457200" y="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What will be the output?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542" name="Google Shape;542;p72"/>
          <p:cNvPicPr preferRelativeResize="0"/>
          <p:nvPr/>
        </p:nvPicPr>
        <p:blipFill rotWithShape="1">
          <a:blip r:embed="rId3">
            <a:alphaModFix/>
          </a:blip>
          <a:srcRect b="0" l="0" r="0" t="0"/>
          <a:stretch/>
        </p:blipFill>
        <p:spPr>
          <a:xfrm>
            <a:off x="228600" y="1654175"/>
            <a:ext cx="8686800" cy="4060825"/>
          </a:xfrm>
          <a:prstGeom prst="rect">
            <a:avLst/>
          </a:prstGeom>
          <a:noFill/>
          <a:ln>
            <a:noFill/>
          </a:ln>
        </p:spPr>
      </p:pic>
      <p:sp>
        <p:nvSpPr>
          <p:cNvPr id="543" name="Google Shape;543;p72"/>
          <p:cNvSpPr txBox="1"/>
          <p:nvPr>
            <p:ph type="title"/>
          </p:nvPr>
        </p:nvSpPr>
        <p:spPr>
          <a:xfrm>
            <a:off x="457200" y="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Arial"/>
              <a:buNone/>
            </a:pPr>
            <a:r>
              <a:rPr b="0" i="0" lang="en-US" sz="5400" u="none">
                <a:solidFill>
                  <a:srgbClr val="FFFF00"/>
                </a:solidFill>
                <a:latin typeface="Arial"/>
                <a:ea typeface="Arial"/>
                <a:cs typeface="Arial"/>
                <a:sym typeface="Arial"/>
              </a:rPr>
              <a:t>The output….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49" name="Google Shape;549;p73"/>
          <p:cNvSpPr txBox="1"/>
          <p:nvPr/>
        </p:nvSpPr>
        <p:spPr>
          <a:xfrm>
            <a:off x="152400" y="0"/>
            <a:ext cx="7162800" cy="666432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&lt;H1 ALIGN="CENTER"&gt;SAFETY TIPS FOR CANOEISTS&lt;/H1&gt;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&lt;OL TYPE="a" START="2"&gt;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&lt;LI&gt;Be able to swim &lt;/LI&gt;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&lt;LI&gt;Wear a life jacket at all times &lt;/LI&gt;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&lt;LI&gt;Don't stand up or move around. If canoe tips,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&lt;UL&gt;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&lt;LI&gt;Hang on to the canoe &lt;/LI&gt;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&lt;LI&gt;Use the canoe for support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&lt;OL type="I" start="4"&gt;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Be careful &lt;/LI&gt;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Do not look around&lt;/LI&gt;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 &lt;/OL&gt;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&lt;LI&gt;Swim to shore</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&lt;/UL&gt; &lt;/LI&gt;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&lt;LI&gt;Don't overexert yourself &lt;/LI&gt;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&lt;LI&gt;Use a bow light at night &lt;/LI&gt;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&lt;/OL&gt;</a:t>
            </a:r>
            <a:endParaRPr/>
          </a:p>
        </p:txBody>
      </p:sp>
      <p:sp>
        <p:nvSpPr>
          <p:cNvPr id="550" name="Google Shape;550;p73"/>
          <p:cNvSpPr txBox="1"/>
          <p:nvPr/>
        </p:nvSpPr>
        <p:spPr>
          <a:xfrm>
            <a:off x="4876800" y="2895600"/>
            <a:ext cx="1536700" cy="2041525"/>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What </a:t>
            </a:r>
            <a:endParaRPr/>
          </a:p>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will </a:t>
            </a:r>
            <a:endParaRPr/>
          </a:p>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be the</a:t>
            </a:r>
            <a:endParaRPr/>
          </a:p>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Colors</a:t>
            </a:r>
            <a:endParaRPr/>
          </a:p>
        </p:txBody>
      </p:sp>
      <p:sp>
        <p:nvSpPr>
          <p:cNvPr id="162" name="Google Shape;162;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Background and text colors are attributes of the “body” of the document.</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text=“#xxxxxx” determines your text color</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Bgcolor=“#xxxxxx” determines your background color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556" name="Google Shape;556;p74"/>
          <p:cNvPicPr preferRelativeResize="0"/>
          <p:nvPr/>
        </p:nvPicPr>
        <p:blipFill rotWithShape="1">
          <a:blip r:embed="rId3">
            <a:alphaModFix/>
          </a:blip>
          <a:srcRect b="0" l="0" r="0" t="0"/>
          <a:stretch/>
        </p:blipFill>
        <p:spPr>
          <a:xfrm>
            <a:off x="228600" y="1905000"/>
            <a:ext cx="8915400" cy="4535487"/>
          </a:xfrm>
          <a:prstGeom prst="rect">
            <a:avLst/>
          </a:prstGeom>
          <a:noFill/>
          <a:ln>
            <a:noFill/>
          </a:ln>
        </p:spPr>
      </p:pic>
      <p:sp>
        <p:nvSpPr>
          <p:cNvPr id="557" name="Google Shape;557;p74"/>
          <p:cNvSpPr txBox="1"/>
          <p:nvPr>
            <p:ph type="title"/>
          </p:nvPr>
        </p:nvSpPr>
        <p:spPr>
          <a:xfrm>
            <a:off x="533400" y="274637"/>
            <a:ext cx="7929562"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Arial"/>
              <a:buNone/>
            </a:pPr>
            <a:r>
              <a:rPr b="0" i="0" lang="en-US" sz="5400" u="none">
                <a:solidFill>
                  <a:srgbClr val="FFFF00"/>
                </a:solidFill>
                <a:latin typeface="Arial"/>
                <a:ea typeface="Arial"/>
                <a:cs typeface="Arial"/>
                <a:sym typeface="Arial"/>
              </a:rPr>
              <a:t>The output….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63" name="Google Shape;563;p75"/>
          <p:cNvSpPr txBox="1"/>
          <p:nvPr>
            <p:ph type="title"/>
          </p:nvPr>
        </p:nvSpPr>
        <p:spPr>
          <a:xfrm>
            <a:off x="457200" y="274637"/>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I</a:t>
            </a:r>
            <a:r>
              <a:rPr b="1" i="0" lang="en-US" sz="4400" u="none">
                <a:solidFill>
                  <a:srgbClr val="FFFF00"/>
                </a:solidFill>
                <a:latin typeface="Arial"/>
                <a:ea typeface="Arial"/>
                <a:cs typeface="Arial"/>
                <a:sym typeface="Arial"/>
              </a:rPr>
              <a:t>mages</a:t>
            </a:r>
            <a:endParaRPr/>
          </a:p>
        </p:txBody>
      </p:sp>
      <p:sp>
        <p:nvSpPr>
          <p:cNvPr id="564" name="Google Shape;564;p75"/>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 this chapter you will learn about images and how to place images in your pages.</a:t>
            </a:r>
            <a:endParaRPr/>
          </a:p>
          <a:p>
            <a:pPr indent="-609600" lvl="0" marL="60960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Objectives</a:t>
            </a:r>
            <a:endParaRPr/>
          </a:p>
          <a:p>
            <a:pPr indent="-609600" lvl="0" marL="6096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Upon completing this section, you should be able to</a:t>
            </a:r>
            <a:endParaRPr/>
          </a:p>
          <a:p>
            <a:pPr indent="-609600" lvl="0" marL="609600" rtl="0" algn="l">
              <a:lnSpc>
                <a:spcPct val="100000"/>
              </a:lnSpc>
              <a:spcBef>
                <a:spcPts val="640"/>
              </a:spcBef>
              <a:spcAft>
                <a:spcPts val="0"/>
              </a:spcAft>
              <a:buClr>
                <a:schemeClr val="lt1"/>
              </a:buClr>
              <a:buSzPts val="3200"/>
              <a:buFont typeface="Noto Sans Symbols"/>
              <a:buAutoNum type="arabicPeriod"/>
            </a:pPr>
            <a:r>
              <a:rPr b="0" i="0" lang="en-US" sz="3200" u="none">
                <a:solidFill>
                  <a:schemeClr val="dk1"/>
                </a:solidFill>
                <a:latin typeface="Arial"/>
                <a:ea typeface="Arial"/>
                <a:cs typeface="Arial"/>
                <a:sym typeface="Arial"/>
              </a:rPr>
              <a:t>Add images to your pages.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70" name="Google Shape;570;p76"/>
          <p:cNvSpPr txBox="1"/>
          <p:nvPr>
            <p:ph type="title"/>
          </p:nvPr>
        </p:nvSpPr>
        <p:spPr>
          <a:xfrm>
            <a:off x="457200" y="274637"/>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I</a:t>
            </a:r>
            <a:r>
              <a:rPr b="1" i="0" lang="en-US" sz="4400" u="none">
                <a:solidFill>
                  <a:srgbClr val="FFFF00"/>
                </a:solidFill>
                <a:latin typeface="Arial"/>
                <a:ea typeface="Arial"/>
                <a:cs typeface="Arial"/>
                <a:sym typeface="Arial"/>
              </a:rPr>
              <a:t>mages</a:t>
            </a:r>
            <a:endParaRPr/>
          </a:p>
        </p:txBody>
      </p:sp>
      <p:sp>
        <p:nvSpPr>
          <p:cNvPr id="571" name="Google Shape;571;p76"/>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&lt;IMG&gt;</a:t>
            </a:r>
            <a:r>
              <a:rPr b="0" i="0" lang="en-US" sz="2800" u="none">
                <a:solidFill>
                  <a:schemeClr val="dk1"/>
                </a:solidFill>
                <a:latin typeface="Arial"/>
                <a:ea typeface="Arial"/>
                <a:cs typeface="Arial"/>
                <a:sym typeface="Arial"/>
              </a:rPr>
              <a:t>This element defines a graphic image on the page. </a:t>
            </a:r>
            <a:endParaRPr/>
          </a:p>
          <a:p>
            <a:pPr indent="-342900" lvl="0" marL="34290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Image File</a:t>
            </a:r>
            <a:r>
              <a:rPr b="1" i="0" lang="en-US" sz="2800" u="none">
                <a:solidFill>
                  <a:schemeClr val="dk1"/>
                </a:solidFill>
                <a:latin typeface="Arial"/>
                <a:ea typeface="Arial"/>
                <a:cs typeface="Arial"/>
                <a:sym typeface="Arial"/>
              </a:rPr>
              <a:t> (SRC:</a:t>
            </a:r>
            <a:r>
              <a:rPr b="1" i="0" lang="en-US" sz="2800" u="none">
                <a:solidFill>
                  <a:srgbClr val="FF0000"/>
                </a:solidFill>
                <a:latin typeface="Arial"/>
                <a:ea typeface="Arial"/>
                <a:cs typeface="Arial"/>
                <a:sym typeface="Arial"/>
              </a:rPr>
              <a:t>source</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This value will be a URL (location of the image) E.g. </a:t>
            </a:r>
            <a:r>
              <a:rPr b="0" i="0" lang="en-US" sz="2800" u="sng">
                <a:solidFill>
                  <a:schemeClr val="hlink"/>
                </a:solidFill>
                <a:hlinkClick r:id="rId3"/>
              </a:rPr>
              <a:t>http://www.domain.com/dir/file.ext</a:t>
            </a:r>
            <a:r>
              <a:rPr b="0" i="0" lang="en-US" sz="2800" u="none">
                <a:solidFill>
                  <a:schemeClr val="dk1"/>
                </a:solidFill>
                <a:latin typeface="Arial"/>
                <a:ea typeface="Arial"/>
                <a:cs typeface="Arial"/>
                <a:sym typeface="Arial"/>
              </a:rPr>
              <a:t> or /dir/file.txt.</a:t>
            </a:r>
            <a:endParaRPr/>
          </a:p>
          <a:p>
            <a:pPr indent="-342900" lvl="0" marL="34290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Alternate Text (ALT)</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This is a text field that describes an image or acts as a label. It is displayed when they position the cursor over a graphic image.</a:t>
            </a:r>
            <a:endParaRPr/>
          </a:p>
          <a:p>
            <a:pPr indent="-342900" lvl="0" marL="34290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Alignment (ALIGN):</a:t>
            </a:r>
            <a:r>
              <a:rPr b="0" i="0" lang="en-US" sz="2800" u="none">
                <a:solidFill>
                  <a:schemeClr val="dk1"/>
                </a:solidFill>
                <a:latin typeface="Arial"/>
                <a:ea typeface="Arial"/>
                <a:cs typeface="Arial"/>
                <a:sym typeface="Arial"/>
              </a:rPr>
              <a:t> This allows you to align the image on your page.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77" name="Google Shape;577;p77"/>
          <p:cNvSpPr txBox="1"/>
          <p:nvPr>
            <p:ph type="title"/>
          </p:nvPr>
        </p:nvSpPr>
        <p:spPr>
          <a:xfrm>
            <a:off x="457200" y="274637"/>
            <a:ext cx="8229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I</a:t>
            </a:r>
            <a:r>
              <a:rPr b="1" i="0" lang="en-US" sz="4400" u="none">
                <a:solidFill>
                  <a:srgbClr val="FFFF00"/>
                </a:solidFill>
                <a:latin typeface="Arial"/>
                <a:ea typeface="Arial"/>
                <a:cs typeface="Arial"/>
                <a:sym typeface="Arial"/>
              </a:rPr>
              <a:t>mages</a:t>
            </a:r>
            <a:endParaRPr/>
          </a:p>
        </p:txBody>
      </p:sp>
      <p:sp>
        <p:nvSpPr>
          <p:cNvPr id="578" name="Google Shape;578;p77"/>
          <p:cNvSpPr txBox="1"/>
          <p:nvPr>
            <p:ph idx="1" type="body"/>
          </p:nvPr>
        </p:nvSpPr>
        <p:spPr>
          <a:xfrm>
            <a:off x="381000" y="1600200"/>
            <a:ext cx="8229600" cy="4876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600"/>
              <a:buFont typeface="Noto Sans Symbols"/>
              <a:buChar char="▪"/>
            </a:pPr>
            <a:r>
              <a:rPr b="1" i="0" lang="en-US" sz="2600" u="none">
                <a:solidFill>
                  <a:srgbClr val="FF0000"/>
                </a:solidFill>
                <a:latin typeface="Arial"/>
                <a:ea typeface="Arial"/>
                <a:cs typeface="Arial"/>
                <a:sym typeface="Arial"/>
              </a:rPr>
              <a:t>Width (WIDTH):</a:t>
            </a:r>
            <a:r>
              <a:rPr b="0" i="0" lang="en-US" sz="2600" u="none">
                <a:solidFill>
                  <a:schemeClr val="dk1"/>
                </a:solidFill>
                <a:latin typeface="Arial"/>
                <a:ea typeface="Arial"/>
                <a:cs typeface="Arial"/>
                <a:sym typeface="Arial"/>
              </a:rPr>
              <a:t> is the width of the image in pixels.</a:t>
            </a:r>
            <a:endParaRPr/>
          </a:p>
          <a:p>
            <a:pPr indent="-342900" lvl="0" marL="342900" rtl="0" algn="l">
              <a:lnSpc>
                <a:spcPct val="90000"/>
              </a:lnSpc>
              <a:spcBef>
                <a:spcPts val="520"/>
              </a:spcBef>
              <a:spcAft>
                <a:spcPts val="0"/>
              </a:spcAft>
              <a:buClr>
                <a:schemeClr val="lt1"/>
              </a:buClr>
              <a:buSzPts val="2600"/>
              <a:buFont typeface="Noto Sans Symbols"/>
              <a:buChar char="▪"/>
            </a:pPr>
            <a:r>
              <a:rPr b="1" i="0" lang="en-US" sz="2600" u="none">
                <a:solidFill>
                  <a:srgbClr val="FF0000"/>
                </a:solidFill>
                <a:latin typeface="Arial"/>
                <a:ea typeface="Arial"/>
                <a:cs typeface="Arial"/>
                <a:sym typeface="Arial"/>
              </a:rPr>
              <a:t>Height (HEIGHT):</a:t>
            </a:r>
            <a:r>
              <a:rPr b="0" i="0" lang="en-US" sz="2600" u="none">
                <a:solidFill>
                  <a:schemeClr val="dk1"/>
                </a:solidFill>
                <a:latin typeface="Arial"/>
                <a:ea typeface="Arial"/>
                <a:cs typeface="Arial"/>
                <a:sym typeface="Arial"/>
              </a:rPr>
              <a:t> is the height of the image in pixels.</a:t>
            </a:r>
            <a:endParaRPr/>
          </a:p>
          <a:p>
            <a:pPr indent="-342900" lvl="0" marL="342900" rtl="0" algn="l">
              <a:lnSpc>
                <a:spcPct val="90000"/>
              </a:lnSpc>
              <a:spcBef>
                <a:spcPts val="520"/>
              </a:spcBef>
              <a:spcAft>
                <a:spcPts val="0"/>
              </a:spcAft>
              <a:buClr>
                <a:schemeClr val="lt1"/>
              </a:buClr>
              <a:buSzPts val="2600"/>
              <a:buFont typeface="Noto Sans Symbols"/>
              <a:buChar char="▪"/>
            </a:pPr>
            <a:r>
              <a:rPr b="1" i="0" lang="en-US" sz="2600" u="none">
                <a:solidFill>
                  <a:srgbClr val="FF0000"/>
                </a:solidFill>
                <a:latin typeface="Arial"/>
                <a:ea typeface="Arial"/>
                <a:cs typeface="Arial"/>
                <a:sym typeface="Arial"/>
              </a:rPr>
              <a:t>Border (BORDER</a:t>
            </a:r>
            <a:r>
              <a:rPr b="1" i="0" lang="en-US" sz="2600" u="none">
                <a:solidFill>
                  <a:schemeClr val="dk1"/>
                </a:solidFill>
                <a:latin typeface="Arial"/>
                <a:ea typeface="Arial"/>
                <a:cs typeface="Arial"/>
                <a:sym typeface="Arial"/>
              </a:rPr>
              <a:t>):</a:t>
            </a:r>
            <a:r>
              <a:rPr b="0" i="0" lang="en-US" sz="2600" u="none">
                <a:solidFill>
                  <a:schemeClr val="dk1"/>
                </a:solidFill>
                <a:latin typeface="Arial"/>
                <a:ea typeface="Arial"/>
                <a:cs typeface="Arial"/>
                <a:sym typeface="Arial"/>
              </a:rPr>
              <a:t> is for a border around the image, specified in pixels.</a:t>
            </a:r>
            <a:endParaRPr/>
          </a:p>
          <a:p>
            <a:pPr indent="-342900" lvl="0" marL="342900" rtl="0" algn="l">
              <a:lnSpc>
                <a:spcPct val="90000"/>
              </a:lnSpc>
              <a:spcBef>
                <a:spcPts val="520"/>
              </a:spcBef>
              <a:spcAft>
                <a:spcPts val="0"/>
              </a:spcAft>
              <a:buClr>
                <a:schemeClr val="lt1"/>
              </a:buClr>
              <a:buSzPts val="2600"/>
              <a:buFont typeface="Noto Sans Symbols"/>
              <a:buChar char="▪"/>
            </a:pPr>
            <a:r>
              <a:rPr b="1" i="0" lang="en-US" sz="2600" u="none">
                <a:solidFill>
                  <a:srgbClr val="FF0000"/>
                </a:solidFill>
                <a:latin typeface="Arial"/>
                <a:ea typeface="Arial"/>
                <a:cs typeface="Arial"/>
                <a:sym typeface="Arial"/>
              </a:rPr>
              <a:t>HSPACE</a:t>
            </a:r>
            <a:r>
              <a:rPr b="1" i="0" lang="en-US" sz="2600" u="none">
                <a:solidFill>
                  <a:schemeClr val="dk1"/>
                </a:solidFill>
                <a:latin typeface="Arial"/>
                <a:ea typeface="Arial"/>
                <a:cs typeface="Arial"/>
                <a:sym typeface="Arial"/>
              </a:rPr>
              <a:t>:</a:t>
            </a:r>
            <a:r>
              <a:rPr b="0" i="0" lang="en-US" sz="2600" u="none">
                <a:solidFill>
                  <a:schemeClr val="dk1"/>
                </a:solidFill>
                <a:latin typeface="Arial"/>
                <a:ea typeface="Arial"/>
                <a:cs typeface="Arial"/>
                <a:sym typeface="Arial"/>
              </a:rPr>
              <a:t> is for Horizontal Space on both sides of the image specified in pixels. A setting of 5 will put 5 pixels of invisible space on both sides of the image.</a:t>
            </a:r>
            <a:endParaRPr/>
          </a:p>
          <a:p>
            <a:pPr indent="-342900" lvl="0" marL="342900" rtl="0" algn="l">
              <a:lnSpc>
                <a:spcPct val="90000"/>
              </a:lnSpc>
              <a:spcBef>
                <a:spcPts val="520"/>
              </a:spcBef>
              <a:spcAft>
                <a:spcPts val="0"/>
              </a:spcAft>
              <a:buClr>
                <a:schemeClr val="lt1"/>
              </a:buClr>
              <a:buSzPts val="2600"/>
              <a:buFont typeface="Noto Sans Symbols"/>
              <a:buChar char="▪"/>
            </a:pPr>
            <a:r>
              <a:rPr b="1" i="0" lang="en-US" sz="2600" u="none">
                <a:solidFill>
                  <a:srgbClr val="FF0000"/>
                </a:solidFill>
                <a:latin typeface="Arial"/>
                <a:ea typeface="Arial"/>
                <a:cs typeface="Arial"/>
                <a:sym typeface="Arial"/>
              </a:rPr>
              <a:t>VSPACE</a:t>
            </a:r>
            <a:r>
              <a:rPr b="1" i="0" lang="en-US" sz="2600" u="none">
                <a:solidFill>
                  <a:schemeClr val="dk1"/>
                </a:solidFill>
                <a:latin typeface="Arial"/>
                <a:ea typeface="Arial"/>
                <a:cs typeface="Arial"/>
                <a:sym typeface="Arial"/>
              </a:rPr>
              <a:t>:</a:t>
            </a:r>
            <a:r>
              <a:rPr b="0" i="0" lang="en-US" sz="2600" u="none">
                <a:solidFill>
                  <a:schemeClr val="dk1"/>
                </a:solidFill>
                <a:latin typeface="Arial"/>
                <a:ea typeface="Arial"/>
                <a:cs typeface="Arial"/>
                <a:sym typeface="Arial"/>
              </a:rPr>
              <a:t> is for Vertical Space on top and bottom of the image specified in pixels. A setting of 5 will put 5 pixels of invisible space above and bellow the image.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84" name="Google Shape;584;p78"/>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Some Examples on images</a:t>
            </a:r>
            <a:endParaRPr/>
          </a:p>
        </p:txBody>
      </p:sp>
      <p:sp>
        <p:nvSpPr>
          <p:cNvPr id="585" name="Google Shape;585;p78"/>
          <p:cNvSpPr txBox="1"/>
          <p:nvPr>
            <p:ph idx="1" type="body"/>
          </p:nvPr>
        </p:nvSpPr>
        <p:spPr>
          <a:xfrm>
            <a:off x="457200" y="1600200"/>
            <a:ext cx="8229600" cy="49530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1) &lt;IMG SRC=“jordan.gif“ border=4&gt;</a:t>
            </a:r>
            <a:endParaRPr/>
          </a:p>
          <a:p>
            <a:pPr indent="-609600" lvl="0" marL="609600" rtl="0" algn="l">
              <a:lnSpc>
                <a:spcPct val="9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2) &lt;IMG SRC=" jordan.gif" width="60" height="60"&gt;</a:t>
            </a:r>
            <a:endParaRPr/>
          </a:p>
          <a:p>
            <a:pPr indent="-609600" lvl="0" marL="609600" rtl="0" algn="l">
              <a:lnSpc>
                <a:spcPct val="9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3) &lt;IMG SRC=“jordan.gif" ALT="This is a text that goes with the image"&gt;</a:t>
            </a:r>
            <a:endParaRPr/>
          </a:p>
          <a:p>
            <a:pPr indent="-609600" lvl="0" marL="609600" rtl="0" algn="l">
              <a:lnSpc>
                <a:spcPct val="9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4) &lt;IMG SRC=" jordan.gif “ Hspace="30" Vspace="10"</a:t>
            </a:r>
            <a:r>
              <a:rPr b="0" i="0" lang="en-US" sz="3200" u="none">
                <a:solidFill>
                  <a:schemeClr val="dk1"/>
                </a:solidFill>
                <a:latin typeface="Arial"/>
                <a:ea typeface="Arial"/>
                <a:cs typeface="Arial"/>
                <a:sym typeface="Arial"/>
              </a:rPr>
              <a:t> </a:t>
            </a:r>
            <a:r>
              <a:rPr b="1" i="0" lang="en-US" sz="3200" u="none">
                <a:solidFill>
                  <a:schemeClr val="dk1"/>
                </a:solidFill>
                <a:latin typeface="Arial"/>
                <a:ea typeface="Arial"/>
                <a:cs typeface="Arial"/>
                <a:sym typeface="Arial"/>
              </a:rPr>
              <a:t> border=20&gt; </a:t>
            </a:r>
            <a:endParaRPr/>
          </a:p>
          <a:p>
            <a:pPr indent="-609600" lvl="0" marL="609600" rtl="0" algn="l">
              <a:lnSpc>
                <a:spcPct val="9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5) &lt; IMG SRC =" jordan.gif“ align="left"&gt;</a:t>
            </a:r>
            <a:endParaRPr/>
          </a:p>
          <a:p>
            <a:pPr indent="-609600" lvl="0" marL="609600" rtl="0" algn="l">
              <a:lnSpc>
                <a:spcPct val="90000"/>
              </a:lnSpc>
              <a:spcBef>
                <a:spcPts val="64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a:p>
            <a:pPr indent="-139700" lvl="0" marL="342900" rtl="0" algn="l">
              <a:spcBef>
                <a:spcPts val="64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91" name="Google Shape;591;p79"/>
          <p:cNvSpPr txBox="1"/>
          <p:nvPr>
            <p:ph type="title"/>
          </p:nvPr>
        </p:nvSpPr>
        <p:spPr>
          <a:xfrm>
            <a:off x="457200" y="274637"/>
            <a:ext cx="8229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0" i="0" lang="en-US" sz="4000" u="none">
                <a:solidFill>
                  <a:srgbClr val="FFFF00"/>
                </a:solidFill>
                <a:latin typeface="Arial"/>
                <a:ea typeface="Arial"/>
                <a:cs typeface="Arial"/>
                <a:sym typeface="Arial"/>
              </a:rPr>
              <a:t>A</a:t>
            </a:r>
            <a:r>
              <a:rPr b="1" i="0" lang="en-US" sz="4000" u="none">
                <a:solidFill>
                  <a:srgbClr val="FFFF00"/>
                </a:solidFill>
                <a:latin typeface="Arial"/>
                <a:ea typeface="Arial"/>
                <a:cs typeface="Arial"/>
                <a:sym typeface="Arial"/>
              </a:rPr>
              <a:t>nchors, </a:t>
            </a:r>
            <a:r>
              <a:rPr b="0" i="0" lang="en-US" sz="4000" u="none">
                <a:solidFill>
                  <a:srgbClr val="FFFF00"/>
                </a:solidFill>
                <a:latin typeface="Arial"/>
                <a:ea typeface="Arial"/>
                <a:cs typeface="Arial"/>
                <a:sym typeface="Arial"/>
              </a:rPr>
              <a:t>URL</a:t>
            </a:r>
            <a:r>
              <a:rPr b="1" i="0" lang="en-US" sz="4000" u="none">
                <a:solidFill>
                  <a:srgbClr val="FFFF00"/>
                </a:solidFill>
                <a:latin typeface="Arial"/>
                <a:ea typeface="Arial"/>
                <a:cs typeface="Arial"/>
                <a:sym typeface="Arial"/>
              </a:rPr>
              <a:t>s and </a:t>
            </a:r>
            <a:r>
              <a:rPr b="0" i="0" lang="en-US" sz="4000" u="none">
                <a:solidFill>
                  <a:srgbClr val="FFFF00"/>
                </a:solidFill>
                <a:latin typeface="Arial"/>
                <a:ea typeface="Arial"/>
                <a:cs typeface="Arial"/>
                <a:sym typeface="Arial"/>
              </a:rPr>
              <a:t>I</a:t>
            </a:r>
            <a:r>
              <a:rPr b="1" i="0" lang="en-US" sz="4000" u="none">
                <a:solidFill>
                  <a:srgbClr val="FFFF00"/>
                </a:solidFill>
                <a:latin typeface="Arial"/>
                <a:ea typeface="Arial"/>
                <a:cs typeface="Arial"/>
                <a:sym typeface="Arial"/>
              </a:rPr>
              <a:t>mage </a:t>
            </a:r>
            <a:r>
              <a:rPr b="0" i="0" lang="en-US" sz="4000" u="none">
                <a:solidFill>
                  <a:srgbClr val="FFFF00"/>
                </a:solidFill>
                <a:latin typeface="Arial"/>
                <a:ea typeface="Arial"/>
                <a:cs typeface="Arial"/>
                <a:sym typeface="Arial"/>
              </a:rPr>
              <a:t>M</a:t>
            </a:r>
            <a:r>
              <a:rPr b="1" i="0" lang="en-US" sz="4000" u="none">
                <a:solidFill>
                  <a:srgbClr val="FFFF00"/>
                </a:solidFill>
                <a:latin typeface="Arial"/>
                <a:ea typeface="Arial"/>
                <a:cs typeface="Arial"/>
                <a:sym typeface="Arial"/>
              </a:rPr>
              <a:t>aps</a:t>
            </a:r>
            <a:endParaRPr/>
          </a:p>
        </p:txBody>
      </p:sp>
      <p:sp>
        <p:nvSpPr>
          <p:cNvPr id="592" name="Google Shape;592;p79"/>
          <p:cNvSpPr txBox="1"/>
          <p:nvPr>
            <p:ph idx="1" type="body"/>
          </p:nvPr>
        </p:nvSpPr>
        <p:spPr>
          <a:xfrm>
            <a:off x="457200" y="16002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In this chapter you will learn about Uniform Resource Locator, and how to add them as Anchor or Links inside your web pages.</a:t>
            </a:r>
            <a:endParaRPr/>
          </a:p>
          <a:p>
            <a:pPr indent="-609600" lvl="0" marL="609600" rtl="0" algn="l">
              <a:lnSpc>
                <a:spcPct val="100000"/>
              </a:lnSpc>
              <a:spcBef>
                <a:spcPts val="52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Objectives</a:t>
            </a:r>
            <a:endParaRPr/>
          </a:p>
          <a:p>
            <a:pPr indent="-609600" lvl="0" marL="60960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Upon completing this section, you should be able to</a:t>
            </a:r>
            <a:endParaRPr/>
          </a:p>
          <a:p>
            <a:pPr indent="-609600" lvl="0" marL="609600" rtl="0" algn="l">
              <a:lnSpc>
                <a:spcPct val="100000"/>
              </a:lnSpc>
              <a:spcBef>
                <a:spcPts val="520"/>
              </a:spcBef>
              <a:spcAft>
                <a:spcPts val="0"/>
              </a:spcAft>
              <a:buClr>
                <a:schemeClr val="lt1"/>
              </a:buClr>
              <a:buSzPts val="2600"/>
              <a:buFont typeface="Noto Sans Symbols"/>
              <a:buAutoNum type="arabicPeriod"/>
            </a:pPr>
            <a:r>
              <a:rPr b="0" i="0" lang="en-US" sz="2600" u="none">
                <a:solidFill>
                  <a:schemeClr val="dk1"/>
                </a:solidFill>
                <a:latin typeface="Arial"/>
                <a:ea typeface="Arial"/>
                <a:cs typeface="Arial"/>
                <a:sym typeface="Arial"/>
              </a:rPr>
              <a:t>Insert links into documents.</a:t>
            </a:r>
            <a:endParaRPr/>
          </a:p>
          <a:p>
            <a:pPr indent="-609600" lvl="0" marL="609600" rtl="0" algn="l">
              <a:lnSpc>
                <a:spcPct val="100000"/>
              </a:lnSpc>
              <a:spcBef>
                <a:spcPts val="520"/>
              </a:spcBef>
              <a:spcAft>
                <a:spcPts val="0"/>
              </a:spcAft>
              <a:buClr>
                <a:schemeClr val="lt1"/>
              </a:buClr>
              <a:buSzPts val="2600"/>
              <a:buFont typeface="Noto Sans Symbols"/>
              <a:buAutoNum type="arabicPeriod"/>
            </a:pPr>
            <a:r>
              <a:rPr b="0" i="0" lang="en-US" sz="2600" u="none">
                <a:solidFill>
                  <a:schemeClr val="dk1"/>
                </a:solidFill>
                <a:latin typeface="Arial"/>
                <a:ea typeface="Arial"/>
                <a:cs typeface="Arial"/>
                <a:sym typeface="Arial"/>
              </a:rPr>
              <a:t>Define Link Types.</a:t>
            </a:r>
            <a:endParaRPr/>
          </a:p>
          <a:p>
            <a:pPr indent="-609600" lvl="0" marL="609600" rtl="0" algn="l">
              <a:lnSpc>
                <a:spcPct val="100000"/>
              </a:lnSpc>
              <a:spcBef>
                <a:spcPts val="520"/>
              </a:spcBef>
              <a:spcAft>
                <a:spcPts val="0"/>
              </a:spcAft>
              <a:buClr>
                <a:schemeClr val="lt1"/>
              </a:buClr>
              <a:buSzPts val="2600"/>
              <a:buFont typeface="Noto Sans Symbols"/>
              <a:buAutoNum type="arabicPeriod"/>
            </a:pPr>
            <a:r>
              <a:rPr b="0" i="0" lang="en-US" sz="2600" u="none">
                <a:solidFill>
                  <a:schemeClr val="dk1"/>
                </a:solidFill>
                <a:latin typeface="Arial"/>
                <a:ea typeface="Arial"/>
                <a:cs typeface="Arial"/>
                <a:sym typeface="Arial"/>
              </a:rPr>
              <a:t>Define URL.</a:t>
            </a:r>
            <a:endParaRPr/>
          </a:p>
          <a:p>
            <a:pPr indent="-609600" lvl="0" marL="609600" rtl="0" algn="l">
              <a:lnSpc>
                <a:spcPct val="100000"/>
              </a:lnSpc>
              <a:spcBef>
                <a:spcPts val="520"/>
              </a:spcBef>
              <a:spcAft>
                <a:spcPts val="0"/>
              </a:spcAft>
              <a:buClr>
                <a:schemeClr val="lt1"/>
              </a:buClr>
              <a:buSzPts val="2600"/>
              <a:buFont typeface="Noto Sans Symbols"/>
              <a:buAutoNum type="arabicPeriod"/>
            </a:pPr>
            <a:r>
              <a:rPr b="0" i="0" lang="en-US" sz="2600" u="none">
                <a:solidFill>
                  <a:schemeClr val="dk1"/>
                </a:solidFill>
                <a:latin typeface="Arial"/>
                <a:ea typeface="Arial"/>
                <a:cs typeface="Arial"/>
                <a:sym typeface="Arial"/>
              </a:rPr>
              <a:t>List some commonly used URLs.</a:t>
            </a:r>
            <a:endParaRPr/>
          </a:p>
          <a:p>
            <a:pPr indent="-609600" lvl="0" marL="609600" rtl="0" algn="l">
              <a:lnSpc>
                <a:spcPct val="100000"/>
              </a:lnSpc>
              <a:spcBef>
                <a:spcPts val="520"/>
              </a:spcBef>
              <a:spcAft>
                <a:spcPts val="0"/>
              </a:spcAft>
              <a:buClr>
                <a:schemeClr val="lt1"/>
              </a:buClr>
              <a:buSzPts val="2600"/>
              <a:buFont typeface="Noto Sans Symbols"/>
              <a:buAutoNum type="arabicPeriod"/>
            </a:pPr>
            <a:r>
              <a:rPr b="0" i="0" lang="en-US" sz="2600" u="none">
                <a:solidFill>
                  <a:schemeClr val="dk1"/>
                </a:solidFill>
                <a:latin typeface="Arial"/>
                <a:ea typeface="Arial"/>
                <a:cs typeface="Arial"/>
                <a:sym typeface="Arial"/>
              </a:rPr>
              <a:t>Plan an Image Map.</a:t>
            </a:r>
            <a:endParaRPr/>
          </a:p>
          <a:p>
            <a:pPr indent="-444500" lvl="0" marL="609600" rtl="0" algn="l">
              <a:lnSpc>
                <a:spcPct val="100000"/>
              </a:lnSpc>
              <a:spcBef>
                <a:spcPts val="520"/>
              </a:spcBef>
              <a:spcAft>
                <a:spcPts val="0"/>
              </a:spcAft>
              <a:buClr>
                <a:schemeClr val="lt1"/>
              </a:buClr>
              <a:buSzPts val="2600"/>
              <a:buFont typeface="Noto Sans Symbols"/>
              <a:buNone/>
            </a:pPr>
            <a:r>
              <a:t/>
            </a:r>
            <a:endParaRPr b="0" i="0" sz="2600" u="none">
              <a:solidFill>
                <a:schemeClr val="dk1"/>
              </a:solidFill>
              <a:latin typeface="Arial"/>
              <a:ea typeface="Arial"/>
              <a:cs typeface="Arial"/>
              <a:sym typeface="Arial"/>
            </a:endParaRPr>
          </a:p>
          <a:p>
            <a:pPr indent="-177800" lvl="0" marL="342900" rtl="0" algn="l">
              <a:spcBef>
                <a:spcPts val="520"/>
              </a:spcBef>
              <a:spcAft>
                <a:spcPts val="0"/>
              </a:spcAft>
              <a:buClr>
                <a:schemeClr val="dk1"/>
              </a:buClr>
              <a:buSzPts val="2600"/>
              <a:buFont typeface="Arial"/>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98" name="Google Shape;598;p80"/>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HOW TO MAKE A LINK</a:t>
            </a:r>
            <a:endParaRPr/>
          </a:p>
        </p:txBody>
      </p:sp>
      <p:sp>
        <p:nvSpPr>
          <p:cNvPr id="599" name="Google Shape;599;p80"/>
          <p:cNvSpPr txBox="1"/>
          <p:nvPr>
            <p:ph idx="1" type="body"/>
          </p:nvPr>
        </p:nvSpPr>
        <p:spPr>
          <a:xfrm>
            <a:off x="457200" y="1600200"/>
            <a:ext cx="8229600" cy="4953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The tags used to produce links are the </a:t>
            </a:r>
            <a:r>
              <a:rPr b="1" i="0" lang="en-US" sz="2400" u="none">
                <a:solidFill>
                  <a:srgbClr val="990000"/>
                </a:solidFill>
                <a:latin typeface="Times New Roman"/>
                <a:ea typeface="Times New Roman"/>
                <a:cs typeface="Times New Roman"/>
                <a:sym typeface="Times New Roman"/>
              </a:rPr>
              <a:t>&lt;A&gt;</a:t>
            </a:r>
            <a:endParaRPr/>
          </a:p>
          <a:p>
            <a:pPr indent="-342900" lvl="0" marL="342900" rtl="0" algn="l">
              <a:lnSpc>
                <a:spcPct val="8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and </a:t>
            </a:r>
            <a:r>
              <a:rPr b="1" i="0" lang="en-US" sz="2400" u="none">
                <a:solidFill>
                  <a:srgbClr val="990000"/>
                </a:solidFill>
                <a:latin typeface="Times New Roman"/>
                <a:ea typeface="Times New Roman"/>
                <a:cs typeface="Times New Roman"/>
                <a:sym typeface="Times New Roman"/>
              </a:rPr>
              <a:t>&lt;/A&gt;.</a:t>
            </a:r>
            <a:r>
              <a:rPr b="1" i="0" lang="en-US" sz="2400" u="none">
                <a:solidFill>
                  <a:schemeClr val="dk1"/>
                </a:solidFill>
                <a:latin typeface="Times New Roman"/>
                <a:ea typeface="Times New Roman"/>
                <a:cs typeface="Times New Roman"/>
                <a:sym typeface="Times New Roman"/>
              </a:rPr>
              <a:t> The </a:t>
            </a:r>
            <a:r>
              <a:rPr b="1" i="0" lang="en-US" sz="2400" u="none">
                <a:solidFill>
                  <a:srgbClr val="990000"/>
                </a:solidFill>
                <a:latin typeface="Times New Roman"/>
                <a:ea typeface="Times New Roman"/>
                <a:cs typeface="Times New Roman"/>
                <a:sym typeface="Times New Roman"/>
              </a:rPr>
              <a:t>&lt;A&gt;</a:t>
            </a:r>
            <a:r>
              <a:rPr b="1" i="0" lang="en-US" sz="2400" u="none">
                <a:solidFill>
                  <a:schemeClr val="dk1"/>
                </a:solidFill>
                <a:latin typeface="Times New Roman"/>
                <a:ea typeface="Times New Roman"/>
                <a:cs typeface="Times New Roman"/>
                <a:sym typeface="Times New Roman"/>
              </a:rPr>
              <a:t> tells where the link should start and</a:t>
            </a:r>
            <a:endParaRPr/>
          </a:p>
          <a:p>
            <a:pPr indent="-342900" lvl="0" marL="342900" rtl="0" algn="l">
              <a:lnSpc>
                <a:spcPct val="8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a:t>
            </a:r>
            <a:r>
              <a:rPr b="1" i="0" lang="en-US" sz="2400" u="none">
                <a:solidFill>
                  <a:srgbClr val="990000"/>
                </a:solidFill>
                <a:latin typeface="Times New Roman"/>
                <a:ea typeface="Times New Roman"/>
                <a:cs typeface="Times New Roman"/>
                <a:sym typeface="Times New Roman"/>
              </a:rPr>
              <a:t>&lt;/A&gt;</a:t>
            </a:r>
            <a:r>
              <a:rPr b="1" i="0" lang="en-US" sz="2400" u="none">
                <a:solidFill>
                  <a:schemeClr val="dk1"/>
                </a:solidFill>
                <a:latin typeface="Times New Roman"/>
                <a:ea typeface="Times New Roman"/>
                <a:cs typeface="Times New Roman"/>
                <a:sym typeface="Times New Roman"/>
              </a:rPr>
              <a:t> indicates where the link ends. Everything between </a:t>
            </a:r>
            <a:endParaRPr/>
          </a:p>
          <a:p>
            <a:pPr indent="-342900" lvl="0" marL="342900" rtl="0" algn="l">
              <a:lnSpc>
                <a:spcPct val="8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these two will work as a link.</a:t>
            </a:r>
            <a:br>
              <a:rPr b="1" i="0" lang="en-US" sz="2400" u="none">
                <a:solidFill>
                  <a:schemeClr val="dk1"/>
                </a:solidFill>
                <a:latin typeface="Times New Roman"/>
                <a:ea typeface="Times New Roman"/>
                <a:cs typeface="Times New Roman"/>
                <a:sym typeface="Times New Roman"/>
              </a:rPr>
            </a:br>
            <a:endParaRPr/>
          </a:p>
          <a:p>
            <a:pPr indent="-342900" lvl="0" marL="342900" rtl="0" algn="l">
              <a:lnSpc>
                <a:spcPct val="8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2) The example below shows how to make the word</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Here </a:t>
            </a:r>
            <a:r>
              <a:rPr b="1" i="0" lang="en-US" sz="2400" u="none">
                <a:solidFill>
                  <a:schemeClr val="dk1"/>
                </a:solidFill>
                <a:latin typeface="Arial"/>
                <a:ea typeface="Arial"/>
                <a:cs typeface="Arial"/>
                <a:sym typeface="Arial"/>
              </a:rPr>
              <a:t>work as a link to yahoo.</a:t>
            </a:r>
            <a:br>
              <a:rPr b="1" i="0" lang="en-US" sz="2400" u="none">
                <a:solidFill>
                  <a:schemeClr val="dk1"/>
                </a:solidFill>
                <a:latin typeface="Arial"/>
                <a:ea typeface="Arial"/>
                <a:cs typeface="Arial"/>
                <a:sym typeface="Arial"/>
              </a:rPr>
            </a:br>
            <a:endParaRPr/>
          </a:p>
          <a:p>
            <a:pPr indent="-342900" lvl="0" marL="342900" rtl="0" algn="l">
              <a:lnSpc>
                <a:spcPct val="8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Click &lt;</a:t>
            </a:r>
            <a:r>
              <a:rPr b="1" i="0" lang="en-US" sz="2400" u="none">
                <a:solidFill>
                  <a:srgbClr val="990000"/>
                </a:solidFill>
                <a:latin typeface="Arial"/>
                <a:ea typeface="Arial"/>
                <a:cs typeface="Arial"/>
                <a:sym typeface="Arial"/>
              </a:rPr>
              <a:t>A</a:t>
            </a:r>
            <a:r>
              <a:rPr b="1" i="0" lang="en-US" sz="2400" u="none">
                <a:solidFill>
                  <a:schemeClr val="dk1"/>
                </a:solidFill>
                <a:latin typeface="Arial"/>
                <a:ea typeface="Arial"/>
                <a:cs typeface="Arial"/>
                <a:sym typeface="Arial"/>
              </a:rPr>
              <a:t> </a:t>
            </a:r>
            <a:r>
              <a:rPr b="1" i="0" lang="en-US" sz="2400" u="none">
                <a:solidFill>
                  <a:srgbClr val="990000"/>
                </a:solidFill>
                <a:latin typeface="Arial"/>
                <a:ea typeface="Arial"/>
                <a:cs typeface="Arial"/>
                <a:sym typeface="Arial"/>
              </a:rPr>
              <a:t>HREF</a:t>
            </a:r>
            <a:r>
              <a:rPr b="1" i="0" lang="en-US" sz="2400" u="none">
                <a:solidFill>
                  <a:schemeClr val="dk1"/>
                </a:solidFill>
                <a:latin typeface="Arial"/>
                <a:ea typeface="Arial"/>
                <a:cs typeface="Arial"/>
                <a:sym typeface="Arial"/>
              </a:rPr>
              <a:t>="</a:t>
            </a:r>
            <a:r>
              <a:rPr b="1" i="0" lang="en-US" sz="2400" u="none">
                <a:solidFill>
                  <a:srgbClr val="0000CC"/>
                </a:solidFill>
                <a:latin typeface="Arial"/>
                <a:ea typeface="Arial"/>
                <a:cs typeface="Arial"/>
                <a:sym typeface="Arial"/>
              </a:rPr>
              <a:t>http://www.yahoo.com</a:t>
            </a:r>
            <a:r>
              <a:rPr b="1" i="0" lang="en-US" sz="2400" u="none">
                <a:solidFill>
                  <a:schemeClr val="dk1"/>
                </a:solidFill>
                <a:latin typeface="Arial"/>
                <a:ea typeface="Arial"/>
                <a:cs typeface="Arial"/>
                <a:sym typeface="Arial"/>
              </a:rPr>
              <a:t>"&gt;</a:t>
            </a:r>
            <a:r>
              <a:rPr b="1" i="0" lang="en-US" sz="2400" u="none">
                <a:solidFill>
                  <a:srgbClr val="FF0000"/>
                </a:solidFill>
                <a:latin typeface="Arial"/>
                <a:ea typeface="Arial"/>
                <a:cs typeface="Arial"/>
                <a:sym typeface="Arial"/>
              </a:rPr>
              <a:t>here</a:t>
            </a:r>
            <a:r>
              <a:rPr b="1" i="0" lang="en-US" sz="2400" u="none">
                <a:solidFill>
                  <a:schemeClr val="dk1"/>
                </a:solidFill>
                <a:latin typeface="Arial"/>
                <a:ea typeface="Arial"/>
                <a:cs typeface="Arial"/>
                <a:sym typeface="Arial"/>
              </a:rPr>
              <a:t>&lt;/A&gt; to</a:t>
            </a:r>
            <a:endParaRPr/>
          </a:p>
          <a:p>
            <a:pPr indent="-342900" lvl="0" marL="342900" rtl="0" algn="l">
              <a:lnSpc>
                <a:spcPct val="8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go to yahoo.</a:t>
            </a:r>
            <a:br>
              <a:rPr b="1" i="0" lang="en-US" sz="2400" u="none">
                <a:solidFill>
                  <a:schemeClr val="dk1"/>
                </a:solidFill>
                <a:latin typeface="Arial"/>
                <a:ea typeface="Arial"/>
                <a:cs typeface="Arial"/>
                <a:sym typeface="Arial"/>
              </a:rPr>
            </a:br>
            <a:endParaRPr/>
          </a:p>
          <a:p>
            <a:pPr indent="-342900" lvl="0" marL="342900" rtl="0" algn="l">
              <a:lnSpc>
                <a:spcPct val="80000"/>
              </a:lnSpc>
              <a:spcBef>
                <a:spcPts val="480"/>
              </a:spcBef>
              <a:spcAft>
                <a:spcPts val="0"/>
              </a:spcAft>
              <a:buClr>
                <a:schemeClr val="dk1"/>
              </a:buClr>
              <a:buSzPts val="2400"/>
              <a:buFont typeface="Arial"/>
              <a:buNone/>
            </a:pPr>
            <a:br>
              <a:rPr b="1" i="0" lang="en-US" sz="2400" u="none">
                <a:solidFill>
                  <a:schemeClr val="dk1"/>
                </a:solidFill>
                <a:latin typeface="Arial"/>
                <a:ea typeface="Arial"/>
                <a:cs typeface="Arial"/>
                <a:sym typeface="Arial"/>
              </a:rPr>
            </a:br>
            <a:br>
              <a:rPr b="1" i="0" lang="en-US" sz="2400" u="none">
                <a:solidFill>
                  <a:schemeClr val="dk1"/>
                </a:solidFill>
                <a:latin typeface="Arial"/>
                <a:ea typeface="Arial"/>
                <a:cs typeface="Arial"/>
                <a:sym typeface="Arial"/>
              </a:rPr>
            </a:b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05" name="Google Shape;605;p81"/>
          <p:cNvSpPr txBox="1"/>
          <p:nvPr>
            <p:ph idx="1" type="body"/>
          </p:nvPr>
        </p:nvSpPr>
        <p:spPr>
          <a:xfrm>
            <a:off x="381000" y="1341437"/>
            <a:ext cx="8229600" cy="55165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r>
              <a:rPr b="1" i="0" lang="en-US" sz="2400" u="none">
                <a:solidFill>
                  <a:schemeClr val="dk1"/>
                </a:solidFill>
                <a:latin typeface="Arial"/>
                <a:ea typeface="Arial"/>
                <a:cs typeface="Arial"/>
                <a:sym typeface="Arial"/>
              </a:rPr>
              <a:t>&lt;body LINK="#C0C0C0" VLINK="#808080" ALINK="#FF0000"&gt;</a:t>
            </a:r>
            <a:endParaRPr/>
          </a:p>
          <a:p>
            <a:pPr indent="-342900" lvl="0" marL="342900" rtl="0" algn="l">
              <a:lnSpc>
                <a:spcPct val="90000"/>
              </a:lnSpc>
              <a:spcBef>
                <a:spcPts val="480"/>
              </a:spcBef>
              <a:spcAft>
                <a:spcPts val="0"/>
              </a:spcAft>
              <a:buClr>
                <a:srgbClr val="0000CC"/>
              </a:buClr>
              <a:buSzPts val="2400"/>
              <a:buFont typeface="Arial"/>
              <a:buChar char="•"/>
            </a:pPr>
            <a:r>
              <a:rPr b="1" i="0" lang="en-US" sz="2400" u="none">
                <a:solidFill>
                  <a:srgbClr val="0000CC"/>
                </a:solidFill>
                <a:latin typeface="Arial"/>
                <a:ea typeface="Arial"/>
                <a:cs typeface="Arial"/>
                <a:sym typeface="Arial"/>
              </a:rPr>
              <a:t>LINK - standard link - to a page the visitor hasn't been to yet. (standard color is blue - #0000FF).</a:t>
            </a:r>
            <a:br>
              <a:rPr b="1" i="0" lang="en-US" sz="2400" u="none">
                <a:solidFill>
                  <a:srgbClr val="0000CC"/>
                </a:solidFill>
                <a:latin typeface="Arial"/>
                <a:ea typeface="Arial"/>
                <a:cs typeface="Arial"/>
                <a:sym typeface="Arial"/>
              </a:rPr>
            </a:br>
            <a:r>
              <a:rPr b="1" i="0" lang="en-US" sz="2400" u="none">
                <a:solidFill>
                  <a:srgbClr val="FF33CC"/>
                </a:solidFill>
                <a:latin typeface="Arial"/>
                <a:ea typeface="Arial"/>
                <a:cs typeface="Arial"/>
                <a:sym typeface="Arial"/>
              </a:rPr>
              <a:t>VLINK - visited link - to a page the visitor has been to before. (standard color is purple - #800080).</a:t>
            </a:r>
            <a:br>
              <a:rPr b="1" i="0" lang="en-US" sz="2400" u="none">
                <a:solidFill>
                  <a:srgbClr val="FF33CC"/>
                </a:solidFill>
                <a:latin typeface="Arial"/>
                <a:ea typeface="Arial"/>
                <a:cs typeface="Arial"/>
                <a:sym typeface="Arial"/>
              </a:rPr>
            </a:br>
            <a:r>
              <a:rPr b="1" i="0" lang="en-US" sz="2400" u="none">
                <a:solidFill>
                  <a:srgbClr val="FF0000"/>
                </a:solidFill>
                <a:latin typeface="Arial"/>
                <a:ea typeface="Arial"/>
                <a:cs typeface="Arial"/>
                <a:sym typeface="Arial"/>
              </a:rPr>
              <a:t>ALINK - active link - the color of the link when the mouse is on it. (standard color is red - #FF0000).</a:t>
            </a:r>
            <a:endParaRPr/>
          </a:p>
          <a:p>
            <a:pPr indent="-342900" lvl="0" marL="34290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If the programmer what to change the color </a:t>
            </a:r>
            <a:endParaRPr/>
          </a:p>
          <a:p>
            <a:pPr indent="-342900" lvl="0" marL="34290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Click &lt;a href="http://www.yahoo.com"&gt;&lt;font color="FF00CC"&gt;here&lt;/font&gt;&lt;/a&gt; to go to yahoo.</a:t>
            </a:r>
            <a:r>
              <a:rPr b="0" i="0" lang="en-US" sz="2400" u="none">
                <a:solidFill>
                  <a:schemeClr val="dk1"/>
                </a:solidFill>
                <a:latin typeface="Arial"/>
                <a:ea typeface="Arial"/>
                <a:cs typeface="Arial"/>
                <a:sym typeface="Arial"/>
              </a:rPr>
              <a:t> </a:t>
            </a:r>
            <a:endParaRPr/>
          </a:p>
        </p:txBody>
      </p:sp>
      <p:sp>
        <p:nvSpPr>
          <p:cNvPr id="606" name="Google Shape;606;p81"/>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More on LINKs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12" name="Google Shape;612;p82"/>
          <p:cNvSpPr txBox="1"/>
          <p:nvPr>
            <p:ph type="title"/>
          </p:nvPr>
        </p:nvSpPr>
        <p:spPr>
          <a:xfrm>
            <a:off x="457200" y="274637"/>
            <a:ext cx="8229600" cy="8683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1" i="0" lang="en-US" sz="4400" u="none">
                <a:solidFill>
                  <a:srgbClr val="FFFF00"/>
                </a:solidFill>
                <a:latin typeface="Arial"/>
                <a:ea typeface="Arial"/>
                <a:cs typeface="Arial"/>
                <a:sym typeface="Arial"/>
              </a:rPr>
              <a:t>Internal Links</a:t>
            </a:r>
            <a:endParaRPr/>
          </a:p>
        </p:txBody>
      </p:sp>
      <p:sp>
        <p:nvSpPr>
          <p:cNvPr id="613" name="Google Shape;613;p82"/>
          <p:cNvSpPr txBox="1"/>
          <p:nvPr>
            <p:ph idx="1" type="body"/>
          </p:nvPr>
        </p:nvSpPr>
        <p:spPr>
          <a:xfrm>
            <a:off x="609600" y="1447800"/>
            <a:ext cx="7772400" cy="48768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lt1"/>
              </a:buClr>
              <a:buSzPts val="2000"/>
              <a:buFont typeface="Noto Sans Symbols"/>
              <a:buChar char="▪"/>
            </a:pPr>
            <a:r>
              <a:rPr b="0" i="0" lang="en-US" sz="2000" u="none">
                <a:solidFill>
                  <a:schemeClr val="dk1"/>
                </a:solidFill>
                <a:latin typeface="Arial"/>
                <a:ea typeface="Arial"/>
                <a:cs typeface="Arial"/>
                <a:sym typeface="Arial"/>
              </a:rPr>
              <a:t>Internal Links : Links can also be created inside large documents to simplify navigation. Today’s world wants to be able to get the information quickly. Internal links can help you meet these goals.</a:t>
            </a:r>
            <a:endParaRPr/>
          </a:p>
          <a:p>
            <a:pPr indent="-609600" lvl="0" marL="609600" rtl="0" algn="l">
              <a:lnSpc>
                <a:spcPct val="100000"/>
              </a:lnSpc>
              <a:spcBef>
                <a:spcPts val="400"/>
              </a:spcBef>
              <a:spcAft>
                <a:spcPts val="0"/>
              </a:spcAft>
              <a:buClr>
                <a:schemeClr val="lt1"/>
              </a:buClr>
              <a:buSzPts val="2000"/>
              <a:buFont typeface="Noto Sans Symbols"/>
              <a:buAutoNum type="arabicPeriod"/>
            </a:pPr>
            <a:r>
              <a:rPr b="0" i="0" lang="en-US" sz="2000" u="none">
                <a:solidFill>
                  <a:schemeClr val="dk1"/>
                </a:solidFill>
                <a:latin typeface="Arial"/>
                <a:ea typeface="Arial"/>
                <a:cs typeface="Arial"/>
                <a:sym typeface="Arial"/>
              </a:rPr>
              <a:t>Select some text at a place in the document that you would like to create a link to, then add an anchor to link to like this:</a:t>
            </a:r>
            <a:endParaRPr/>
          </a:p>
          <a:p>
            <a:pPr indent="-609600" lvl="0" marL="6096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&lt;A NAME=“bookmark_name”&gt;&lt;/A&gt;</a:t>
            </a:r>
            <a:endParaRPr/>
          </a:p>
          <a:p>
            <a:pPr indent="-609600" lvl="0" marL="6096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The Name attribute of an anchor element specifies a location in the document that we link to shortly. All NAME attributes in a document must be unique.</a:t>
            </a:r>
            <a:endParaRPr/>
          </a:p>
          <a:p>
            <a:pPr indent="-609600" lvl="0" marL="609600" rtl="0" algn="l">
              <a:lnSpc>
                <a:spcPct val="100000"/>
              </a:lnSpc>
              <a:spcBef>
                <a:spcPts val="400"/>
              </a:spcBef>
              <a:spcAft>
                <a:spcPts val="0"/>
              </a:spcAft>
              <a:buClr>
                <a:schemeClr val="lt1"/>
              </a:buClr>
              <a:buSzPts val="2000"/>
              <a:buFont typeface="Noto Sans Symbols"/>
              <a:buAutoNum type="arabicPeriod" startAt="2"/>
            </a:pPr>
            <a:r>
              <a:rPr b="0" i="0" lang="en-US" sz="2000" u="none">
                <a:solidFill>
                  <a:schemeClr val="dk1"/>
                </a:solidFill>
                <a:latin typeface="Arial"/>
                <a:ea typeface="Arial"/>
                <a:cs typeface="Arial"/>
                <a:sym typeface="Arial"/>
              </a:rPr>
              <a:t>Next select the text that you would like to create as a link to the location created above.</a:t>
            </a:r>
            <a:endParaRPr/>
          </a:p>
          <a:p>
            <a:pPr indent="-609600" lvl="0" marL="6096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&lt;A HREF=“</a:t>
            </a:r>
            <a:r>
              <a:rPr b="0" i="0" lang="en-US" sz="2000" u="none">
                <a:solidFill>
                  <a:schemeClr val="dk1"/>
                </a:solidFill>
                <a:latin typeface="Arial"/>
                <a:ea typeface="Arial"/>
                <a:cs typeface="Arial"/>
                <a:sym typeface="Arial"/>
              </a:rPr>
              <a:t>#</a:t>
            </a:r>
            <a:r>
              <a:rPr b="0" i="0" lang="en-US" sz="2000" u="none">
                <a:solidFill>
                  <a:srgbClr val="FF0000"/>
                </a:solidFill>
                <a:latin typeface="Arial"/>
                <a:ea typeface="Arial"/>
                <a:cs typeface="Arial"/>
                <a:sym typeface="Arial"/>
              </a:rPr>
              <a:t>bookmark_name”&gt;Go To  Book Mark&lt;/A&gt;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19" name="Google Shape;619;p83"/>
          <p:cNvSpPr txBox="1"/>
          <p:nvPr>
            <p:ph type="title"/>
          </p:nvPr>
        </p:nvSpPr>
        <p:spPr>
          <a:xfrm>
            <a:off x="533400" y="274637"/>
            <a:ext cx="7929562"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Image Maps</a:t>
            </a:r>
            <a:endParaRPr/>
          </a:p>
        </p:txBody>
      </p:sp>
      <p:sp>
        <p:nvSpPr>
          <p:cNvPr id="620" name="Google Shape;620;p83"/>
          <p:cNvSpPr txBox="1"/>
          <p:nvPr>
            <p:ph idx="1" type="body"/>
          </p:nvPr>
        </p:nvSpPr>
        <p:spPr>
          <a:xfrm>
            <a:off x="457200" y="1752600"/>
            <a:ext cx="8229600" cy="51054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Image maps are images, usually in </a:t>
            </a:r>
            <a:r>
              <a:rPr b="0" i="0" lang="en-US" sz="2400" u="none">
                <a:solidFill>
                  <a:srgbClr val="FF0000"/>
                </a:solidFill>
                <a:latin typeface="Arial"/>
                <a:ea typeface="Arial"/>
                <a:cs typeface="Arial"/>
                <a:sym typeface="Arial"/>
              </a:rPr>
              <a:t>gif</a:t>
            </a:r>
            <a:r>
              <a:rPr b="0" i="0" lang="en-US" sz="2400" u="none">
                <a:solidFill>
                  <a:schemeClr val="dk1"/>
                </a:solidFill>
                <a:latin typeface="Arial"/>
                <a:ea typeface="Arial"/>
                <a:cs typeface="Arial"/>
                <a:sym typeface="Arial"/>
              </a:rPr>
              <a:t> format that have been divided into regions; clicking in a region of the image cause the web surfer to be connected to a new URL. Image maps are graphical form of creating links between pages.</a:t>
            </a:r>
            <a:endParaRPr/>
          </a:p>
          <a:p>
            <a:pPr indent="-609600" lvl="0" marL="60960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There are two type of image maps:</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Client side and server side</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Both types of image maps involve a listing of co-ordinates </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that define the mapping regions and which URLs those</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coordinates are associated with. This is known as the map</a:t>
            </a:r>
            <a:endParaRPr/>
          </a:p>
          <a:p>
            <a:pPr indent="-609600" lvl="0" marL="6096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8" name="Google Shape;168;p21"/>
          <p:cNvSpPr txBox="1"/>
          <p:nvPr>
            <p:ph type="title"/>
          </p:nvPr>
        </p:nvSpPr>
        <p:spPr>
          <a:xfrm>
            <a:off x="457200" y="274637"/>
            <a:ext cx="8229600" cy="11430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Arial"/>
              <a:buNone/>
            </a:pPr>
            <a:r>
              <a:rPr b="0" i="0" lang="en-US" sz="5400" u="none">
                <a:solidFill>
                  <a:srgbClr val="FFFF00"/>
                </a:solidFill>
                <a:latin typeface="Arial"/>
                <a:ea typeface="Arial"/>
                <a:cs typeface="Arial"/>
                <a:sym typeface="Arial"/>
              </a:rPr>
              <a:t>Definitions</a:t>
            </a:r>
            <a:endParaRPr/>
          </a:p>
        </p:txBody>
      </p:sp>
      <p:sp>
        <p:nvSpPr>
          <p:cNvPr id="169" name="Google Shape;169;p21"/>
          <p:cNvSpPr txBox="1"/>
          <p:nvPr>
            <p:ph idx="1" type="body"/>
          </p:nvPr>
        </p:nvSpPr>
        <p:spPr>
          <a:xfrm>
            <a:off x="457200" y="1752600"/>
            <a:ext cx="8229600" cy="4525962"/>
          </a:xfrm>
          <a:prstGeom prst="rect">
            <a:avLst/>
          </a:prstGeom>
          <a:solidFill>
            <a:schemeClr val="accent1"/>
          </a:solidFill>
          <a:ln cap="flat" cmpd="sng" w="9525">
            <a:solidFill>
              <a:schemeClr val="dk2"/>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3200"/>
              <a:buFont typeface="Noto Sans Symbols"/>
              <a:buChar char="▪"/>
            </a:pPr>
            <a:r>
              <a:rPr b="0" i="0" lang="en-US" sz="3200" u="none">
                <a:solidFill>
                  <a:schemeClr val="dk2"/>
                </a:solidFill>
                <a:latin typeface="Arial"/>
                <a:ea typeface="Arial"/>
                <a:cs typeface="Arial"/>
                <a:sym typeface="Arial"/>
              </a:rPr>
              <a:t>W W W – World Wide Web.</a:t>
            </a:r>
            <a:endParaRPr/>
          </a:p>
          <a:p>
            <a:pPr indent="-342900" lvl="0" marL="342900" rtl="0" algn="l">
              <a:lnSpc>
                <a:spcPct val="80000"/>
              </a:lnSpc>
              <a:spcBef>
                <a:spcPts val="640"/>
              </a:spcBef>
              <a:spcAft>
                <a:spcPts val="0"/>
              </a:spcAft>
              <a:buClr>
                <a:schemeClr val="hlink"/>
              </a:buClr>
              <a:buSzPts val="3200"/>
              <a:buFont typeface="Noto Sans Symbols"/>
              <a:buChar char="▪"/>
            </a:pPr>
            <a:r>
              <a:rPr b="0" i="0" lang="en-US" sz="3200" u="none">
                <a:solidFill>
                  <a:schemeClr val="dk1"/>
                </a:solidFill>
                <a:latin typeface="Arial"/>
                <a:ea typeface="Arial"/>
                <a:cs typeface="Arial"/>
                <a:sym typeface="Arial"/>
              </a:rPr>
              <a:t>HTML – </a:t>
            </a:r>
            <a:r>
              <a:rPr b="1" i="0" lang="en-US" sz="3200" u="none">
                <a:solidFill>
                  <a:srgbClr val="FF0000"/>
                </a:solidFill>
                <a:latin typeface="Arial"/>
                <a:ea typeface="Arial"/>
                <a:cs typeface="Arial"/>
                <a:sym typeface="Arial"/>
              </a:rPr>
              <a:t>HyperText Markup Language</a:t>
            </a:r>
            <a:r>
              <a:rPr b="0" i="0" lang="en-US" sz="3200" u="none">
                <a:solidFill>
                  <a:schemeClr val="dk1"/>
                </a:solidFill>
                <a:latin typeface="Arial"/>
                <a:ea typeface="Arial"/>
                <a:cs typeface="Arial"/>
                <a:sym typeface="Arial"/>
              </a:rPr>
              <a:t> – The Language of Web Pages on the World Wide Web.</a:t>
            </a:r>
            <a:endParaRPr/>
          </a:p>
          <a:p>
            <a:pPr indent="-342900" lvl="0" marL="342900" rtl="0" algn="l">
              <a:lnSpc>
                <a:spcPct val="8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r>
              <a:rPr b="0" i="0" lang="en-US" sz="3200" u="none">
                <a:solidFill>
                  <a:srgbClr val="FF0000"/>
                </a:solidFill>
                <a:latin typeface="Arial"/>
                <a:ea typeface="Arial"/>
                <a:cs typeface="Arial"/>
                <a:sym typeface="Arial"/>
              </a:rPr>
              <a:t>HTML is a text formatting language.</a:t>
            </a:r>
            <a:endParaRPr/>
          </a:p>
          <a:p>
            <a:pPr indent="-342900" lvl="0" marL="342900" rtl="0" algn="l">
              <a:lnSpc>
                <a:spcPct val="80000"/>
              </a:lnSpc>
              <a:spcBef>
                <a:spcPts val="640"/>
              </a:spcBef>
              <a:spcAft>
                <a:spcPts val="0"/>
              </a:spcAft>
              <a:buClr>
                <a:schemeClr val="hlink"/>
              </a:buClr>
              <a:buSzPts val="3200"/>
              <a:buFont typeface="Noto Sans Symbols"/>
              <a:buChar char="▪"/>
            </a:pPr>
            <a:r>
              <a:rPr b="0" i="0" lang="en-US" sz="3200" u="none">
                <a:solidFill>
                  <a:schemeClr val="dk1"/>
                </a:solidFill>
                <a:latin typeface="Arial"/>
                <a:ea typeface="Arial"/>
                <a:cs typeface="Arial"/>
                <a:sym typeface="Arial"/>
              </a:rPr>
              <a:t>URL – Uniform Resource Locator.</a:t>
            </a:r>
            <a:endParaRPr/>
          </a:p>
          <a:p>
            <a:pPr indent="-342900" lvl="0" marL="342900" rtl="0" algn="l">
              <a:lnSpc>
                <a:spcPct val="80000"/>
              </a:lnSpc>
              <a:spcBef>
                <a:spcPts val="640"/>
              </a:spcBef>
              <a:spcAft>
                <a:spcPts val="0"/>
              </a:spcAft>
              <a:buClr>
                <a:schemeClr val="hlink"/>
              </a:buClr>
              <a:buSzPts val="3200"/>
              <a:buFont typeface="Noto Sans Symbols"/>
              <a:buChar char="▪"/>
            </a:pPr>
            <a:r>
              <a:rPr b="0" i="0" lang="en-US" sz="3200" u="none">
                <a:solidFill>
                  <a:schemeClr val="dk1"/>
                </a:solidFill>
                <a:latin typeface="Arial"/>
                <a:ea typeface="Arial"/>
                <a:cs typeface="Arial"/>
                <a:sym typeface="Arial"/>
              </a:rPr>
              <a:t>Browser – A software program which is used to show web pages.</a:t>
            </a:r>
            <a:endParaRPr/>
          </a:p>
          <a:p>
            <a:pPr indent="-342900" lvl="0" marL="342900" rtl="0" algn="l">
              <a:lnSpc>
                <a:spcPct val="8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26" name="Google Shape;626;p84"/>
          <p:cNvSpPr txBox="1"/>
          <p:nvPr>
            <p:ph type="title"/>
          </p:nvPr>
        </p:nvSpPr>
        <p:spPr>
          <a:xfrm>
            <a:off x="457200" y="274637"/>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Area Shapes Used</a:t>
            </a:r>
            <a:endParaRPr/>
          </a:p>
        </p:txBody>
      </p:sp>
      <p:sp>
        <p:nvSpPr>
          <p:cNvPr id="627" name="Google Shape;627;p8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8" name="Google Shape;628;p8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9" name="Google Shape;629;p8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0" name="Google Shape;630;p84"/>
          <p:cNvSpPr txBox="1"/>
          <p:nvPr/>
        </p:nvSpPr>
        <p:spPr>
          <a:xfrm>
            <a:off x="0" y="34290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imagem2" id="631" name="Google Shape;631;p84"/>
          <p:cNvPicPr preferRelativeResize="0"/>
          <p:nvPr/>
        </p:nvPicPr>
        <p:blipFill rotWithShape="1">
          <a:blip r:embed="rId3">
            <a:alphaModFix/>
          </a:blip>
          <a:srcRect b="0" l="0" r="0" t="0"/>
          <a:stretch/>
        </p:blipFill>
        <p:spPr>
          <a:xfrm>
            <a:off x="685800" y="1752600"/>
            <a:ext cx="7315200" cy="3606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37" name="Google Shape;637;p85"/>
          <p:cNvSpPr txBox="1"/>
          <p:nvPr>
            <p:ph type="title"/>
          </p:nvPr>
        </p:nvSpPr>
        <p:spPr>
          <a:xfrm>
            <a:off x="457200" y="0"/>
            <a:ext cx="8229600" cy="8382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Client-Side Image Maps</a:t>
            </a:r>
            <a:endParaRPr/>
          </a:p>
        </p:txBody>
      </p:sp>
      <p:sp>
        <p:nvSpPr>
          <p:cNvPr id="638" name="Google Shape;638;p85"/>
          <p:cNvSpPr txBox="1"/>
          <p:nvPr>
            <p:ph idx="1" type="body"/>
          </p:nvPr>
        </p:nvSpPr>
        <p:spPr>
          <a:xfrm>
            <a:off x="228600" y="1066800"/>
            <a:ext cx="8610600" cy="5638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400"/>
              <a:buFont typeface="Noto Sans Symbols"/>
              <a:buChar char="▪"/>
            </a:pPr>
            <a:r>
              <a:rPr b="0" i="0" lang="en-US" sz="2400" u="none">
                <a:solidFill>
                  <a:schemeClr val="dk1"/>
                </a:solidFill>
                <a:latin typeface="Arial"/>
                <a:ea typeface="Arial"/>
                <a:cs typeface="Arial"/>
                <a:sym typeface="Arial"/>
              </a:rPr>
              <a:t>Client-side image maps (USEMAP) use a map file that is part of the HTML document (in an element called MAP), and is linked to the image by the Web browser.</a:t>
            </a:r>
            <a:endParaRPr/>
          </a:p>
          <a:p>
            <a:pPr indent="-342900" lvl="0" marL="342900" rtl="0" algn="l">
              <a:lnSpc>
                <a:spcPct val="8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&lt;IMG SRC="note.GIF"  Width=200 Height=200 </a:t>
            </a:r>
            <a:endParaRPr/>
          </a:p>
          <a:p>
            <a:pPr indent="-342900" lvl="0" marL="34290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border="5" USEMAP="#map1"&gt;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&lt;MAP NAME="map1"&gt;</a:t>
            </a:r>
            <a:endParaRPr/>
          </a:p>
          <a:p>
            <a:pPr indent="-342900" lvl="0" marL="342900" rtl="0" algn="l">
              <a:lnSpc>
                <a:spcPct val="80000"/>
              </a:lnSpc>
              <a:spcBef>
                <a:spcPts val="480"/>
              </a:spcBef>
              <a:spcAft>
                <a:spcPts val="0"/>
              </a:spcAft>
              <a:buClr>
                <a:srgbClr val="0000FF"/>
              </a:buClr>
              <a:buSzPts val="2400"/>
              <a:buFont typeface="Arial"/>
              <a:buNone/>
            </a:pPr>
            <a:r>
              <a:rPr b="0" i="0" lang="en-US" sz="2400" u="none">
                <a:solidFill>
                  <a:srgbClr val="0000FF"/>
                </a:solidFill>
                <a:latin typeface="Arial"/>
                <a:ea typeface="Arial"/>
                <a:cs typeface="Arial"/>
                <a:sym typeface="Arial"/>
              </a:rPr>
              <a:t>&lt;AREA SHAPE="RECT" COORDS="0,0,90,90"  </a:t>
            </a:r>
            <a:endParaRPr/>
          </a:p>
          <a:p>
            <a:pPr indent="-342900" lvl="0" marL="342900" rtl="0" algn="l">
              <a:lnSpc>
                <a:spcPct val="80000"/>
              </a:lnSpc>
              <a:spcBef>
                <a:spcPts val="480"/>
              </a:spcBef>
              <a:spcAft>
                <a:spcPts val="0"/>
              </a:spcAft>
              <a:buClr>
                <a:srgbClr val="0000FF"/>
              </a:buClr>
              <a:buSzPts val="2400"/>
              <a:buFont typeface="Arial"/>
              <a:buNone/>
            </a:pPr>
            <a:r>
              <a:rPr b="0" i="0" lang="en-US" sz="2400" u="none">
                <a:solidFill>
                  <a:srgbClr val="0000FF"/>
                </a:solidFill>
                <a:latin typeface="Arial"/>
                <a:ea typeface="Arial"/>
                <a:cs typeface="Arial"/>
                <a:sym typeface="Arial"/>
              </a:rPr>
              <a:t>HREF="hi.html"  ALT="see me…"&gt;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&lt;AREA SHAPE="RECT" COORDS="100,100,160,160" </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HREF="divPara.html"  ALT="see him…" &gt;</a:t>
            </a:r>
            <a:endParaRPr/>
          </a:p>
          <a:p>
            <a:pPr indent="-342900" lvl="0" marL="342900" rtl="0" algn="l">
              <a:lnSpc>
                <a:spcPct val="80000"/>
              </a:lnSpc>
              <a:spcBef>
                <a:spcPts val="480"/>
              </a:spcBef>
              <a:spcAft>
                <a:spcPts val="0"/>
              </a:spcAft>
              <a:buClr>
                <a:srgbClr val="0000FF"/>
              </a:buClr>
              <a:buSzPts val="2400"/>
              <a:buFont typeface="Arial"/>
              <a:buNone/>
            </a:pPr>
            <a:r>
              <a:rPr b="0" i="0" lang="en-US" sz="2400" u="none">
                <a:solidFill>
                  <a:srgbClr val="0000FF"/>
                </a:solidFill>
                <a:latin typeface="Arial"/>
                <a:ea typeface="Arial"/>
                <a:cs typeface="Arial"/>
                <a:sym typeface="Arial"/>
              </a:rPr>
              <a:t>&lt;AREA SHAPE="CIRCLE" COORDS="150,50,20" </a:t>
            </a:r>
            <a:endParaRPr/>
          </a:p>
          <a:p>
            <a:pPr indent="-342900" lvl="0" marL="342900" rtl="0" algn="l">
              <a:lnSpc>
                <a:spcPct val="80000"/>
              </a:lnSpc>
              <a:spcBef>
                <a:spcPts val="480"/>
              </a:spcBef>
              <a:spcAft>
                <a:spcPts val="0"/>
              </a:spcAft>
              <a:buClr>
                <a:srgbClr val="0000FF"/>
              </a:buClr>
              <a:buSzPts val="2400"/>
              <a:buFont typeface="Arial"/>
              <a:buNone/>
            </a:pPr>
            <a:r>
              <a:rPr b="0" i="0" lang="en-US" sz="2400" u="none">
                <a:solidFill>
                  <a:srgbClr val="0000FF"/>
                </a:solidFill>
                <a:latin typeface="Arial"/>
                <a:ea typeface="Arial"/>
                <a:cs typeface="Arial"/>
                <a:sym typeface="Arial"/>
              </a:rPr>
              <a:t>HREF="house.html"  ALT="see it…" &gt;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&lt;/MAP&gt;</a:t>
            </a:r>
            <a:endParaRPr/>
          </a:p>
          <a:p>
            <a:pPr indent="-342900" lvl="0" marL="342900" rtl="0" algn="l">
              <a:lnSpc>
                <a:spcPct val="80000"/>
              </a:lnSpc>
              <a:spcBef>
                <a:spcPts val="560"/>
              </a:spcBef>
              <a:spcAft>
                <a:spcPts val="0"/>
              </a:spcAft>
              <a:buClr>
                <a:srgbClr val="FF0000"/>
              </a:buClr>
              <a:buSzPts val="1400"/>
              <a:buFont typeface="Arial"/>
              <a:buNone/>
            </a:pPr>
            <a:r>
              <a:rPr b="0" i="0" lang="en-US" sz="1400" u="none">
                <a:solidFill>
                  <a:srgbClr val="FF0000"/>
                </a:solidFill>
                <a:latin typeface="Arial"/>
                <a:ea typeface="Arial"/>
                <a:cs typeface="Arial"/>
                <a:sym typeface="Arial"/>
              </a:rPr>
              <a:t> </a:t>
            </a:r>
            <a:r>
              <a:rPr b="0" i="0" lang="en-US" sz="2800" u="none">
                <a:solidFill>
                  <a:srgbClr val="FF0000"/>
                </a:solidFill>
                <a:latin typeface="Arial"/>
                <a:ea typeface="Arial"/>
                <a:cs typeface="Arial"/>
                <a:sym typeface="Arial"/>
              </a:rPr>
              <a:t>We can use Poly as well as Rect……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44" name="Google Shape;644;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Shapes, Coords</a:t>
            </a:r>
            <a:endParaRPr/>
          </a:p>
        </p:txBody>
      </p:sp>
      <p:sp>
        <p:nvSpPr>
          <p:cNvPr id="645" name="Google Shape;645;p8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Types of Shapes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Rect 🡪 used for squares and ordered shapes.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Circle 🡪 used for circles.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Poly 🡪 used for unordered shapes.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Number of coordinators for each shape: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Rect 🡪4 numbers for two corners</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Circle 🡪3 numbers for the center &amp; R</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Poly 🡪 depends on the number of corners of the shape( 2 numbers for each corner) </a:t>
            </a:r>
            <a:endParaRPr/>
          </a:p>
          <a:p>
            <a:pPr indent="-228600" lvl="2" marL="11430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228600" lvl="2" marL="11430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51" name="Google Shape;651;p87"/>
          <p:cNvSpPr txBox="1"/>
          <p:nvPr>
            <p:ph type="title"/>
          </p:nvPr>
        </p:nvSpPr>
        <p:spPr>
          <a:xfrm>
            <a:off x="460375" y="274637"/>
            <a:ext cx="7929562"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t>
            </a:r>
            <a:r>
              <a:rPr b="1" i="0" lang="en-US" sz="4400" u="none">
                <a:solidFill>
                  <a:srgbClr val="FFFF00"/>
                </a:solidFill>
                <a:latin typeface="Arial"/>
                <a:ea typeface="Arial"/>
                <a:cs typeface="Arial"/>
                <a:sym typeface="Arial"/>
              </a:rPr>
              <a:t>ables</a:t>
            </a:r>
            <a:endParaRPr/>
          </a:p>
        </p:txBody>
      </p:sp>
      <p:sp>
        <p:nvSpPr>
          <p:cNvPr id="652" name="Google Shape;652;p87"/>
          <p:cNvSpPr txBox="1"/>
          <p:nvPr>
            <p:ph idx="1" type="body"/>
          </p:nvPr>
        </p:nvSpPr>
        <p:spPr>
          <a:xfrm>
            <a:off x="457200" y="1600200"/>
            <a:ext cx="8229600" cy="4525962"/>
          </a:xfrm>
          <a:prstGeom prst="rect">
            <a:avLst/>
          </a:prstGeom>
          <a:solidFill>
            <a:schemeClr val="dk1"/>
          </a:solid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In this chapter you will learn that tables have many uses in </a:t>
            </a:r>
            <a:endParaRPr/>
          </a:p>
          <a:p>
            <a:pPr indent="-609600" lvl="0" marL="609600" rtl="0" algn="l">
              <a:lnSpc>
                <a:spcPct val="100000"/>
              </a:lnSpc>
              <a:spcBef>
                <a:spcPts val="48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HTML. </a:t>
            </a:r>
            <a:endParaRPr/>
          </a:p>
          <a:p>
            <a:pPr indent="-609600" lvl="0" marL="609600" rtl="0" algn="l">
              <a:lnSpc>
                <a:spcPct val="100000"/>
              </a:lnSpc>
              <a:spcBef>
                <a:spcPts val="48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Objectives:</a:t>
            </a:r>
            <a:endParaRPr/>
          </a:p>
          <a:p>
            <a:pPr indent="-609600" lvl="0" marL="609600" rtl="0" algn="l">
              <a:lnSpc>
                <a:spcPct val="100000"/>
              </a:lnSpc>
              <a:spcBef>
                <a:spcPts val="480"/>
              </a:spcBef>
              <a:spcAft>
                <a:spcPts val="0"/>
              </a:spcAft>
              <a:buClr>
                <a:srgbClr val="FFFF00"/>
              </a:buClr>
              <a:buSzPts val="2400"/>
              <a:buFont typeface="Arial"/>
              <a:buNone/>
            </a:pPr>
            <a:r>
              <a:rPr b="0" i="0" lang="en-US" sz="2400" u="none">
                <a:solidFill>
                  <a:srgbClr val="FFFF00"/>
                </a:solidFill>
                <a:latin typeface="Arial"/>
                <a:ea typeface="Arial"/>
                <a:cs typeface="Arial"/>
                <a:sym typeface="Arial"/>
              </a:rPr>
              <a:t>Upon completing this section, you should be able to:</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rgbClr val="FFFF00"/>
                </a:solidFill>
                <a:latin typeface="Arial"/>
                <a:ea typeface="Arial"/>
                <a:cs typeface="Arial"/>
                <a:sym typeface="Arial"/>
              </a:rPr>
              <a:t>Insert a table.</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rgbClr val="FFFF00"/>
                </a:solidFill>
                <a:latin typeface="Arial"/>
                <a:ea typeface="Arial"/>
                <a:cs typeface="Arial"/>
                <a:sym typeface="Arial"/>
              </a:rPr>
              <a:t>Explain a table’s attributes.</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rgbClr val="FFFF00"/>
                </a:solidFill>
                <a:latin typeface="Arial"/>
                <a:ea typeface="Arial"/>
                <a:cs typeface="Arial"/>
                <a:sym typeface="Arial"/>
              </a:rPr>
              <a:t>Edit a table.</a:t>
            </a:r>
            <a:endParaRPr/>
          </a:p>
          <a:p>
            <a:pPr indent="-609600" lvl="0" marL="609600" rtl="0" algn="l">
              <a:lnSpc>
                <a:spcPct val="100000"/>
              </a:lnSpc>
              <a:spcBef>
                <a:spcPts val="480"/>
              </a:spcBef>
              <a:spcAft>
                <a:spcPts val="0"/>
              </a:spcAft>
              <a:buClr>
                <a:schemeClr val="lt1"/>
              </a:buClr>
              <a:buSzPts val="2400"/>
              <a:buFont typeface="Arial"/>
              <a:buAutoNum type="arabicPeriod"/>
            </a:pPr>
            <a:r>
              <a:rPr b="0" i="0" lang="en-US" sz="2400" u="none">
                <a:solidFill>
                  <a:srgbClr val="FFFF00"/>
                </a:solidFill>
                <a:latin typeface="Arial"/>
                <a:ea typeface="Arial"/>
                <a:cs typeface="Arial"/>
                <a:sym typeface="Arial"/>
              </a:rPr>
              <a:t>Add a table header.</a:t>
            </a:r>
            <a:endParaRPr/>
          </a:p>
          <a:p>
            <a:pPr indent="-190500" lvl="0" marL="342900" rtl="0" algn="l">
              <a:spcBef>
                <a:spcPts val="480"/>
              </a:spcBef>
              <a:spcAft>
                <a:spcPts val="0"/>
              </a:spcAft>
              <a:buClr>
                <a:schemeClr val="dk1"/>
              </a:buClr>
              <a:buSzPts val="2400"/>
              <a:buFont typeface="Arial"/>
              <a:buNone/>
            </a:pPr>
            <a:r>
              <a:t/>
            </a:r>
            <a:endParaRPr b="0" i="0" sz="2400" u="none">
              <a:solidFill>
                <a:srgbClr val="FFFF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58" name="Google Shape;658;p88"/>
          <p:cNvSpPr txBox="1"/>
          <p:nvPr>
            <p:ph type="title"/>
          </p:nvPr>
        </p:nvSpPr>
        <p:spPr>
          <a:xfrm>
            <a:off x="457200" y="274637"/>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Tables</a:t>
            </a:r>
            <a:endParaRPr/>
          </a:p>
        </p:txBody>
      </p:sp>
      <p:sp>
        <p:nvSpPr>
          <p:cNvPr id="659" name="Google Shape;659;p88"/>
          <p:cNvSpPr txBox="1"/>
          <p:nvPr>
            <p:ph idx="1" type="body"/>
          </p:nvPr>
        </p:nvSpPr>
        <p:spPr>
          <a:xfrm>
            <a:off x="457200" y="1600200"/>
            <a:ext cx="8229600" cy="4525962"/>
          </a:xfrm>
          <a:prstGeom prst="rect">
            <a:avLst/>
          </a:prstGeom>
          <a:solidFill>
            <a:schemeClr val="dk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lt1"/>
              </a:buClr>
              <a:buSzPts val="2800"/>
              <a:buFont typeface="Noto Sans Symbols"/>
              <a:buChar char="▪"/>
            </a:pPr>
            <a:r>
              <a:rPr b="0" i="0" lang="en-US" sz="2800" u="none">
                <a:solidFill>
                  <a:srgbClr val="FFFF00"/>
                </a:solidFill>
                <a:latin typeface="Arial"/>
                <a:ea typeface="Arial"/>
                <a:cs typeface="Arial"/>
                <a:sym typeface="Arial"/>
              </a:rPr>
              <a:t>The &lt;TABLE&gt;&lt;/TABLE&gt; element has four sub-elements:</a:t>
            </a:r>
            <a:endParaRPr/>
          </a:p>
          <a:p>
            <a:pPr indent="-609600" lvl="0" marL="609600" rtl="0" algn="l">
              <a:lnSpc>
                <a:spcPct val="90000"/>
              </a:lnSpc>
              <a:spcBef>
                <a:spcPts val="560"/>
              </a:spcBef>
              <a:spcAft>
                <a:spcPts val="0"/>
              </a:spcAft>
              <a:buClr>
                <a:schemeClr val="lt1"/>
              </a:buClr>
              <a:buSzPts val="2800"/>
              <a:buFont typeface="Arial"/>
              <a:buAutoNum type="arabicPeriod"/>
            </a:pPr>
            <a:r>
              <a:rPr b="0" i="0" lang="en-US" sz="2800" u="none">
                <a:solidFill>
                  <a:srgbClr val="FFFF00"/>
                </a:solidFill>
                <a:latin typeface="Arial"/>
                <a:ea typeface="Arial"/>
                <a:cs typeface="Arial"/>
                <a:sym typeface="Arial"/>
              </a:rPr>
              <a:t>Table Row&lt;TR&gt;&lt;/TR&gt;.</a:t>
            </a:r>
            <a:endParaRPr/>
          </a:p>
          <a:p>
            <a:pPr indent="-609600" lvl="0" marL="609600" rtl="0" algn="l">
              <a:lnSpc>
                <a:spcPct val="90000"/>
              </a:lnSpc>
              <a:spcBef>
                <a:spcPts val="560"/>
              </a:spcBef>
              <a:spcAft>
                <a:spcPts val="0"/>
              </a:spcAft>
              <a:buClr>
                <a:schemeClr val="lt1"/>
              </a:buClr>
              <a:buSzPts val="2800"/>
              <a:buFont typeface="Arial"/>
              <a:buAutoNum type="arabicPeriod"/>
            </a:pPr>
            <a:r>
              <a:rPr b="0" i="0" lang="en-US" sz="2800" u="none">
                <a:solidFill>
                  <a:srgbClr val="FFFF00"/>
                </a:solidFill>
                <a:latin typeface="Arial"/>
                <a:ea typeface="Arial"/>
                <a:cs typeface="Arial"/>
                <a:sym typeface="Arial"/>
              </a:rPr>
              <a:t>Table Header &lt;TH&gt;&lt;/TH&gt;.</a:t>
            </a:r>
            <a:endParaRPr/>
          </a:p>
          <a:p>
            <a:pPr indent="-609600" lvl="0" marL="609600" rtl="0" algn="l">
              <a:lnSpc>
                <a:spcPct val="90000"/>
              </a:lnSpc>
              <a:spcBef>
                <a:spcPts val="560"/>
              </a:spcBef>
              <a:spcAft>
                <a:spcPts val="0"/>
              </a:spcAft>
              <a:buClr>
                <a:schemeClr val="lt1"/>
              </a:buClr>
              <a:buSzPts val="2800"/>
              <a:buFont typeface="Arial"/>
              <a:buAutoNum type="arabicPeriod"/>
            </a:pPr>
            <a:r>
              <a:rPr b="0" i="0" lang="en-US" sz="2800" u="none">
                <a:solidFill>
                  <a:srgbClr val="FFFF00"/>
                </a:solidFill>
                <a:latin typeface="Arial"/>
                <a:ea typeface="Arial"/>
                <a:cs typeface="Arial"/>
                <a:sym typeface="Arial"/>
              </a:rPr>
              <a:t>Table Data &lt;TD&gt;&lt;/TD&gt;.</a:t>
            </a:r>
            <a:endParaRPr/>
          </a:p>
          <a:p>
            <a:pPr indent="-609600" lvl="0" marL="609600" rtl="0" algn="l">
              <a:lnSpc>
                <a:spcPct val="90000"/>
              </a:lnSpc>
              <a:spcBef>
                <a:spcPts val="560"/>
              </a:spcBef>
              <a:spcAft>
                <a:spcPts val="0"/>
              </a:spcAft>
              <a:buClr>
                <a:schemeClr val="lt1"/>
              </a:buClr>
              <a:buSzPts val="2800"/>
              <a:buFont typeface="Arial"/>
              <a:buAutoNum type="arabicPeriod"/>
            </a:pPr>
            <a:r>
              <a:rPr b="0" i="0" lang="en-US" sz="2800" u="none">
                <a:solidFill>
                  <a:srgbClr val="FFFF00"/>
                </a:solidFill>
                <a:latin typeface="Arial"/>
                <a:ea typeface="Arial"/>
                <a:cs typeface="Arial"/>
                <a:sym typeface="Arial"/>
              </a:rPr>
              <a:t>Caption &lt;CAPTION&gt;&lt;/CAPTION&gt;.</a:t>
            </a:r>
            <a:endParaRPr/>
          </a:p>
          <a:p>
            <a:pPr indent="-609600" lvl="0" marL="609600" rtl="0" algn="l">
              <a:lnSpc>
                <a:spcPct val="90000"/>
              </a:lnSpc>
              <a:spcBef>
                <a:spcPts val="560"/>
              </a:spcBef>
              <a:spcAft>
                <a:spcPts val="0"/>
              </a:spcAft>
              <a:buClr>
                <a:schemeClr val="lt1"/>
              </a:buClr>
              <a:buSzPts val="2800"/>
              <a:buFont typeface="Noto Sans Symbols"/>
              <a:buChar char="▪"/>
            </a:pPr>
            <a:r>
              <a:rPr b="0" i="0" lang="en-US" sz="2800" u="none">
                <a:solidFill>
                  <a:srgbClr val="FFFF00"/>
                </a:solidFill>
                <a:latin typeface="Arial"/>
                <a:ea typeface="Arial"/>
                <a:cs typeface="Arial"/>
                <a:sym typeface="Arial"/>
              </a:rPr>
              <a:t>The table row elements usually contain table header elements or table data elements.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65" name="Google Shape;665;p89"/>
          <p:cNvSpPr txBox="1"/>
          <p:nvPr>
            <p:ph type="title"/>
          </p:nvPr>
        </p:nvSpPr>
        <p:spPr>
          <a:xfrm>
            <a:off x="457200" y="30480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Tables</a:t>
            </a:r>
            <a:endParaRPr/>
          </a:p>
        </p:txBody>
      </p:sp>
      <p:sp>
        <p:nvSpPr>
          <p:cNvPr id="666" name="Google Shape;666;p89"/>
          <p:cNvSpPr txBox="1"/>
          <p:nvPr>
            <p:ph idx="1" type="body"/>
          </p:nvPr>
        </p:nvSpPr>
        <p:spPr>
          <a:xfrm>
            <a:off x="685800" y="1371600"/>
            <a:ext cx="7772400" cy="4876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&lt;table border=“1”&gt;</a:t>
            </a:r>
            <a:endParaRPr/>
          </a:p>
          <a:p>
            <a:pPr indent="-342900" lvl="0" marL="34290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&lt;tr&gt;</a:t>
            </a:r>
            <a:endParaRPr/>
          </a:p>
          <a:p>
            <a:pPr indent="-342900" lvl="0" marL="34290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Arial"/>
                <a:ea typeface="Arial"/>
                <a:cs typeface="Arial"/>
                <a:sym typeface="Arial"/>
              </a:rPr>
              <a:t>&lt;th&gt; Column 1 header &lt;/th&gt;</a:t>
            </a:r>
            <a:endParaRPr/>
          </a:p>
          <a:p>
            <a:pPr indent="-342900" lvl="0" marL="34290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Arial"/>
                <a:ea typeface="Arial"/>
                <a:cs typeface="Arial"/>
                <a:sym typeface="Arial"/>
              </a:rPr>
              <a:t>&lt;th&gt; Column 2 header &lt;/th&gt;</a:t>
            </a:r>
            <a:endParaRPr/>
          </a:p>
          <a:p>
            <a:pPr indent="-342900" lvl="0" marL="34290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&lt;/tr&gt;</a:t>
            </a:r>
            <a:endParaRPr/>
          </a:p>
          <a:p>
            <a:pPr indent="-342900" lvl="0" marL="342900" rtl="0" algn="l">
              <a:lnSpc>
                <a:spcPct val="90000"/>
              </a:lnSpc>
              <a:spcBef>
                <a:spcPts val="400"/>
              </a:spcBef>
              <a:spcAft>
                <a:spcPts val="0"/>
              </a:spcAft>
              <a:buClr>
                <a:srgbClr val="990000"/>
              </a:buClr>
              <a:buSzPts val="2000"/>
              <a:buFont typeface="Arial"/>
              <a:buNone/>
            </a:pPr>
            <a:r>
              <a:rPr b="1" i="0" lang="en-US" sz="2000" u="none">
                <a:solidFill>
                  <a:srgbClr val="990000"/>
                </a:solidFill>
                <a:latin typeface="Arial"/>
                <a:ea typeface="Arial"/>
                <a:cs typeface="Arial"/>
                <a:sym typeface="Arial"/>
              </a:rPr>
              <a:t>&lt;tr&gt;</a:t>
            </a:r>
            <a:endParaRPr/>
          </a:p>
          <a:p>
            <a:pPr indent="-342900" lvl="0" marL="34290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Arial"/>
                <a:ea typeface="Arial"/>
                <a:cs typeface="Arial"/>
                <a:sym typeface="Arial"/>
              </a:rPr>
              <a:t>&lt;td&gt; Row1, Col1 &lt;/td&gt;</a:t>
            </a:r>
            <a:endParaRPr/>
          </a:p>
          <a:p>
            <a:pPr indent="-342900" lvl="0" marL="34290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Arial"/>
                <a:ea typeface="Arial"/>
                <a:cs typeface="Arial"/>
                <a:sym typeface="Arial"/>
              </a:rPr>
              <a:t>&lt;td&gt; Row1, Col2 &lt;/td&gt;</a:t>
            </a:r>
            <a:endParaRPr/>
          </a:p>
          <a:p>
            <a:pPr indent="-342900" lvl="0" marL="342900" rtl="0" algn="l">
              <a:lnSpc>
                <a:spcPct val="90000"/>
              </a:lnSpc>
              <a:spcBef>
                <a:spcPts val="400"/>
              </a:spcBef>
              <a:spcAft>
                <a:spcPts val="0"/>
              </a:spcAft>
              <a:buClr>
                <a:srgbClr val="990000"/>
              </a:buClr>
              <a:buSzPts val="2000"/>
              <a:buFont typeface="Arial"/>
              <a:buNone/>
            </a:pPr>
            <a:r>
              <a:rPr b="1" i="0" lang="en-US" sz="2000" u="none">
                <a:solidFill>
                  <a:srgbClr val="990000"/>
                </a:solidFill>
                <a:latin typeface="Arial"/>
                <a:ea typeface="Arial"/>
                <a:cs typeface="Arial"/>
                <a:sym typeface="Arial"/>
              </a:rPr>
              <a:t>&lt;/tr&gt;</a:t>
            </a:r>
            <a:endParaRPr/>
          </a:p>
          <a:p>
            <a:pPr indent="-342900" lvl="0" marL="34290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&lt;tr&gt;</a:t>
            </a:r>
            <a:endParaRPr/>
          </a:p>
          <a:p>
            <a:pPr indent="-342900" lvl="0" marL="34290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Arial"/>
                <a:ea typeface="Arial"/>
                <a:cs typeface="Arial"/>
                <a:sym typeface="Arial"/>
              </a:rPr>
              <a:t>&lt;td&gt; Row2, Col1 &lt;/td&gt;</a:t>
            </a:r>
            <a:endParaRPr/>
          </a:p>
          <a:p>
            <a:pPr indent="-342900" lvl="0" marL="34290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Arial"/>
                <a:ea typeface="Arial"/>
                <a:cs typeface="Arial"/>
                <a:sym typeface="Arial"/>
              </a:rPr>
              <a:t>&lt;td&gt; Row2, Col2 &lt;/td&gt;</a:t>
            </a:r>
            <a:endParaRPr/>
          </a:p>
          <a:p>
            <a:pPr indent="-342900" lvl="0" marL="34290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&lt;/tr&gt;</a:t>
            </a:r>
            <a:endParaRPr/>
          </a:p>
          <a:p>
            <a:pPr indent="-342900" lvl="0" marL="342900" rtl="0" algn="l">
              <a:lnSpc>
                <a:spcPct val="9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&lt;/table&gt;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72" name="Google Shape;672;p90"/>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Tables</a:t>
            </a:r>
            <a:endParaRPr/>
          </a:p>
        </p:txBody>
      </p:sp>
      <p:graphicFrame>
        <p:nvGraphicFramePr>
          <p:cNvPr id="673" name="Google Shape;673;p90"/>
          <p:cNvGraphicFramePr/>
          <p:nvPr/>
        </p:nvGraphicFramePr>
        <p:xfrm>
          <a:off x="1182687" y="2438400"/>
          <a:ext cx="3000000" cy="3000000"/>
        </p:xfrm>
        <a:graphic>
          <a:graphicData uri="http://schemas.openxmlformats.org/drawingml/2006/table">
            <a:tbl>
              <a:tblPr>
                <a:noFill/>
                <a:tableStyleId>{E099E5DE-CE29-49E2-8AF3-6C5B81A4D466}</a:tableStyleId>
              </a:tblPr>
              <a:tblGrid>
                <a:gridCol w="3429000"/>
                <a:gridCol w="3349625"/>
              </a:tblGrid>
              <a:tr h="1039800">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 Column 1 Header</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 Column 2 Header</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r h="684200">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Row1, Col1</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Row1, Col2</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Row2, Col1</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Row2, Col2</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79" name="Google Shape;679;p91"/>
          <p:cNvSpPr txBox="1"/>
          <p:nvPr>
            <p:ph type="title"/>
          </p:nvPr>
        </p:nvSpPr>
        <p:spPr>
          <a:xfrm>
            <a:off x="606425" y="274637"/>
            <a:ext cx="793115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Tables Attributes</a:t>
            </a:r>
            <a:endParaRPr/>
          </a:p>
        </p:txBody>
      </p:sp>
      <p:sp>
        <p:nvSpPr>
          <p:cNvPr id="680" name="Google Shape;680;p91"/>
          <p:cNvSpPr txBox="1"/>
          <p:nvPr>
            <p:ph idx="1" type="body"/>
          </p:nvPr>
        </p:nvSpPr>
        <p:spPr>
          <a:xfrm>
            <a:off x="457200" y="1600200"/>
            <a:ext cx="8229600" cy="4953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BGColor</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Some browsers support background colors in a table.</a:t>
            </a:r>
            <a:endParaRPr/>
          </a:p>
          <a:p>
            <a:pPr indent="-342900" lvl="0" marL="342900" rtl="0" algn="l">
              <a:lnSpc>
                <a:spcPct val="10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Width</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you can specify the table width as an absolute number of pixels or a percentage of the document width. You can set the width for the table cells as well.</a:t>
            </a:r>
            <a:endParaRPr/>
          </a:p>
          <a:p>
            <a:pPr indent="-342900" lvl="0" marL="342900" rtl="0" algn="l">
              <a:lnSpc>
                <a:spcPct val="10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Border</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You can choose a numerical value for the border width, which specifies the border in pixels.</a:t>
            </a:r>
            <a:endParaRPr/>
          </a:p>
          <a:p>
            <a:pPr indent="-342900" lvl="0" marL="342900" rtl="0" algn="l">
              <a:lnSpc>
                <a:spcPct val="100000"/>
              </a:lnSpc>
              <a:spcBef>
                <a:spcPts val="560"/>
              </a:spcBef>
              <a:spcAft>
                <a:spcPts val="0"/>
              </a:spcAft>
              <a:buClr>
                <a:schemeClr val="lt1"/>
              </a:buClr>
              <a:buSzPts val="2800"/>
              <a:buFont typeface="Noto Sans Symbols"/>
              <a:buChar char="▪"/>
            </a:pPr>
            <a:r>
              <a:rPr b="1" i="0" lang="en-US" sz="2800" u="none">
                <a:solidFill>
                  <a:srgbClr val="FF0000"/>
                </a:solidFill>
                <a:latin typeface="Arial"/>
                <a:ea typeface="Arial"/>
                <a:cs typeface="Arial"/>
                <a:sym typeface="Arial"/>
              </a:rPr>
              <a:t>CellSpacing</a:t>
            </a:r>
            <a:r>
              <a:rPr b="1"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Cell Spacing represents the space between cells and is specified in pixels.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86" name="Google Shape;686;p92"/>
          <p:cNvSpPr txBox="1"/>
          <p:nvPr>
            <p:ph type="title"/>
          </p:nvPr>
        </p:nvSpPr>
        <p:spPr>
          <a:xfrm>
            <a:off x="457200" y="274637"/>
            <a:ext cx="8229600" cy="6858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 Attributes</a:t>
            </a:r>
            <a:endParaRPr/>
          </a:p>
        </p:txBody>
      </p:sp>
      <p:sp>
        <p:nvSpPr>
          <p:cNvPr id="687" name="Google Shape;687;p92"/>
          <p:cNvSpPr txBox="1"/>
          <p:nvPr>
            <p:ph idx="1" type="body"/>
          </p:nvPr>
        </p:nvSpPr>
        <p:spPr>
          <a:xfrm>
            <a:off x="685800" y="1371600"/>
            <a:ext cx="8077200" cy="5029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3200"/>
              <a:buFont typeface="Noto Sans Symbols"/>
              <a:buChar char="▪"/>
            </a:pPr>
            <a:r>
              <a:rPr b="1" i="0" lang="en-US" sz="3200" u="none">
                <a:solidFill>
                  <a:srgbClr val="FF0000"/>
                </a:solidFill>
                <a:latin typeface="Arial"/>
                <a:ea typeface="Arial"/>
                <a:cs typeface="Arial"/>
                <a:sym typeface="Arial"/>
              </a:rPr>
              <a:t>CellPadding</a:t>
            </a:r>
            <a:r>
              <a:rPr b="1" i="0" lang="en-US" sz="3200" u="none">
                <a:solidFill>
                  <a:schemeClr val="dk1"/>
                </a:solidFill>
                <a:latin typeface="Arial"/>
                <a:ea typeface="Arial"/>
                <a:cs typeface="Arial"/>
                <a:sym typeface="Arial"/>
              </a:rPr>
              <a:t>:</a:t>
            </a:r>
            <a:r>
              <a:rPr b="0" i="0" lang="en-US" sz="3200" u="none">
                <a:solidFill>
                  <a:schemeClr val="dk1"/>
                </a:solidFill>
                <a:latin typeface="Arial"/>
                <a:ea typeface="Arial"/>
                <a:cs typeface="Arial"/>
                <a:sym typeface="Arial"/>
              </a:rPr>
              <a:t> Cell Padding is the space between the cell border and the cell contents and is specified in pixels.</a:t>
            </a:r>
            <a:endParaRPr/>
          </a:p>
          <a:p>
            <a:pPr indent="-342900" lvl="0" marL="342900" rtl="0" algn="l">
              <a:lnSpc>
                <a:spcPct val="100000"/>
              </a:lnSpc>
              <a:spcBef>
                <a:spcPts val="640"/>
              </a:spcBef>
              <a:spcAft>
                <a:spcPts val="0"/>
              </a:spcAft>
              <a:buClr>
                <a:schemeClr val="lt1"/>
              </a:buClr>
              <a:buSzPts val="3200"/>
              <a:buFont typeface="Noto Sans Symbols"/>
              <a:buChar char="▪"/>
            </a:pPr>
            <a:r>
              <a:rPr b="1" i="0" lang="en-US" sz="3200" u="none">
                <a:solidFill>
                  <a:srgbClr val="FF0000"/>
                </a:solidFill>
                <a:latin typeface="Arial"/>
                <a:ea typeface="Arial"/>
                <a:cs typeface="Arial"/>
                <a:sym typeface="Arial"/>
              </a:rPr>
              <a:t>Align</a:t>
            </a:r>
            <a:r>
              <a:rPr b="1" i="0" lang="en-US" sz="3200" u="none">
                <a:solidFill>
                  <a:schemeClr val="dk1"/>
                </a:solidFill>
                <a:latin typeface="Arial"/>
                <a:ea typeface="Arial"/>
                <a:cs typeface="Arial"/>
                <a:sym typeface="Arial"/>
              </a:rPr>
              <a:t>:</a:t>
            </a:r>
            <a:r>
              <a:rPr b="0" i="0" lang="en-US" sz="3200" u="none">
                <a:solidFill>
                  <a:schemeClr val="dk1"/>
                </a:solidFill>
                <a:latin typeface="Arial"/>
                <a:ea typeface="Arial"/>
                <a:cs typeface="Arial"/>
                <a:sym typeface="Arial"/>
              </a:rPr>
              <a:t> tables can have left, right, or center alignment. </a:t>
            </a:r>
            <a:endParaRPr/>
          </a:p>
          <a:p>
            <a:pPr indent="-342900" lvl="0" marL="342900" rtl="0" algn="l">
              <a:lnSpc>
                <a:spcPct val="100000"/>
              </a:lnSpc>
              <a:spcBef>
                <a:spcPts val="640"/>
              </a:spcBef>
              <a:spcAft>
                <a:spcPts val="0"/>
              </a:spcAft>
              <a:buClr>
                <a:schemeClr val="lt1"/>
              </a:buClr>
              <a:buSzPts val="3200"/>
              <a:buFont typeface="Noto Sans Symbols"/>
              <a:buChar char="▪"/>
            </a:pPr>
            <a:r>
              <a:rPr b="1" i="0" lang="en-US" sz="3200" u="none">
                <a:solidFill>
                  <a:srgbClr val="FF0000"/>
                </a:solidFill>
                <a:latin typeface="Arial"/>
                <a:ea typeface="Arial"/>
                <a:cs typeface="Arial"/>
                <a:sym typeface="Arial"/>
              </a:rPr>
              <a:t>Background</a:t>
            </a:r>
            <a:r>
              <a:rPr b="1" i="0" lang="en-US" sz="3200" u="none">
                <a:solidFill>
                  <a:schemeClr val="dk1"/>
                </a:solidFill>
                <a:latin typeface="Arial"/>
                <a:ea typeface="Arial"/>
                <a:cs typeface="Arial"/>
                <a:sym typeface="Arial"/>
              </a:rPr>
              <a:t>:</a:t>
            </a:r>
            <a:r>
              <a:rPr b="0" i="0" lang="en-US" sz="3200" u="none">
                <a:solidFill>
                  <a:schemeClr val="dk1"/>
                </a:solidFill>
                <a:latin typeface="Arial"/>
                <a:ea typeface="Arial"/>
                <a:cs typeface="Arial"/>
                <a:sym typeface="Arial"/>
              </a:rPr>
              <a:t> Background Image, will be titled in IE3.0 and above.</a:t>
            </a:r>
            <a:endParaRPr/>
          </a:p>
          <a:p>
            <a:pPr indent="-342900" lvl="0" marL="342900" rtl="0" algn="l">
              <a:lnSpc>
                <a:spcPct val="100000"/>
              </a:lnSpc>
              <a:spcBef>
                <a:spcPts val="640"/>
              </a:spcBef>
              <a:spcAft>
                <a:spcPts val="0"/>
              </a:spcAft>
              <a:buClr>
                <a:schemeClr val="lt1"/>
              </a:buClr>
              <a:buSzPts val="3200"/>
              <a:buFont typeface="Noto Sans Symbols"/>
              <a:buChar char="▪"/>
            </a:pPr>
            <a:r>
              <a:rPr b="0" i="0" lang="en-US" sz="3200" u="none">
                <a:solidFill>
                  <a:srgbClr val="FF0000"/>
                </a:solidFill>
                <a:latin typeface="Arial"/>
                <a:ea typeface="Arial"/>
                <a:cs typeface="Arial"/>
                <a:sym typeface="Arial"/>
              </a:rPr>
              <a:t>BorderColor, BorderColorDark</a:t>
            </a: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93" name="Google Shape;693;p93"/>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 Caption</a:t>
            </a:r>
            <a:endParaRPr/>
          </a:p>
        </p:txBody>
      </p:sp>
      <p:sp>
        <p:nvSpPr>
          <p:cNvPr id="694" name="Google Shape;694;p93"/>
          <p:cNvSpPr txBox="1"/>
          <p:nvPr>
            <p:ph idx="1" type="body"/>
          </p:nvPr>
        </p:nvSpPr>
        <p:spPr>
          <a:xfrm>
            <a:off x="457200" y="17526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A table caption allows you to specify a line of text that will appear centered above or bellow the table.</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&lt;TABLE BORDER=1 CELLPADDING=2&gt;</a:t>
            </a:r>
            <a:endParaRPr/>
          </a:p>
          <a:p>
            <a:pPr indent="-342900" lvl="0" marL="3429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&lt;CAPTION ALIGN=“BOTTOM”&gt; Label For My Table &lt;/CAPTION&gt;</a:t>
            </a:r>
            <a:endParaRPr/>
          </a:p>
          <a:p>
            <a:pPr indent="-165100" lvl="0" marL="342900" rtl="0" algn="l">
              <a:lnSpc>
                <a:spcPct val="100000"/>
              </a:lnSpc>
              <a:spcBef>
                <a:spcPts val="560"/>
              </a:spcBef>
              <a:spcAft>
                <a:spcPts val="0"/>
              </a:spcAft>
              <a:buClr>
                <a:schemeClr val="lt1"/>
              </a:buClr>
              <a:buSzPts val="2800"/>
              <a:buFont typeface="Noto Sans Symbols"/>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Arial"/>
                <a:ea typeface="Arial"/>
                <a:cs typeface="Arial"/>
                <a:sym typeface="Arial"/>
              </a:rPr>
              <a:t>The Caption element has one attribute ALIGN that can be either TOP (Above the table) or BOTTOM (below the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80" name="Google Shape;180;p22"/>
          <p:cNvSpPr txBox="1"/>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22"/>
          <p:cNvSpPr txBox="1"/>
          <p:nvPr>
            <p:ph idx="1" type="body"/>
          </p:nvPr>
        </p:nvSpPr>
        <p:spPr>
          <a:xfrm>
            <a:off x="609600" y="609600"/>
            <a:ext cx="7772400" cy="5257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3600"/>
              <a:buFont typeface="Noto Sans Symbols"/>
              <a:buChar char="▪"/>
            </a:pPr>
            <a:r>
              <a:rPr b="0" i="0" lang="en-US" sz="3600" u="none">
                <a:solidFill>
                  <a:schemeClr val="dk1"/>
                </a:solidFill>
                <a:latin typeface="Arial"/>
                <a:ea typeface="Arial"/>
                <a:cs typeface="Arial"/>
                <a:sym typeface="Arial"/>
              </a:rPr>
              <a:t>“Normal text” surrounded by bracketed </a:t>
            </a:r>
            <a:r>
              <a:rPr b="0" i="1" lang="en-US" sz="3600" u="none">
                <a:solidFill>
                  <a:schemeClr val="dk1"/>
                </a:solidFill>
                <a:latin typeface="Arial"/>
                <a:ea typeface="Arial"/>
                <a:cs typeface="Arial"/>
                <a:sym typeface="Arial"/>
              </a:rPr>
              <a:t>tags</a:t>
            </a:r>
            <a:r>
              <a:rPr b="0" i="0" lang="en-US" sz="3600" u="none">
                <a:solidFill>
                  <a:schemeClr val="dk1"/>
                </a:solidFill>
                <a:latin typeface="Arial"/>
                <a:ea typeface="Arial"/>
                <a:cs typeface="Arial"/>
                <a:sym typeface="Arial"/>
              </a:rPr>
              <a:t> that tell browsers how to display web pages</a:t>
            </a:r>
            <a:endParaRPr/>
          </a:p>
          <a:p>
            <a:pPr indent="-342900" lvl="0" marL="342900" rtl="0" algn="l">
              <a:lnSpc>
                <a:spcPct val="100000"/>
              </a:lnSpc>
              <a:spcBef>
                <a:spcPts val="720"/>
              </a:spcBef>
              <a:spcAft>
                <a:spcPts val="0"/>
              </a:spcAft>
              <a:buClr>
                <a:schemeClr val="hlink"/>
              </a:buClr>
              <a:buSzPts val="3600"/>
              <a:buFont typeface="Noto Sans Symbols"/>
              <a:buChar char="▪"/>
            </a:pPr>
            <a:r>
              <a:rPr b="0" i="0" lang="en-US" sz="3600" u="none">
                <a:solidFill>
                  <a:schemeClr val="dk1"/>
                </a:solidFill>
                <a:latin typeface="Arial"/>
                <a:ea typeface="Arial"/>
                <a:cs typeface="Arial"/>
                <a:sym typeface="Arial"/>
              </a:rPr>
              <a:t>Pages end with “.htm” or “.html”</a:t>
            </a:r>
            <a:endParaRPr/>
          </a:p>
          <a:p>
            <a:pPr indent="-342900" lvl="0" marL="342900" rtl="0" algn="l">
              <a:lnSpc>
                <a:spcPct val="100000"/>
              </a:lnSpc>
              <a:spcBef>
                <a:spcPts val="720"/>
              </a:spcBef>
              <a:spcAft>
                <a:spcPts val="0"/>
              </a:spcAft>
              <a:buClr>
                <a:schemeClr val="hlink"/>
              </a:buClr>
              <a:buSzPts val="3600"/>
              <a:buFont typeface="Noto Sans Symbols"/>
              <a:buChar char="▪"/>
            </a:pPr>
            <a:r>
              <a:rPr b="0" i="0" lang="en-US" sz="3600" u="none">
                <a:solidFill>
                  <a:schemeClr val="dk1"/>
                </a:solidFill>
                <a:latin typeface="Arial"/>
                <a:ea typeface="Arial"/>
                <a:cs typeface="Arial"/>
                <a:sym typeface="Arial"/>
              </a:rPr>
              <a:t>HTML Editor – A word processor that has been specialized to make the writing of HTML documents more effortless.</a:t>
            </a:r>
            <a:endParaRPr/>
          </a:p>
          <a:p>
            <a:pPr indent="-114300" lvl="0" marL="342900" rtl="0" algn="l">
              <a:spcBef>
                <a:spcPts val="720"/>
              </a:spcBef>
              <a:spcAft>
                <a:spcPts val="0"/>
              </a:spcAft>
              <a:buClr>
                <a:schemeClr val="dk1"/>
              </a:buClr>
              <a:buSzPts val="3600"/>
              <a:buFont typeface="Arial"/>
              <a:buNone/>
            </a:pPr>
            <a:r>
              <a:t/>
            </a:r>
            <a:endParaRPr b="0" i="0" sz="3600" u="non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00" name="Google Shape;700;p94"/>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Table Header</a:t>
            </a:r>
            <a:endParaRPr/>
          </a:p>
        </p:txBody>
      </p:sp>
      <p:sp>
        <p:nvSpPr>
          <p:cNvPr id="701" name="Google Shape;701;p94"/>
          <p:cNvSpPr txBox="1"/>
          <p:nvPr>
            <p:ph idx="1" type="body"/>
          </p:nvPr>
        </p:nvSpPr>
        <p:spPr>
          <a:xfrm>
            <a:off x="457200" y="1905000"/>
            <a:ext cx="8229600" cy="3505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Noto Sans Symbols"/>
              <a:buChar char="▪"/>
            </a:pPr>
            <a:r>
              <a:rPr b="0" i="0" lang="en-US" sz="3200" u="none">
                <a:solidFill>
                  <a:schemeClr val="dk1"/>
                </a:solidFill>
                <a:latin typeface="Arial"/>
                <a:ea typeface="Arial"/>
                <a:cs typeface="Arial"/>
                <a:sym typeface="Arial"/>
              </a:rPr>
              <a:t>Table Data cells are represented by the TD element. Cells can also be TH (Table Header) elements which results in the contents of the table header cells appearing </a:t>
            </a:r>
            <a:r>
              <a:rPr b="0" i="0" lang="en-US" sz="3200" u="none">
                <a:solidFill>
                  <a:srgbClr val="990000"/>
                </a:solidFill>
                <a:latin typeface="Arial"/>
                <a:ea typeface="Arial"/>
                <a:cs typeface="Arial"/>
                <a:sym typeface="Arial"/>
              </a:rPr>
              <a:t>centered and in bold text</a:t>
            </a:r>
            <a:r>
              <a:rPr b="0" i="0" lang="en-US" sz="3200" u="none">
                <a:solidFill>
                  <a:schemeClr val="dk1"/>
                </a:solidFill>
                <a:latin typeface="Arial"/>
                <a:ea typeface="Arial"/>
                <a:cs typeface="Arial"/>
                <a:sym typeface="Arial"/>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07" name="Google Shape;707;p95"/>
          <p:cNvSpPr txBox="1"/>
          <p:nvPr>
            <p:ph type="title"/>
          </p:nvPr>
        </p:nvSpPr>
        <p:spPr>
          <a:xfrm>
            <a:off x="457200" y="274637"/>
            <a:ext cx="8229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r>
              <a:rPr b="1" i="0" lang="en-US" sz="4000" u="none">
                <a:solidFill>
                  <a:srgbClr val="FFFF00"/>
                </a:solidFill>
                <a:latin typeface="Arial"/>
                <a:ea typeface="Arial"/>
                <a:cs typeface="Arial"/>
                <a:sym typeface="Arial"/>
              </a:rPr>
              <a:t>Table Data and Table Header Attributes</a:t>
            </a:r>
            <a:endParaRPr/>
          </a:p>
        </p:txBody>
      </p:sp>
      <p:sp>
        <p:nvSpPr>
          <p:cNvPr id="708" name="Google Shape;708;p95"/>
          <p:cNvSpPr txBox="1"/>
          <p:nvPr>
            <p:ph idx="1" type="body"/>
          </p:nvPr>
        </p:nvSpPr>
        <p:spPr>
          <a:xfrm>
            <a:off x="152400" y="1676400"/>
            <a:ext cx="8305800" cy="4495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Colspan:</a:t>
            </a:r>
            <a:r>
              <a:rPr b="0" i="0" lang="en-US" sz="2400" u="none">
                <a:solidFill>
                  <a:schemeClr val="dk1"/>
                </a:solidFill>
                <a:latin typeface="Arial"/>
                <a:ea typeface="Arial"/>
                <a:cs typeface="Arial"/>
                <a:sym typeface="Arial"/>
              </a:rPr>
              <a:t> Specifies how many cell columns of the table this cell should span.</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Rowspan</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Specifies how many cell rows of the table this cell should span.</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Align</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cell data can have left, right, or center alignment.</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Valign</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cell data can have top, middle, or bottom alignment.</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Width</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you can specify the width as an absolute number of pixels or a percentage of the document width.</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Height</a:t>
            </a:r>
            <a:r>
              <a:rPr b="1" i="1"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You can specify the height as an absolute number of pixels or a percentage of the document height.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14" name="Google Shape;714;p96"/>
          <p:cNvSpPr txBox="1"/>
          <p:nvPr>
            <p:ph idx="1" type="body"/>
          </p:nvPr>
        </p:nvSpPr>
        <p:spPr>
          <a:xfrm>
            <a:off x="152400" y="1143000"/>
            <a:ext cx="8991600" cy="3048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&lt;TABLE BORDER=1 width=50%&gt;</a:t>
            </a:r>
            <a:endParaRPr/>
          </a:p>
          <a:p>
            <a:pPr indent="-342900" lvl="0" marL="34290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&lt;CAPTION&gt;  &lt;h1&gt;Spare Parts &lt;h1&gt; &lt;/Caption&gt;</a:t>
            </a:r>
            <a:endParaRPr/>
          </a:p>
          <a:p>
            <a:pPr indent="-342900" lvl="0" marL="34290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&lt;TR&gt;&lt;TH&gt;Stock Number&lt;/TH&gt;&lt;TH&gt;Description&lt;/TH&gt;&lt;TH&gt;List Price&lt;/TH&gt;&lt;/TR&gt;</a:t>
            </a:r>
            <a:endParaRPr/>
          </a:p>
          <a:p>
            <a:pPr indent="-342900" lvl="0" marL="34290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&lt;TR&gt;&lt;TD bgcolor=red&gt;3476-AB&lt;/TD&gt;&lt;TD&gt;76mm Socket&lt;/TD&gt;&lt;TD&gt;45.00&lt;/TD&gt;&lt;/TR&gt;</a:t>
            </a:r>
            <a:endParaRPr/>
          </a:p>
          <a:p>
            <a:pPr indent="-342900" lvl="0" marL="34290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&lt;TR&gt;&lt;TD &gt;3478-AB&lt;/TD&gt;&lt;TD&gt;&lt;font color=blue&gt;78mm Socket&lt;/font&gt; &lt;/TD&gt;&lt;TD&gt;47.50&lt;/TD&gt;&lt;/TR&gt;</a:t>
            </a:r>
            <a:endParaRPr/>
          </a:p>
          <a:p>
            <a:pPr indent="-342900" lvl="0" marL="34290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&lt;TR&gt;&lt;TD&gt;3480-AB&lt;/TD&gt;&lt;TD&gt;80mm Socket&lt;/TD&gt;&lt;TD&gt;50.00&lt;/TD&gt;&lt;/TR&gt;</a:t>
            </a:r>
            <a:endParaRPr/>
          </a:p>
          <a:p>
            <a:pPr indent="-342900" lvl="0" marL="34290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&lt;/TABLE&gt;</a:t>
            </a:r>
            <a:endParaRPr/>
          </a:p>
          <a:p>
            <a:pPr indent="-215900" lvl="0" marL="342900" rtl="0" algn="l">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p:txBody>
      </p:sp>
      <p:sp>
        <p:nvSpPr>
          <p:cNvPr id="715" name="Google Shape;715;p96"/>
          <p:cNvSpPr txBox="1"/>
          <p:nvPr>
            <p:ph type="title"/>
          </p:nvPr>
        </p:nvSpPr>
        <p:spPr>
          <a:xfrm>
            <a:off x="457200" y="152400"/>
            <a:ext cx="8229600" cy="7921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Basic Table Code</a:t>
            </a:r>
            <a:endParaRPr/>
          </a:p>
        </p:txBody>
      </p:sp>
      <p:pic>
        <p:nvPicPr>
          <p:cNvPr id="716" name="Google Shape;716;p96"/>
          <p:cNvPicPr preferRelativeResize="0"/>
          <p:nvPr/>
        </p:nvPicPr>
        <p:blipFill rotWithShape="1">
          <a:blip r:embed="rId3">
            <a:alphaModFix/>
          </a:blip>
          <a:srcRect b="0" l="0" r="0" t="0"/>
          <a:stretch/>
        </p:blipFill>
        <p:spPr>
          <a:xfrm>
            <a:off x="381000" y="4570412"/>
            <a:ext cx="6477000" cy="228758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22" name="Google Shape;722;p97"/>
          <p:cNvSpPr txBox="1"/>
          <p:nvPr>
            <p:ph type="title"/>
          </p:nvPr>
        </p:nvSpPr>
        <p:spPr>
          <a:xfrm>
            <a:off x="606425" y="274637"/>
            <a:ext cx="7931150" cy="6858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1" i="0" lang="en-US" sz="3200" u="none">
                <a:solidFill>
                  <a:srgbClr val="FFFF00"/>
                </a:solidFill>
                <a:latin typeface="Arial"/>
                <a:ea typeface="Arial"/>
                <a:cs typeface="Arial"/>
                <a:sym typeface="Arial"/>
              </a:rPr>
              <a:t>Table Data and Table Header Attributes</a:t>
            </a:r>
            <a:endParaRPr/>
          </a:p>
        </p:txBody>
      </p:sp>
      <p:sp>
        <p:nvSpPr>
          <p:cNvPr id="723" name="Google Shape;723;p97"/>
          <p:cNvSpPr txBox="1"/>
          <p:nvPr>
            <p:ph idx="1" type="body"/>
          </p:nvPr>
        </p:nvSpPr>
        <p:spPr>
          <a:xfrm>
            <a:off x="304800" y="1143000"/>
            <a:ext cx="8839200" cy="54102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&lt;Table border=1 cellpadding =2&gt;</a:t>
            </a:r>
            <a:endParaRPr/>
          </a:p>
          <a:p>
            <a:pPr indent="-342900" lvl="0" marL="342900" rtl="0" algn="l">
              <a:lnSpc>
                <a:spcPct val="100000"/>
              </a:lnSpc>
              <a:spcBef>
                <a:spcPts val="64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&lt;tr&gt; &lt;</a:t>
            </a:r>
            <a:r>
              <a:rPr b="1" i="0" lang="en-US" sz="3200" u="none">
                <a:solidFill>
                  <a:srgbClr val="0000CC"/>
                </a:solidFill>
                <a:latin typeface="Arial"/>
                <a:ea typeface="Arial"/>
                <a:cs typeface="Arial"/>
                <a:sym typeface="Arial"/>
              </a:rPr>
              <a:t>th</a:t>
            </a:r>
            <a:r>
              <a:rPr b="1" i="0" lang="en-US" sz="3200" u="none">
                <a:solidFill>
                  <a:srgbClr val="FF0000"/>
                </a:solidFill>
                <a:latin typeface="Arial"/>
                <a:ea typeface="Arial"/>
                <a:cs typeface="Arial"/>
                <a:sym typeface="Arial"/>
              </a:rPr>
              <a:t>&gt; Column 1 Header&lt;</a:t>
            </a:r>
            <a:r>
              <a:rPr b="1" i="0" lang="en-US" sz="3200" u="none">
                <a:solidFill>
                  <a:srgbClr val="0000CC"/>
                </a:solidFill>
                <a:latin typeface="Arial"/>
                <a:ea typeface="Arial"/>
                <a:cs typeface="Arial"/>
                <a:sym typeface="Arial"/>
              </a:rPr>
              <a:t>/th</a:t>
            </a:r>
            <a:r>
              <a:rPr b="1" i="0" lang="en-US" sz="3200" u="none">
                <a:solidFill>
                  <a:srgbClr val="FF0000"/>
                </a:solidFill>
                <a:latin typeface="Arial"/>
                <a:ea typeface="Arial"/>
                <a:cs typeface="Arial"/>
                <a:sym typeface="Arial"/>
              </a:rPr>
              <a:t>&gt; &lt;</a:t>
            </a:r>
            <a:r>
              <a:rPr b="1" i="0" lang="en-US" sz="3200" u="none">
                <a:solidFill>
                  <a:srgbClr val="0000CC"/>
                </a:solidFill>
                <a:latin typeface="Arial"/>
                <a:ea typeface="Arial"/>
                <a:cs typeface="Arial"/>
                <a:sym typeface="Arial"/>
              </a:rPr>
              <a:t>th</a:t>
            </a:r>
            <a:r>
              <a:rPr b="1" i="0" lang="en-US" sz="3200" u="none">
                <a:solidFill>
                  <a:srgbClr val="FF0000"/>
                </a:solidFill>
                <a:latin typeface="Arial"/>
                <a:ea typeface="Arial"/>
                <a:cs typeface="Arial"/>
                <a:sym typeface="Arial"/>
              </a:rPr>
              <a:t>&gt; Column 2 Header&lt;</a:t>
            </a:r>
            <a:r>
              <a:rPr b="1" i="0" lang="en-US" sz="3200" u="none">
                <a:solidFill>
                  <a:srgbClr val="0000CC"/>
                </a:solidFill>
                <a:latin typeface="Arial"/>
                <a:ea typeface="Arial"/>
                <a:cs typeface="Arial"/>
                <a:sym typeface="Arial"/>
              </a:rPr>
              <a:t>/th</a:t>
            </a:r>
            <a:r>
              <a:rPr b="1" i="0" lang="en-US" sz="3200" u="none">
                <a:solidFill>
                  <a:srgbClr val="FF0000"/>
                </a:solidFill>
                <a:latin typeface="Arial"/>
                <a:ea typeface="Arial"/>
                <a:cs typeface="Arial"/>
                <a:sym typeface="Arial"/>
              </a:rPr>
              <a:t>&gt; &lt;/tr&gt;</a:t>
            </a:r>
            <a:endParaRPr/>
          </a:p>
          <a:p>
            <a:pPr indent="-342900" lvl="0" marL="342900" rtl="0" algn="l">
              <a:lnSpc>
                <a:spcPct val="100000"/>
              </a:lnSpc>
              <a:spcBef>
                <a:spcPts val="640"/>
              </a:spcBef>
              <a:spcAft>
                <a:spcPts val="0"/>
              </a:spcAft>
              <a:buClr>
                <a:srgbClr val="0000CC"/>
              </a:buClr>
              <a:buSzPts val="3200"/>
              <a:buFont typeface="Arial"/>
              <a:buNone/>
            </a:pPr>
            <a:r>
              <a:rPr b="1" i="0" lang="en-US" sz="3200" u="none">
                <a:solidFill>
                  <a:srgbClr val="0000CC"/>
                </a:solidFill>
                <a:latin typeface="Arial"/>
                <a:ea typeface="Arial"/>
                <a:cs typeface="Arial"/>
                <a:sym typeface="Arial"/>
              </a:rPr>
              <a:t>&lt;tr&gt; &lt;td </a:t>
            </a:r>
            <a:r>
              <a:rPr b="1" i="0" lang="en-US" sz="3200" u="none">
                <a:solidFill>
                  <a:srgbClr val="FF0000"/>
                </a:solidFill>
                <a:latin typeface="Arial"/>
                <a:ea typeface="Arial"/>
                <a:cs typeface="Arial"/>
                <a:sym typeface="Arial"/>
              </a:rPr>
              <a:t>colspan=2</a:t>
            </a:r>
            <a:r>
              <a:rPr b="1" i="0" lang="en-US" sz="3200" u="none">
                <a:solidFill>
                  <a:srgbClr val="0000CC"/>
                </a:solidFill>
                <a:latin typeface="Arial"/>
                <a:ea typeface="Arial"/>
                <a:cs typeface="Arial"/>
                <a:sym typeface="Arial"/>
              </a:rPr>
              <a:t>&gt; Row 1 Col 1&lt;/td&gt; &lt;/tr&gt;</a:t>
            </a:r>
            <a:endParaRPr/>
          </a:p>
          <a:p>
            <a:pPr indent="-342900" lvl="0" marL="34290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&lt;tr&gt; &lt;td </a:t>
            </a:r>
            <a:r>
              <a:rPr b="1" i="0" lang="en-US" sz="3200" u="none">
                <a:solidFill>
                  <a:srgbClr val="0000CC"/>
                </a:solidFill>
                <a:latin typeface="Arial"/>
                <a:ea typeface="Arial"/>
                <a:cs typeface="Arial"/>
                <a:sym typeface="Arial"/>
              </a:rPr>
              <a:t>rowspan=2</a:t>
            </a:r>
            <a:r>
              <a:rPr b="1" i="0" lang="en-US" sz="3200" u="none">
                <a:solidFill>
                  <a:schemeClr val="dk1"/>
                </a:solidFill>
                <a:latin typeface="Arial"/>
                <a:ea typeface="Arial"/>
                <a:cs typeface="Arial"/>
                <a:sym typeface="Arial"/>
              </a:rPr>
              <a:t>&gt;Row 2 Col 1&lt;/td&gt; </a:t>
            </a:r>
            <a:endParaRPr/>
          </a:p>
          <a:p>
            <a:pPr indent="-342900" lvl="0" marL="34290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&lt;td&gt; Row 2 Col2&lt;/td&gt; &lt;/tr&gt;</a:t>
            </a:r>
            <a:endParaRPr/>
          </a:p>
          <a:p>
            <a:pPr indent="-342900" lvl="0" marL="342900" rtl="0" algn="l">
              <a:lnSpc>
                <a:spcPct val="100000"/>
              </a:lnSpc>
              <a:spcBef>
                <a:spcPts val="640"/>
              </a:spcBef>
              <a:spcAft>
                <a:spcPts val="0"/>
              </a:spcAft>
              <a:buClr>
                <a:srgbClr val="FF3399"/>
              </a:buClr>
              <a:buSzPts val="3200"/>
              <a:buFont typeface="Arial"/>
              <a:buNone/>
            </a:pPr>
            <a:r>
              <a:rPr b="1" i="0" lang="en-US" sz="3200" u="none">
                <a:solidFill>
                  <a:srgbClr val="FF3399"/>
                </a:solidFill>
                <a:latin typeface="Arial"/>
                <a:ea typeface="Arial"/>
                <a:cs typeface="Arial"/>
                <a:sym typeface="Arial"/>
              </a:rPr>
              <a:t>&lt;tr&gt; &lt;td&gt; Row 3 Col2&lt;/td&gt; &lt;/tr&gt;</a:t>
            </a:r>
            <a:endParaRPr/>
          </a:p>
          <a:p>
            <a:pPr indent="-342900" lvl="0" marL="34290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&lt;/table&gt;</a:t>
            </a:r>
            <a:endParaRPr/>
          </a:p>
          <a:p>
            <a:pPr indent="-139700" lvl="0" marL="342900" rtl="0" algn="l">
              <a:spcBef>
                <a:spcPts val="64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29" name="Google Shape;729;p98"/>
          <p:cNvSpPr txBox="1"/>
          <p:nvPr>
            <p:ph type="title"/>
          </p:nvPr>
        </p:nvSpPr>
        <p:spPr>
          <a:xfrm>
            <a:off x="606425" y="320675"/>
            <a:ext cx="80772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Arial"/>
              <a:buNone/>
            </a:pPr>
            <a:r>
              <a:rPr b="0" i="0" lang="en-US" sz="3600" u="none">
                <a:solidFill>
                  <a:srgbClr val="FFFF00"/>
                </a:solidFill>
                <a:latin typeface="Arial"/>
                <a:ea typeface="Arial"/>
                <a:cs typeface="Arial"/>
                <a:sym typeface="Arial"/>
              </a:rPr>
              <a:t>Table Data and Table Header Attributes</a:t>
            </a:r>
            <a:endParaRPr/>
          </a:p>
        </p:txBody>
      </p:sp>
      <p:graphicFrame>
        <p:nvGraphicFramePr>
          <p:cNvPr id="730" name="Google Shape;730;p98"/>
          <p:cNvGraphicFramePr/>
          <p:nvPr/>
        </p:nvGraphicFramePr>
        <p:xfrm>
          <a:off x="533400" y="1985962"/>
          <a:ext cx="3000000" cy="3000000"/>
        </p:xfrm>
        <a:graphic>
          <a:graphicData uri="http://schemas.openxmlformats.org/drawingml/2006/table">
            <a:tbl>
              <a:tblPr>
                <a:noFill/>
                <a:tableStyleId>{E099E5DE-CE29-49E2-8AF3-6C5B81A4D466}</a:tableStyleId>
              </a:tblPr>
              <a:tblGrid>
                <a:gridCol w="3965575"/>
                <a:gridCol w="3963975"/>
              </a:tblGrid>
              <a:tr h="758825">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Column 1 Header</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Column 2 Header</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801675">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Row 1 Col 1</a:t>
                      </a:r>
                      <a:endParaRPr/>
                    </a:p>
                  </a:txBody>
                  <a:tcPr marT="45725" marB="45725" marR="91450" marL="91450">
                    <a:lnL cap="flat" cmpd="sng" w="28575">
                      <a:solidFill>
                        <a:schemeClr val="lt2"/>
                      </a:solidFill>
                      <a:prstDash val="solid"/>
                      <a:round/>
                      <a:headEnd len="sm" w="sm" type="none"/>
                      <a:tailEnd len="sm" w="sm" type="none"/>
                    </a:lnL>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rgbClr val="FFFF00"/>
                    </a:solidFill>
                  </a:tcPr>
                </a:tc>
              </a:tr>
              <a:tr h="941375">
                <a:tc>
                  <a:txBody>
                    <a:bodyPr/>
                    <a:lstStyle/>
                    <a:p>
                      <a:pPr indent="0" lvl="0" marL="0" marR="0" rtl="0" algn="l">
                        <a:lnSpc>
                          <a:spcPct val="100000"/>
                        </a:lnSpc>
                        <a:spcBef>
                          <a:spcPts val="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Arial"/>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560"/>
                        </a:spcBef>
                        <a:spcAft>
                          <a:spcPts val="0"/>
                        </a:spcAft>
                        <a:buClr>
                          <a:srgbClr val="0000CC"/>
                        </a:buClr>
                        <a:buSzPts val="2800"/>
                        <a:buFont typeface="Arial"/>
                        <a:buNone/>
                      </a:pPr>
                      <a:r>
                        <a:rPr b="0" i="0" lang="en-US" sz="2800" u="none">
                          <a:solidFill>
                            <a:srgbClr val="0000CC"/>
                          </a:solidFill>
                          <a:latin typeface="Arial"/>
                          <a:ea typeface="Arial"/>
                          <a:cs typeface="Arial"/>
                          <a:sym typeface="Arial"/>
                        </a:rPr>
                        <a:t>Row 2 Col 1</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CC"/>
                        </a:buClr>
                        <a:buSzPts val="2800"/>
                        <a:buFont typeface="Arial"/>
                        <a:buNone/>
                      </a:pPr>
                      <a:r>
                        <a:rPr b="0" i="0" lang="en-US" sz="2800" u="none">
                          <a:solidFill>
                            <a:srgbClr val="0000CC"/>
                          </a:solidFill>
                          <a:latin typeface="Arial"/>
                          <a:ea typeface="Arial"/>
                          <a:cs typeface="Arial"/>
                          <a:sym typeface="Arial"/>
                        </a:rPr>
                        <a:t>Row 2 Col 2</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159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B cap="flat" cmpd="sng" w="2857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Row 3 Col 2</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36" name="Google Shape;736;p99"/>
          <p:cNvSpPr txBox="1"/>
          <p:nvPr>
            <p:ph type="title"/>
          </p:nvPr>
        </p:nvSpPr>
        <p:spPr>
          <a:xfrm>
            <a:off x="381000" y="152400"/>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Arial"/>
              <a:buNone/>
            </a:pPr>
            <a:br>
              <a:rPr b="1" i="0" lang="en-US" sz="4000" u="none">
                <a:solidFill>
                  <a:srgbClr val="FFFF00"/>
                </a:solidFill>
                <a:latin typeface="Arial"/>
                <a:ea typeface="Arial"/>
                <a:cs typeface="Arial"/>
                <a:sym typeface="Arial"/>
              </a:rPr>
            </a:br>
            <a:r>
              <a:rPr b="1" i="0" lang="en-US" sz="4000" u="none">
                <a:solidFill>
                  <a:srgbClr val="FFFF00"/>
                </a:solidFill>
                <a:latin typeface="Arial"/>
                <a:ea typeface="Arial"/>
                <a:cs typeface="Arial"/>
                <a:sym typeface="Arial"/>
              </a:rPr>
              <a:t>Special Things to Note</a:t>
            </a:r>
            <a:br>
              <a:rPr b="1" i="0" lang="en-US" sz="4000" u="none">
                <a:solidFill>
                  <a:srgbClr val="FFFF00"/>
                </a:solidFill>
                <a:latin typeface="Arial"/>
                <a:ea typeface="Arial"/>
                <a:cs typeface="Arial"/>
                <a:sym typeface="Arial"/>
              </a:rPr>
            </a:br>
            <a:endParaRPr/>
          </a:p>
        </p:txBody>
      </p:sp>
      <p:sp>
        <p:nvSpPr>
          <p:cNvPr id="737" name="Google Shape;737;p99"/>
          <p:cNvSpPr txBox="1"/>
          <p:nvPr>
            <p:ph idx="1" type="body"/>
          </p:nvPr>
        </p:nvSpPr>
        <p:spPr>
          <a:xfrm>
            <a:off x="457200" y="1219200"/>
            <a:ext cx="8229600" cy="5638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100"/>
              <a:buFont typeface="Arial"/>
              <a:buChar char="•"/>
            </a:pPr>
            <a:r>
              <a:rPr b="1" i="0" lang="en-US" sz="2100" u="none">
                <a:solidFill>
                  <a:schemeClr val="dk1"/>
                </a:solidFill>
                <a:latin typeface="Arial"/>
                <a:ea typeface="Arial"/>
                <a:cs typeface="Arial"/>
                <a:sym typeface="Arial"/>
              </a:rPr>
              <a:t>TH, TD and TR should always have end tags.</a:t>
            </a:r>
            <a:br>
              <a:rPr b="0" i="0" lang="en-US" sz="2100" u="none">
                <a:solidFill>
                  <a:schemeClr val="dk1"/>
                </a:solidFill>
                <a:latin typeface="Arial"/>
                <a:ea typeface="Arial"/>
                <a:cs typeface="Arial"/>
                <a:sym typeface="Arial"/>
              </a:rPr>
            </a:br>
            <a:r>
              <a:rPr b="0" i="0" lang="en-US" sz="2100" u="none">
                <a:solidFill>
                  <a:schemeClr val="dk1"/>
                </a:solidFill>
                <a:latin typeface="Arial"/>
                <a:ea typeface="Arial"/>
                <a:cs typeface="Arial"/>
                <a:sym typeface="Arial"/>
              </a:rPr>
              <a:t>Although the end tags are formally optional, many browsers will mess up the formatting of the table if you omit the end tags. In particular, you should </a:t>
            </a:r>
            <a:r>
              <a:rPr b="1" i="1" lang="en-US" sz="2100" u="none">
                <a:solidFill>
                  <a:schemeClr val="dk1"/>
                </a:solidFill>
                <a:latin typeface="Arial"/>
                <a:ea typeface="Arial"/>
                <a:cs typeface="Arial"/>
                <a:sym typeface="Arial"/>
              </a:rPr>
              <a:t>always</a:t>
            </a:r>
            <a:r>
              <a:rPr b="0" i="0" lang="en-US" sz="2100" u="none">
                <a:solidFill>
                  <a:schemeClr val="dk1"/>
                </a:solidFill>
                <a:latin typeface="Arial"/>
                <a:ea typeface="Arial"/>
                <a:cs typeface="Arial"/>
                <a:sym typeface="Arial"/>
              </a:rPr>
              <a:t> use end tags if you have a TABLE within a TABLE -- in this situation, the table parser gets hopelessly confused if you don't close your TH, TD and TR elements.  </a:t>
            </a:r>
            <a:endParaRPr/>
          </a:p>
          <a:p>
            <a:pPr indent="-342900" lvl="0" marL="342900" rtl="0" algn="l">
              <a:lnSpc>
                <a:spcPct val="80000"/>
              </a:lnSpc>
              <a:spcBef>
                <a:spcPts val="420"/>
              </a:spcBef>
              <a:spcAft>
                <a:spcPts val="0"/>
              </a:spcAft>
              <a:buClr>
                <a:schemeClr val="dk1"/>
              </a:buClr>
              <a:buSzPts val="2100"/>
              <a:buFont typeface="Arial"/>
              <a:buChar char="•"/>
            </a:pPr>
            <a:r>
              <a:rPr b="1" i="0" lang="en-US" sz="2100" u="none">
                <a:solidFill>
                  <a:schemeClr val="dk1"/>
                </a:solidFill>
                <a:latin typeface="Arial"/>
                <a:ea typeface="Arial"/>
                <a:cs typeface="Arial"/>
                <a:sym typeface="Arial"/>
              </a:rPr>
              <a:t>A default TABLE has no borders</a:t>
            </a:r>
            <a:br>
              <a:rPr b="0" i="0" lang="en-US" sz="2100" u="none">
                <a:solidFill>
                  <a:schemeClr val="dk1"/>
                </a:solidFill>
                <a:latin typeface="Arial"/>
                <a:ea typeface="Arial"/>
                <a:cs typeface="Arial"/>
                <a:sym typeface="Arial"/>
              </a:rPr>
            </a:br>
            <a:r>
              <a:rPr b="0" i="0" lang="en-US" sz="2100" u="none">
                <a:solidFill>
                  <a:schemeClr val="dk1"/>
                </a:solidFill>
                <a:latin typeface="Arial"/>
                <a:ea typeface="Arial"/>
                <a:cs typeface="Arial"/>
                <a:sym typeface="Arial"/>
              </a:rPr>
              <a:t>By default, tables are drawn without border lines. You need the BORDER attribute to draw the lines. </a:t>
            </a:r>
            <a:endParaRPr/>
          </a:p>
          <a:p>
            <a:pPr indent="-342900" lvl="0" marL="342900" rtl="0" algn="l">
              <a:lnSpc>
                <a:spcPct val="80000"/>
              </a:lnSpc>
              <a:spcBef>
                <a:spcPts val="420"/>
              </a:spcBef>
              <a:spcAft>
                <a:spcPts val="0"/>
              </a:spcAft>
              <a:buClr>
                <a:schemeClr val="dk1"/>
              </a:buClr>
              <a:buSzPts val="2100"/>
              <a:buFont typeface="Arial"/>
              <a:buChar char="•"/>
            </a:pPr>
            <a:r>
              <a:rPr b="1" i="0" lang="en-US" sz="2100" u="none">
                <a:solidFill>
                  <a:schemeClr val="dk1"/>
                </a:solidFill>
                <a:latin typeface="Arial"/>
                <a:ea typeface="Arial"/>
                <a:cs typeface="Arial"/>
                <a:sym typeface="Arial"/>
              </a:rPr>
              <a:t>By default, a table is flush with the left margin</a:t>
            </a:r>
            <a:br>
              <a:rPr b="0" i="0" lang="en-US" sz="2100" u="none">
                <a:solidFill>
                  <a:schemeClr val="dk1"/>
                </a:solidFill>
                <a:latin typeface="Arial"/>
                <a:ea typeface="Arial"/>
                <a:cs typeface="Arial"/>
                <a:sym typeface="Arial"/>
              </a:rPr>
            </a:br>
            <a:r>
              <a:rPr b="0" i="0" lang="en-US" sz="2100" u="none">
                <a:solidFill>
                  <a:schemeClr val="dk1"/>
                </a:solidFill>
                <a:latin typeface="Arial"/>
                <a:ea typeface="Arial"/>
                <a:cs typeface="Arial"/>
                <a:sym typeface="Arial"/>
              </a:rPr>
              <a:t>TABLEs  are plopped over on the left margin. If you want centered tables, You can either: place the table inside a DIV element with attribute ALIGN="center".</a:t>
            </a:r>
            <a:br>
              <a:rPr b="0" i="0" lang="en-US" sz="2100" u="none">
                <a:solidFill>
                  <a:schemeClr val="dk1"/>
                </a:solidFill>
                <a:latin typeface="Arial"/>
                <a:ea typeface="Arial"/>
                <a:cs typeface="Arial"/>
                <a:sym typeface="Arial"/>
              </a:rPr>
            </a:br>
            <a:r>
              <a:rPr b="0" i="0" lang="en-US" sz="2100" u="none">
                <a:solidFill>
                  <a:schemeClr val="dk1"/>
                </a:solidFill>
                <a:latin typeface="Arial"/>
                <a:ea typeface="Arial"/>
                <a:cs typeface="Arial"/>
                <a:sym typeface="Arial"/>
              </a:rPr>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43" name="Google Shape;743;p100"/>
          <p:cNvSpPr txBox="1"/>
          <p:nvPr>
            <p:ph idx="1" type="body"/>
          </p:nvPr>
        </p:nvSpPr>
        <p:spPr>
          <a:xfrm>
            <a:off x="304800" y="1600200"/>
            <a:ext cx="8305800" cy="5105400"/>
          </a:xfrm>
          <a:prstGeom prst="rect">
            <a:avLst/>
          </a:prstGeom>
          <a:noFill/>
          <a:ln>
            <a:noFill/>
          </a:ln>
        </p:spPr>
        <p:txBody>
          <a:bodyPr anchorCtr="0" anchor="t" bIns="45700" lIns="91425" spcFirstLastPara="1" rIns="91425" wrap="square" tIns="45700">
            <a:noAutofit/>
          </a:bodyPr>
          <a:lstStyle/>
          <a:p>
            <a:pPr indent="-228600" lvl="2" marL="114300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&lt;TABLE BORDER width=“750”&gt;</a:t>
            </a:r>
            <a:r>
              <a:rPr b="1" i="0" lang="en-US" sz="2400" u="none">
                <a:solidFill>
                  <a:schemeClr val="dk1"/>
                </a:solidFill>
                <a:latin typeface="Arial"/>
                <a:ea typeface="Arial"/>
                <a:cs typeface="Arial"/>
                <a:sym typeface="Arial"/>
              </a:rPr>
              <a:t> </a:t>
            </a:r>
            <a:endParaRPr/>
          </a:p>
          <a:p>
            <a:pPr indent="-228600" lvl="2" marL="11430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&lt;TR&gt; &lt;TD colspan=“4” align=“center”&gt;Page Banner&lt;/TD&gt;&lt;/TR&gt;   </a:t>
            </a:r>
            <a:endParaRPr/>
          </a:p>
          <a:p>
            <a:pPr indent="-228600" lvl="2" marL="1143000" rtl="0" algn="l">
              <a:lnSpc>
                <a:spcPct val="100000"/>
              </a:lnSpc>
              <a:spcBef>
                <a:spcPts val="48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28600" lvl="2" marL="11430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&lt;TR&gt; &lt;TD </a:t>
            </a:r>
            <a:r>
              <a:rPr b="1" i="0" lang="en-US" sz="2400" u="none">
                <a:solidFill>
                  <a:srgbClr val="0000FF"/>
                </a:solidFill>
                <a:latin typeface="Arial"/>
                <a:ea typeface="Arial"/>
                <a:cs typeface="Arial"/>
                <a:sym typeface="Arial"/>
              </a:rPr>
              <a:t>rowspan=“2”</a:t>
            </a:r>
            <a:r>
              <a:rPr b="1" i="0" lang="en-US" sz="2400" u="none">
                <a:solidFill>
                  <a:schemeClr val="dk1"/>
                </a:solidFill>
                <a:latin typeface="Arial"/>
                <a:ea typeface="Arial"/>
                <a:cs typeface="Arial"/>
                <a:sym typeface="Arial"/>
              </a:rPr>
              <a:t> width=“25%”&gt;Nav Links&lt;/TD&gt;</a:t>
            </a:r>
            <a:r>
              <a:rPr b="1" i="0" lang="en-US" sz="2400" u="none">
                <a:solidFill>
                  <a:srgbClr val="0000CC"/>
                </a:solidFill>
                <a:latin typeface="Arial"/>
                <a:ea typeface="Arial"/>
                <a:cs typeface="Arial"/>
                <a:sym typeface="Arial"/>
              </a:rPr>
              <a:t>&lt;TD</a:t>
            </a:r>
            <a:r>
              <a:rPr b="1" i="0" lang="en-US" sz="2400" u="none">
                <a:solidFill>
                  <a:schemeClr val="dk1"/>
                </a:solidFill>
                <a:latin typeface="Arial"/>
                <a:ea typeface="Arial"/>
                <a:cs typeface="Arial"/>
                <a:sym typeface="Arial"/>
              </a:rPr>
              <a:t> </a:t>
            </a:r>
            <a:r>
              <a:rPr b="1" i="0" lang="en-US" sz="2400" u="none">
                <a:solidFill>
                  <a:srgbClr val="0000CC"/>
                </a:solidFill>
                <a:latin typeface="Arial"/>
                <a:ea typeface="Arial"/>
                <a:cs typeface="Arial"/>
                <a:sym typeface="Arial"/>
              </a:rPr>
              <a:t>colspan=“2”&gt;Feature</a:t>
            </a:r>
            <a:r>
              <a:rPr b="1" i="0" lang="en-US" sz="2400" u="none">
                <a:solidFill>
                  <a:schemeClr val="dk1"/>
                </a:solidFill>
                <a:latin typeface="Arial"/>
                <a:ea typeface="Arial"/>
                <a:cs typeface="Arial"/>
                <a:sym typeface="Arial"/>
              </a:rPr>
              <a:t> </a:t>
            </a:r>
            <a:r>
              <a:rPr b="1" i="0" lang="en-US" sz="2400" u="none">
                <a:solidFill>
                  <a:srgbClr val="0000CC"/>
                </a:solidFill>
                <a:latin typeface="Arial"/>
                <a:ea typeface="Arial"/>
                <a:cs typeface="Arial"/>
                <a:sym typeface="Arial"/>
              </a:rPr>
              <a:t>Article&lt;/TD</a:t>
            </a:r>
            <a:r>
              <a:rPr b="1" i="0" lang="en-US" sz="2400" u="none">
                <a:solidFill>
                  <a:schemeClr val="dk1"/>
                </a:solidFill>
                <a:latin typeface="Arial"/>
                <a:ea typeface="Arial"/>
                <a:cs typeface="Arial"/>
                <a:sym typeface="Arial"/>
              </a:rPr>
              <a:t>&gt; &lt;TD </a:t>
            </a:r>
            <a:r>
              <a:rPr b="1" i="0" lang="en-US" sz="2400" u="none">
                <a:solidFill>
                  <a:srgbClr val="0000FF"/>
                </a:solidFill>
                <a:latin typeface="Arial"/>
                <a:ea typeface="Arial"/>
                <a:cs typeface="Arial"/>
                <a:sym typeface="Arial"/>
              </a:rPr>
              <a:t>rowspan=“2”</a:t>
            </a:r>
            <a:r>
              <a:rPr b="1" i="0" lang="en-US" sz="2400" u="none">
                <a:solidFill>
                  <a:schemeClr val="dk1"/>
                </a:solidFill>
                <a:latin typeface="Arial"/>
                <a:ea typeface="Arial"/>
                <a:cs typeface="Arial"/>
                <a:sym typeface="Arial"/>
              </a:rPr>
              <a:t> width=“25%”&gt;Linked Ads&lt;/TD&gt;&lt;/TR&gt;</a:t>
            </a:r>
            <a:endParaRPr/>
          </a:p>
          <a:p>
            <a:pPr indent="-228600" lvl="2" marL="1143000" rtl="0" algn="l">
              <a:lnSpc>
                <a:spcPct val="100000"/>
              </a:lnSpc>
              <a:spcBef>
                <a:spcPts val="48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28600" lvl="2" marL="114300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&lt;TR&gt;&lt;TD </a:t>
            </a:r>
            <a:r>
              <a:rPr b="1" i="0" lang="en-US" sz="2400" u="none">
                <a:solidFill>
                  <a:srgbClr val="FF3300"/>
                </a:solidFill>
                <a:latin typeface="Arial"/>
                <a:ea typeface="Arial"/>
                <a:cs typeface="Arial"/>
                <a:sym typeface="Arial"/>
              </a:rPr>
              <a:t>width=“25%”</a:t>
            </a:r>
            <a:r>
              <a:rPr b="1" i="0" lang="en-US" sz="2400" u="none">
                <a:solidFill>
                  <a:schemeClr val="dk1"/>
                </a:solidFill>
                <a:latin typeface="Arial"/>
                <a:ea typeface="Arial"/>
                <a:cs typeface="Arial"/>
                <a:sym typeface="Arial"/>
              </a:rPr>
              <a:t>&gt;News Column 1 &lt;/TD&gt; &lt;TD </a:t>
            </a:r>
            <a:r>
              <a:rPr b="1" i="0" lang="en-US" sz="2400" u="none">
                <a:solidFill>
                  <a:srgbClr val="FF3300"/>
                </a:solidFill>
                <a:latin typeface="Arial"/>
                <a:ea typeface="Arial"/>
                <a:cs typeface="Arial"/>
                <a:sym typeface="Arial"/>
              </a:rPr>
              <a:t>width=“25%”</a:t>
            </a:r>
            <a:r>
              <a:rPr b="1" i="0" lang="en-US" sz="2400" u="none">
                <a:solidFill>
                  <a:schemeClr val="dk1"/>
                </a:solidFill>
                <a:latin typeface="Arial"/>
                <a:ea typeface="Arial"/>
                <a:cs typeface="Arial"/>
                <a:sym typeface="Arial"/>
              </a:rPr>
              <a:t>&gt;&lt;News Column 2 &lt;/TD&gt;&lt;/TR&gt;</a:t>
            </a:r>
            <a:endParaRPr/>
          </a:p>
          <a:p>
            <a:pPr indent="-228600" lvl="2" marL="114300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&lt;/TABLE&gt;</a:t>
            </a:r>
            <a:endParaRPr/>
          </a:p>
          <a:p>
            <a:pPr indent="-190500" lvl="0" marL="342900" rtl="0" algn="l">
              <a:spcBef>
                <a:spcPts val="480"/>
              </a:spcBef>
              <a:spcAft>
                <a:spcPts val="0"/>
              </a:spcAft>
              <a:buClr>
                <a:schemeClr val="dk1"/>
              </a:buClr>
              <a:buSzPts val="2400"/>
              <a:buFont typeface="Arial"/>
              <a:buNone/>
            </a:pPr>
            <a:r>
              <a:t/>
            </a:r>
            <a:endParaRPr b="1" i="0" sz="2400" u="none">
              <a:solidFill>
                <a:srgbClr val="FF0000"/>
              </a:solidFill>
              <a:latin typeface="Arial"/>
              <a:ea typeface="Arial"/>
              <a:cs typeface="Arial"/>
              <a:sym typeface="Arial"/>
            </a:endParaRPr>
          </a:p>
        </p:txBody>
      </p:sp>
      <p:sp>
        <p:nvSpPr>
          <p:cNvPr id="744" name="Google Shape;744;p100"/>
          <p:cNvSpPr txBox="1"/>
          <p:nvPr>
            <p:ph type="title"/>
          </p:nvPr>
        </p:nvSpPr>
        <p:spPr>
          <a:xfrm>
            <a:off x="457200" y="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What will be the output?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Fig05-26" id="750" name="Google Shape;750;p101"/>
          <p:cNvPicPr preferRelativeResize="0"/>
          <p:nvPr>
            <p:ph idx="1" type="body"/>
          </p:nvPr>
        </p:nvPicPr>
        <p:blipFill rotWithShape="1">
          <a:blip r:embed="rId3">
            <a:alphaModFix/>
          </a:blip>
          <a:srcRect b="0" l="0" r="0" t="0"/>
          <a:stretch/>
        </p:blipFill>
        <p:spPr>
          <a:xfrm>
            <a:off x="0" y="1219200"/>
            <a:ext cx="9144000" cy="6340475"/>
          </a:xfrm>
          <a:prstGeom prst="rect">
            <a:avLst/>
          </a:prstGeom>
          <a:noFill/>
          <a:ln>
            <a:noFill/>
          </a:ln>
        </p:spPr>
      </p:pic>
      <p:sp>
        <p:nvSpPr>
          <p:cNvPr id="751" name="Google Shape;751;p101"/>
          <p:cNvSpPr txBox="1"/>
          <p:nvPr>
            <p:ph type="title"/>
          </p:nvPr>
        </p:nvSpPr>
        <p:spPr>
          <a:xfrm>
            <a:off x="533400" y="0"/>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The Output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57" name="Google Shape;757;p102"/>
          <p:cNvSpPr txBox="1"/>
          <p:nvPr>
            <p:ph type="title"/>
          </p:nvPr>
        </p:nvSpPr>
        <p:spPr>
          <a:xfrm>
            <a:off x="457200" y="274637"/>
            <a:ext cx="8229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a:t>
            </a:r>
            <a:r>
              <a:rPr b="1" i="0" lang="en-US" sz="4400" u="none">
                <a:solidFill>
                  <a:srgbClr val="FFFF00"/>
                </a:solidFill>
                <a:latin typeface="Arial"/>
                <a:ea typeface="Arial"/>
                <a:cs typeface="Arial"/>
                <a:sym typeface="Arial"/>
              </a:rPr>
              <a:t>rames</a:t>
            </a:r>
            <a:endParaRPr/>
          </a:p>
        </p:txBody>
      </p:sp>
      <p:sp>
        <p:nvSpPr>
          <p:cNvPr id="758" name="Google Shape;758;p102"/>
          <p:cNvSpPr txBox="1"/>
          <p:nvPr>
            <p:ph idx="1" type="body"/>
          </p:nvPr>
        </p:nvSpPr>
        <p:spPr>
          <a:xfrm>
            <a:off x="304800" y="1447800"/>
            <a:ext cx="8610600" cy="50292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Frames are a relatively new addition to the HTML standard. </a:t>
            </a:r>
            <a:r>
              <a:rPr b="0" i="0" lang="en-US" sz="3200" u="none">
                <a:solidFill>
                  <a:schemeClr val="dk1"/>
                </a:solidFill>
                <a:latin typeface="Arial"/>
                <a:ea typeface="Arial"/>
                <a:cs typeface="Arial"/>
                <a:sym typeface="Arial"/>
              </a:rPr>
              <a:t>First introduced in Netscape Navigator 2.0. </a:t>
            </a:r>
            <a:endParaRPr b="0" i="0" sz="2800" u="none">
              <a:solidFill>
                <a:schemeClr val="dk1"/>
              </a:solidFill>
              <a:latin typeface="Arial"/>
              <a:ea typeface="Arial"/>
              <a:cs typeface="Arial"/>
              <a:sym typeface="Arial"/>
            </a:endParaRPr>
          </a:p>
          <a:p>
            <a:pPr indent="-609600" lvl="0" marL="6096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Objectives:</a:t>
            </a:r>
            <a:endParaRPr/>
          </a:p>
          <a:p>
            <a:pPr indent="-609600" lvl="0" marL="6096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Upon completing this section, you should be able to:</a:t>
            </a:r>
            <a:endParaRPr/>
          </a:p>
          <a:p>
            <a:pPr indent="-609600" lvl="0" marL="6096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Create a Frame based page.</a:t>
            </a:r>
            <a:endParaRPr/>
          </a:p>
          <a:p>
            <a:pPr indent="-609600" lvl="0" marL="6096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Work with the Frameset, Frame, and Noframes elements.</a:t>
            </a:r>
            <a:endParaRPr/>
          </a:p>
          <a:p>
            <a:pPr indent="-609600" lvl="0" marL="6096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Use the attributes of the Frames elements to control the display.</a:t>
            </a:r>
            <a:endParaRPr/>
          </a:p>
          <a:p>
            <a:pPr indent="-609600" lvl="0" marL="609600" rtl="0" algn="l">
              <a:lnSpc>
                <a:spcPct val="9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Set Targets appropriately.</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0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64" name="Google Shape;764;p103"/>
          <p:cNvSpPr txBox="1"/>
          <p:nvPr>
            <p:ph type="title"/>
          </p:nvPr>
        </p:nvSpPr>
        <p:spPr>
          <a:xfrm>
            <a:off x="457200" y="274637"/>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Frames</a:t>
            </a:r>
            <a:endParaRPr/>
          </a:p>
        </p:txBody>
      </p:sp>
      <p:sp>
        <p:nvSpPr>
          <p:cNvPr id="765" name="Google Shape;765;p103"/>
          <p:cNvSpPr txBox="1"/>
          <p:nvPr>
            <p:ph idx="1" type="body"/>
          </p:nvPr>
        </p:nvSpPr>
        <p:spPr>
          <a:xfrm>
            <a:off x="685800" y="1295400"/>
            <a:ext cx="7772400" cy="51054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A framed page is actually made up of multiple HTML pages. There is one HTML document that describes how to break up the single browser window into multiple windowpanes. Each windowpane is filled with an HTML document.</a:t>
            </a:r>
            <a:endParaRPr/>
          </a:p>
          <a:p>
            <a:pPr indent="-3429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For Example to make a framed page with a windowpane on the left and one on the right requires three HTML pages. </a:t>
            </a:r>
            <a:r>
              <a:rPr b="1" i="1" lang="en-US" sz="2800" u="none">
                <a:solidFill>
                  <a:schemeClr val="dk1"/>
                </a:solidFill>
                <a:latin typeface="Arial"/>
                <a:ea typeface="Arial"/>
                <a:cs typeface="Arial"/>
                <a:sym typeface="Arial"/>
              </a:rPr>
              <a:t>Doc1.html</a:t>
            </a:r>
            <a:r>
              <a:rPr b="0" i="0" lang="en-US" sz="2800" u="none">
                <a:solidFill>
                  <a:schemeClr val="dk1"/>
                </a:solidFill>
                <a:latin typeface="Arial"/>
                <a:ea typeface="Arial"/>
                <a:cs typeface="Arial"/>
                <a:sym typeface="Arial"/>
              </a:rPr>
              <a:t> and </a:t>
            </a:r>
            <a:r>
              <a:rPr b="1" i="1" lang="en-US" sz="2800" u="none">
                <a:solidFill>
                  <a:schemeClr val="dk1"/>
                </a:solidFill>
                <a:latin typeface="Arial"/>
                <a:ea typeface="Arial"/>
                <a:cs typeface="Arial"/>
                <a:sym typeface="Arial"/>
              </a:rPr>
              <a:t>Doc2.html </a:t>
            </a:r>
            <a:r>
              <a:rPr b="0" i="0" lang="en-US" sz="2800" u="none">
                <a:solidFill>
                  <a:schemeClr val="dk1"/>
                </a:solidFill>
                <a:latin typeface="Arial"/>
                <a:ea typeface="Arial"/>
                <a:cs typeface="Arial"/>
                <a:sym typeface="Arial"/>
              </a:rPr>
              <a:t>are the pages that contain content. </a:t>
            </a:r>
            <a:r>
              <a:rPr b="1" i="1" lang="en-US" sz="2800" u="none">
                <a:solidFill>
                  <a:schemeClr val="dk1"/>
                </a:solidFill>
                <a:latin typeface="Arial"/>
                <a:ea typeface="Arial"/>
                <a:cs typeface="Arial"/>
                <a:sym typeface="Arial"/>
              </a:rPr>
              <a:t>Frames.html </a:t>
            </a:r>
            <a:r>
              <a:rPr b="0" i="0" lang="en-US" sz="2800" u="none">
                <a:solidFill>
                  <a:schemeClr val="dk1"/>
                </a:solidFill>
                <a:latin typeface="Arial"/>
                <a:ea typeface="Arial"/>
                <a:cs typeface="Arial"/>
                <a:sym typeface="Arial"/>
              </a:rPr>
              <a:t>is the page that describes the division of the single browser window into two windowpanes.</a:t>
            </a: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87" name="Google Shape;187;p23"/>
          <p:cNvSpPr txBox="1"/>
          <p:nvPr>
            <p:ph type="title"/>
          </p:nvPr>
        </p:nvSpPr>
        <p:spPr>
          <a:xfrm>
            <a:off x="228600" y="304800"/>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Tags</a:t>
            </a:r>
            <a:endParaRPr/>
          </a:p>
        </p:txBody>
      </p:sp>
      <p:sp>
        <p:nvSpPr>
          <p:cNvPr id="188" name="Google Shape;188;p23"/>
          <p:cNvSpPr txBox="1"/>
          <p:nvPr>
            <p:ph idx="1" type="body"/>
          </p:nvPr>
        </p:nvSpPr>
        <p:spPr>
          <a:xfrm>
            <a:off x="381000" y="19050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3600"/>
              <a:buFont typeface="Noto Sans Symbols"/>
              <a:buChar char="▪"/>
            </a:pPr>
            <a:r>
              <a:rPr b="0" i="0" lang="en-US" sz="3600" u="none">
                <a:solidFill>
                  <a:schemeClr val="dk1"/>
                </a:solidFill>
                <a:latin typeface="Arial"/>
                <a:ea typeface="Arial"/>
                <a:cs typeface="Arial"/>
                <a:sym typeface="Arial"/>
              </a:rPr>
              <a:t>Codes enclosed in brackets</a:t>
            </a:r>
            <a:endParaRPr/>
          </a:p>
          <a:p>
            <a:pPr indent="-342900" lvl="0" marL="342900" rtl="0" algn="l">
              <a:lnSpc>
                <a:spcPct val="100000"/>
              </a:lnSpc>
              <a:spcBef>
                <a:spcPts val="720"/>
              </a:spcBef>
              <a:spcAft>
                <a:spcPts val="0"/>
              </a:spcAft>
              <a:buClr>
                <a:schemeClr val="hlink"/>
              </a:buClr>
              <a:buSzPts val="3600"/>
              <a:buFont typeface="Noto Sans Symbols"/>
              <a:buChar char="▪"/>
            </a:pPr>
            <a:r>
              <a:rPr b="0" i="0" lang="en-US" sz="3600" u="none">
                <a:solidFill>
                  <a:schemeClr val="dk1"/>
                </a:solidFill>
                <a:latin typeface="Arial"/>
                <a:ea typeface="Arial"/>
                <a:cs typeface="Arial"/>
                <a:sym typeface="Arial"/>
              </a:rPr>
              <a:t>Usually paired</a:t>
            </a:r>
            <a:endParaRPr/>
          </a:p>
          <a:p>
            <a:pPr indent="-285750" lvl="1" marL="742950" rtl="0" algn="l">
              <a:lnSpc>
                <a:spcPct val="100000"/>
              </a:lnSpc>
              <a:spcBef>
                <a:spcPts val="720"/>
              </a:spcBef>
              <a:spcAft>
                <a:spcPts val="0"/>
              </a:spcAft>
              <a:buClr>
                <a:srgbClr val="FF0000"/>
              </a:buClr>
              <a:buSzPts val="3600"/>
              <a:buFont typeface="Arial"/>
              <a:buNone/>
            </a:pPr>
            <a:r>
              <a:rPr b="0" i="0" lang="en-US" sz="3600" u="none">
                <a:solidFill>
                  <a:srgbClr val="FF0000"/>
                </a:solidFill>
                <a:latin typeface="Arial"/>
                <a:ea typeface="Arial"/>
                <a:cs typeface="Arial"/>
                <a:sym typeface="Arial"/>
              </a:rPr>
              <a:t>&lt;TITLE&gt;</a:t>
            </a:r>
            <a:r>
              <a:rPr b="0" i="0" lang="en-US" sz="3600" u="none">
                <a:solidFill>
                  <a:schemeClr val="dk1"/>
                </a:solidFill>
                <a:latin typeface="Arial"/>
                <a:ea typeface="Arial"/>
                <a:cs typeface="Arial"/>
                <a:sym typeface="Arial"/>
              </a:rPr>
              <a:t>My Web Page</a:t>
            </a:r>
            <a:r>
              <a:rPr b="0" i="0" lang="en-US" sz="3600" u="none">
                <a:solidFill>
                  <a:srgbClr val="FF0000"/>
                </a:solidFill>
                <a:latin typeface="Arial"/>
                <a:ea typeface="Arial"/>
                <a:cs typeface="Arial"/>
                <a:sym typeface="Arial"/>
              </a:rPr>
              <a:t>&lt;/TITLE&gt;</a:t>
            </a:r>
            <a:endParaRPr/>
          </a:p>
          <a:p>
            <a:pPr indent="-342900" lvl="0" marL="342900" rtl="0" algn="l">
              <a:lnSpc>
                <a:spcPct val="100000"/>
              </a:lnSpc>
              <a:spcBef>
                <a:spcPts val="800"/>
              </a:spcBef>
              <a:spcAft>
                <a:spcPts val="0"/>
              </a:spcAft>
              <a:buClr>
                <a:schemeClr val="hlink"/>
              </a:buClr>
              <a:buSzPts val="4000"/>
              <a:buFont typeface="Noto Sans Symbols"/>
              <a:buChar char="▪"/>
            </a:pPr>
            <a:r>
              <a:rPr b="1" i="1" lang="en-US" sz="4000" u="none">
                <a:solidFill>
                  <a:srgbClr val="0000CC"/>
                </a:solidFill>
                <a:latin typeface="Arial"/>
                <a:ea typeface="Arial"/>
                <a:cs typeface="Arial"/>
                <a:sym typeface="Arial"/>
              </a:rPr>
              <a:t>Not</a:t>
            </a:r>
            <a:r>
              <a:rPr b="0" i="0" lang="en-US" sz="3600" u="none">
                <a:solidFill>
                  <a:schemeClr val="dk1"/>
                </a:solidFill>
                <a:latin typeface="Arial"/>
                <a:ea typeface="Arial"/>
                <a:cs typeface="Arial"/>
                <a:sym typeface="Arial"/>
              </a:rPr>
              <a:t> case sensitive</a:t>
            </a:r>
            <a:endParaRPr/>
          </a:p>
          <a:p>
            <a:pPr indent="-285750" lvl="1" marL="742950" rtl="0" algn="l">
              <a:lnSpc>
                <a:spcPct val="100000"/>
              </a:lnSpc>
              <a:spcBef>
                <a:spcPts val="720"/>
              </a:spcBef>
              <a:spcAft>
                <a:spcPts val="0"/>
              </a:spcAft>
              <a:buClr>
                <a:srgbClr val="FF0000"/>
              </a:buClr>
              <a:buSzPts val="3600"/>
              <a:buFont typeface="Arial"/>
              <a:buNone/>
            </a:pPr>
            <a:r>
              <a:rPr b="0" i="0" lang="en-US" sz="3600" u="none">
                <a:solidFill>
                  <a:srgbClr val="FF0000"/>
                </a:solidFill>
                <a:latin typeface="Arial"/>
                <a:ea typeface="Arial"/>
                <a:cs typeface="Arial"/>
                <a:sym typeface="Arial"/>
              </a:rPr>
              <a:t>&lt;TITLE&gt; = &lt;title&gt; = &lt;TITLE&gt;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71" name="Google Shape;771;p104"/>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Frames</a:t>
            </a:r>
            <a:endParaRPr/>
          </a:p>
        </p:txBody>
      </p:sp>
      <p:sp>
        <p:nvSpPr>
          <p:cNvPr id="772" name="Google Shape;772;p104"/>
          <p:cNvSpPr txBox="1"/>
          <p:nvPr/>
        </p:nvSpPr>
        <p:spPr>
          <a:xfrm>
            <a:off x="2971800" y="4038600"/>
            <a:ext cx="2857500" cy="1943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3" name="Google Shape;773;p104"/>
          <p:cNvSpPr txBox="1"/>
          <p:nvPr/>
        </p:nvSpPr>
        <p:spPr>
          <a:xfrm>
            <a:off x="4457700" y="4152900"/>
            <a:ext cx="11430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Doc2.html</a:t>
            </a:r>
            <a:endParaRPr/>
          </a:p>
        </p:txBody>
      </p:sp>
      <p:sp>
        <p:nvSpPr>
          <p:cNvPr id="774" name="Google Shape;774;p104"/>
          <p:cNvSpPr txBox="1"/>
          <p:nvPr/>
        </p:nvSpPr>
        <p:spPr>
          <a:xfrm>
            <a:off x="3124200" y="4152900"/>
            <a:ext cx="11049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Doc1.html</a:t>
            </a:r>
            <a:endParaRPr/>
          </a:p>
        </p:txBody>
      </p:sp>
      <p:sp>
        <p:nvSpPr>
          <p:cNvPr id="775" name="Google Shape;775;p104"/>
          <p:cNvSpPr txBox="1"/>
          <p:nvPr/>
        </p:nvSpPr>
        <p:spPr>
          <a:xfrm>
            <a:off x="3657600" y="6096000"/>
            <a:ext cx="1524000" cy="381000"/>
          </a:xfrm>
          <a:prstGeom prst="rect">
            <a:avLst/>
          </a:prstGeom>
          <a:solidFill>
            <a:schemeClr val="dk2"/>
          </a:solidFill>
          <a:ln cap="flat" cmpd="sng" w="9525">
            <a:solidFill>
              <a:srgbClr val="99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1600"/>
              <a:buFont typeface="Times New Roman"/>
              <a:buNone/>
            </a:pPr>
            <a:r>
              <a:rPr b="0" i="0" lang="en-US" sz="1600" u="none">
                <a:solidFill>
                  <a:srgbClr val="FFFF00"/>
                </a:solidFill>
                <a:latin typeface="Times New Roman"/>
                <a:ea typeface="Times New Roman"/>
                <a:cs typeface="Times New Roman"/>
                <a:sym typeface="Times New Roman"/>
              </a:rPr>
              <a:t>Frames.html</a:t>
            </a:r>
            <a:endParaRPr/>
          </a:p>
        </p:txBody>
      </p:sp>
      <p:sp>
        <p:nvSpPr>
          <p:cNvPr id="776" name="Google Shape;776;p104"/>
          <p:cNvSpPr txBox="1"/>
          <p:nvPr/>
        </p:nvSpPr>
        <p:spPr>
          <a:xfrm>
            <a:off x="4572000" y="1981200"/>
            <a:ext cx="11430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Doc2.html</a:t>
            </a:r>
            <a:endParaRPr/>
          </a:p>
        </p:txBody>
      </p:sp>
      <p:sp>
        <p:nvSpPr>
          <p:cNvPr id="777" name="Google Shape;777;p104"/>
          <p:cNvSpPr txBox="1"/>
          <p:nvPr/>
        </p:nvSpPr>
        <p:spPr>
          <a:xfrm>
            <a:off x="3124200" y="1981200"/>
            <a:ext cx="1104900" cy="1485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1600"/>
              <a:buFont typeface="Times New Roman"/>
              <a:buNone/>
            </a:pPr>
            <a:r>
              <a:rPr b="1" i="0" lang="en-US" sz="1600" u="none">
                <a:solidFill>
                  <a:srgbClr val="FF0000"/>
                </a:solidFill>
                <a:latin typeface="Times New Roman"/>
                <a:ea typeface="Times New Roman"/>
                <a:cs typeface="Times New Roman"/>
                <a:sym typeface="Times New Roman"/>
              </a:rPr>
              <a:t>Doc1.html</a:t>
            </a:r>
            <a:endParaRPr/>
          </a:p>
        </p:txBody>
      </p:sp>
      <p:cxnSp>
        <p:nvCxnSpPr>
          <p:cNvPr id="778" name="Google Shape;778;p104"/>
          <p:cNvCxnSpPr/>
          <p:nvPr/>
        </p:nvCxnSpPr>
        <p:spPr>
          <a:xfrm>
            <a:off x="3429000" y="3467100"/>
            <a:ext cx="342900" cy="685800"/>
          </a:xfrm>
          <a:prstGeom prst="straightConnector1">
            <a:avLst/>
          </a:prstGeom>
          <a:noFill/>
          <a:ln cap="flat" cmpd="sng" w="9525">
            <a:solidFill>
              <a:srgbClr val="000000"/>
            </a:solidFill>
            <a:prstDash val="solid"/>
            <a:miter lim="800000"/>
            <a:headEnd len="med" w="med" type="none"/>
            <a:tailEnd len="med" w="med" type="triangle"/>
          </a:ln>
        </p:spPr>
      </p:cxnSp>
      <p:cxnSp>
        <p:nvCxnSpPr>
          <p:cNvPr id="779" name="Google Shape;779;p104"/>
          <p:cNvCxnSpPr/>
          <p:nvPr/>
        </p:nvCxnSpPr>
        <p:spPr>
          <a:xfrm flipH="1">
            <a:off x="4914900" y="3467100"/>
            <a:ext cx="457200" cy="6858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85" name="Google Shape;785;p105"/>
          <p:cNvSpPr txBox="1"/>
          <p:nvPr>
            <p:ph type="title"/>
          </p:nvPr>
        </p:nvSpPr>
        <p:spPr>
          <a:xfrm>
            <a:off x="457200" y="27463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Frame Page Architecture</a:t>
            </a:r>
            <a:endParaRPr/>
          </a:p>
        </p:txBody>
      </p:sp>
      <p:sp>
        <p:nvSpPr>
          <p:cNvPr id="786" name="Google Shape;786;p105"/>
          <p:cNvSpPr txBox="1"/>
          <p:nvPr>
            <p:ph idx="1" type="body"/>
          </p:nvPr>
        </p:nvSpPr>
        <p:spPr>
          <a:xfrm>
            <a:off x="228600" y="1600200"/>
            <a:ext cx="8686800" cy="49530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A </a:t>
            </a:r>
            <a:r>
              <a:rPr b="1" i="0" lang="en-US" sz="2800" u="none">
                <a:solidFill>
                  <a:srgbClr val="FF0000"/>
                </a:solidFill>
                <a:latin typeface="Arial"/>
                <a:ea typeface="Arial"/>
                <a:cs typeface="Arial"/>
                <a:sym typeface="Arial"/>
              </a:rPr>
              <a:t>&lt;FRAMESET&gt;</a:t>
            </a:r>
            <a:r>
              <a:rPr b="0" i="0" lang="en-US" sz="2800" u="none">
                <a:solidFill>
                  <a:schemeClr val="dk1"/>
                </a:solidFill>
                <a:latin typeface="Arial"/>
                <a:ea typeface="Arial"/>
                <a:cs typeface="Arial"/>
                <a:sym typeface="Arial"/>
              </a:rPr>
              <a:t> element is placed in the html document before the </a:t>
            </a:r>
            <a:r>
              <a:rPr b="1" i="0" lang="en-US" sz="2800" u="none">
                <a:solidFill>
                  <a:srgbClr val="FF0000"/>
                </a:solidFill>
                <a:latin typeface="Arial"/>
                <a:ea typeface="Arial"/>
                <a:cs typeface="Arial"/>
                <a:sym typeface="Arial"/>
              </a:rPr>
              <a:t>&lt;BODY&gt;</a:t>
            </a:r>
            <a:r>
              <a:rPr b="0" i="0" lang="en-US" sz="2800" u="none">
                <a:solidFill>
                  <a:schemeClr val="dk1"/>
                </a:solidFill>
                <a:latin typeface="Arial"/>
                <a:ea typeface="Arial"/>
                <a:cs typeface="Arial"/>
                <a:sym typeface="Arial"/>
              </a:rPr>
              <a:t> element. The </a:t>
            </a:r>
            <a:r>
              <a:rPr b="1" i="0" lang="en-US" sz="2800" u="none">
                <a:solidFill>
                  <a:srgbClr val="FF0000"/>
                </a:solidFill>
                <a:latin typeface="Arial"/>
                <a:ea typeface="Arial"/>
                <a:cs typeface="Arial"/>
                <a:sym typeface="Arial"/>
              </a:rPr>
              <a:t>&lt;FRAMESET&gt;</a:t>
            </a:r>
            <a:r>
              <a:rPr b="0" i="0" lang="en-US" sz="2800" u="none">
                <a:solidFill>
                  <a:schemeClr val="dk1"/>
                </a:solidFill>
                <a:latin typeface="Arial"/>
                <a:ea typeface="Arial"/>
                <a:cs typeface="Arial"/>
                <a:sym typeface="Arial"/>
              </a:rPr>
              <a:t> describes the amount of screen real estate given to each windowpane by dividing the screen into </a:t>
            </a:r>
            <a:r>
              <a:rPr b="1" i="0" lang="en-US" sz="2800" u="none">
                <a:solidFill>
                  <a:srgbClr val="FF0000"/>
                </a:solidFill>
                <a:latin typeface="Arial"/>
                <a:ea typeface="Arial"/>
                <a:cs typeface="Arial"/>
                <a:sym typeface="Arial"/>
              </a:rPr>
              <a:t>ROWS</a:t>
            </a:r>
            <a:r>
              <a:rPr b="0" i="0" lang="en-US" sz="2800" u="none">
                <a:solidFill>
                  <a:schemeClr val="dk1"/>
                </a:solidFill>
                <a:latin typeface="Arial"/>
                <a:ea typeface="Arial"/>
                <a:cs typeface="Arial"/>
                <a:sym typeface="Arial"/>
              </a:rPr>
              <a:t> or </a:t>
            </a:r>
            <a:r>
              <a:rPr b="1" i="0" lang="en-US" sz="2800" u="none">
                <a:solidFill>
                  <a:srgbClr val="FF0000"/>
                </a:solidFill>
                <a:latin typeface="Arial"/>
                <a:ea typeface="Arial"/>
                <a:cs typeface="Arial"/>
                <a:sym typeface="Arial"/>
              </a:rPr>
              <a:t>COLS</a:t>
            </a:r>
            <a:r>
              <a:rPr b="0" i="0" lang="en-US" sz="2800" u="none">
                <a:solidFill>
                  <a:schemeClr val="dk1"/>
                </a:solidFill>
                <a:latin typeface="Arial"/>
                <a:ea typeface="Arial"/>
                <a:cs typeface="Arial"/>
                <a:sym typeface="Arial"/>
              </a:rPr>
              <a:t>.</a:t>
            </a:r>
            <a:endParaRPr/>
          </a:p>
          <a:p>
            <a:pPr indent="-342900" lvl="0" marL="342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The </a:t>
            </a:r>
            <a:r>
              <a:rPr b="1" i="0" lang="en-US" sz="2800" u="none">
                <a:solidFill>
                  <a:srgbClr val="FF0000"/>
                </a:solidFill>
                <a:latin typeface="Arial"/>
                <a:ea typeface="Arial"/>
                <a:cs typeface="Arial"/>
                <a:sym typeface="Arial"/>
              </a:rPr>
              <a:t>&lt;FRAMESET&gt;</a:t>
            </a:r>
            <a:r>
              <a:rPr b="0" i="0" lang="en-US" sz="2800" u="none">
                <a:solidFill>
                  <a:schemeClr val="dk1"/>
                </a:solidFill>
                <a:latin typeface="Arial"/>
                <a:ea typeface="Arial"/>
                <a:cs typeface="Arial"/>
                <a:sym typeface="Arial"/>
              </a:rPr>
              <a:t> will then contain </a:t>
            </a:r>
            <a:r>
              <a:rPr b="1" i="0" lang="en-US" sz="2800" u="none">
                <a:solidFill>
                  <a:srgbClr val="FF0000"/>
                </a:solidFill>
                <a:latin typeface="Arial"/>
                <a:ea typeface="Arial"/>
                <a:cs typeface="Arial"/>
                <a:sym typeface="Arial"/>
              </a:rPr>
              <a:t>&lt;FRAME&gt;</a:t>
            </a:r>
            <a:r>
              <a:rPr b="0" i="0" lang="en-US" sz="2800" u="none">
                <a:solidFill>
                  <a:schemeClr val="dk1"/>
                </a:solidFill>
                <a:latin typeface="Arial"/>
                <a:ea typeface="Arial"/>
                <a:cs typeface="Arial"/>
                <a:sym typeface="Arial"/>
              </a:rPr>
              <a:t> elements, </a:t>
            </a:r>
            <a:r>
              <a:rPr b="1" i="0" lang="en-US" sz="2800" u="none">
                <a:solidFill>
                  <a:srgbClr val="0000CC"/>
                </a:solidFill>
                <a:latin typeface="Arial"/>
                <a:ea typeface="Arial"/>
                <a:cs typeface="Arial"/>
                <a:sym typeface="Arial"/>
              </a:rPr>
              <a:t>one per division</a:t>
            </a:r>
            <a:r>
              <a:rPr b="0" i="0" lang="en-US" sz="2800" u="none">
                <a:solidFill>
                  <a:schemeClr val="dk1"/>
                </a:solidFill>
                <a:latin typeface="Arial"/>
                <a:ea typeface="Arial"/>
                <a:cs typeface="Arial"/>
                <a:sym typeface="Arial"/>
              </a:rPr>
              <a:t> of the browser window. </a:t>
            </a:r>
            <a:endParaRPr/>
          </a:p>
          <a:p>
            <a:pPr indent="-342900" lvl="0" marL="342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Note: Because there is no </a:t>
            </a:r>
            <a:r>
              <a:rPr b="1" i="0" lang="en-US" sz="2800" u="none">
                <a:solidFill>
                  <a:srgbClr val="FF0000"/>
                </a:solidFill>
                <a:latin typeface="Arial"/>
                <a:ea typeface="Arial"/>
                <a:cs typeface="Arial"/>
                <a:sym typeface="Arial"/>
              </a:rPr>
              <a:t>BODY</a:t>
            </a:r>
            <a:r>
              <a:rPr b="0" i="0" lang="en-US" sz="2800" u="none">
                <a:solidFill>
                  <a:schemeClr val="dk1"/>
                </a:solidFill>
                <a:latin typeface="Arial"/>
                <a:ea typeface="Arial"/>
                <a:cs typeface="Arial"/>
                <a:sym typeface="Arial"/>
              </a:rPr>
              <a:t> container, FRAMESET pages can't have </a:t>
            </a:r>
            <a:r>
              <a:rPr b="0" i="0" lang="en-US" sz="2800" u="none">
                <a:solidFill>
                  <a:srgbClr val="0000FF"/>
                </a:solidFill>
                <a:latin typeface="Arial"/>
                <a:ea typeface="Arial"/>
                <a:cs typeface="Arial"/>
                <a:sym typeface="Arial"/>
              </a:rPr>
              <a:t>background images</a:t>
            </a:r>
            <a:r>
              <a:rPr b="0" i="0" lang="en-US" sz="2800" u="none">
                <a:solidFill>
                  <a:schemeClr val="dk1"/>
                </a:solidFill>
                <a:latin typeface="Arial"/>
                <a:ea typeface="Arial"/>
                <a:cs typeface="Arial"/>
                <a:sym typeface="Arial"/>
              </a:rPr>
              <a:t> and </a:t>
            </a:r>
            <a:r>
              <a:rPr b="0" i="0" lang="en-US" sz="2800" u="none">
                <a:solidFill>
                  <a:srgbClr val="0000FF"/>
                </a:solidFill>
                <a:latin typeface="Arial"/>
                <a:ea typeface="Arial"/>
                <a:cs typeface="Arial"/>
                <a:sym typeface="Arial"/>
              </a:rPr>
              <a:t>background colors</a:t>
            </a:r>
            <a:r>
              <a:rPr b="0" i="0" lang="en-US" sz="2800" u="none">
                <a:solidFill>
                  <a:schemeClr val="dk1"/>
                </a:solidFill>
                <a:latin typeface="Arial"/>
                <a:ea typeface="Arial"/>
                <a:cs typeface="Arial"/>
                <a:sym typeface="Arial"/>
              </a:rPr>
              <a:t> associated with them.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92" name="Google Shape;792;p106"/>
          <p:cNvSpPr txBox="1"/>
          <p:nvPr>
            <p:ph type="title"/>
          </p:nvPr>
        </p:nvSpPr>
        <p:spPr>
          <a:xfrm>
            <a:off x="457200" y="152400"/>
            <a:ext cx="82296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Frame Page Architecture</a:t>
            </a:r>
            <a:endParaRPr/>
          </a:p>
        </p:txBody>
      </p:sp>
      <p:sp>
        <p:nvSpPr>
          <p:cNvPr id="793" name="Google Shape;793;p106"/>
          <p:cNvSpPr txBox="1"/>
          <p:nvPr>
            <p:ph idx="1" type="body"/>
          </p:nvPr>
        </p:nvSpPr>
        <p:spPr>
          <a:xfrm>
            <a:off x="457200" y="1371600"/>
            <a:ext cx="8001000" cy="51054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&lt;HTML&gt;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&lt;HEAD&gt;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&lt;TITLE&gt; Framed Page &lt;/TITLE&gt;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 COLS=“23%,77%”&gt;</a:t>
            </a:r>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&lt;FRAME SRC=“Doc1.html”&gt;</a:t>
            </a:r>
            <a:endParaRPr/>
          </a:p>
          <a:p>
            <a:pPr indent="-342900" lvl="0" marL="34290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&lt;FRAME SRC=“Doc2.html”&gt;</a:t>
            </a:r>
            <a:endParaRPr/>
          </a:p>
          <a:p>
            <a:pPr indent="-342900" lvl="0" marL="34290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&lt;/FRAMeSET &gt;</a:t>
            </a:r>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&lt;/HEAD&gt;</a:t>
            </a:r>
            <a:endParaRPr/>
          </a:p>
          <a:p>
            <a:pPr indent="-342900" lvl="0" marL="342900" rtl="0" algn="l">
              <a:lnSpc>
                <a:spcPct val="90000"/>
              </a:lnSpc>
              <a:spcBef>
                <a:spcPts val="560"/>
              </a:spcBef>
              <a:spcAft>
                <a:spcPts val="0"/>
              </a:spcAft>
              <a:buClr>
                <a:schemeClr val="dk1"/>
              </a:buClr>
              <a:buSzPts val="2800"/>
              <a:buFont typeface="Arial"/>
              <a:buNone/>
            </a:pPr>
            <a:r>
              <a:t/>
            </a:r>
            <a:endParaRPr b="1" i="0" sz="2800" u="none">
              <a:solidFill>
                <a:srgbClr val="FF0000"/>
              </a:solidFill>
              <a:latin typeface="Arial"/>
              <a:ea typeface="Arial"/>
              <a:cs typeface="Arial"/>
              <a:sym typeface="Arial"/>
            </a:endParaRPr>
          </a:p>
          <a:p>
            <a:pPr indent="-342900" lvl="0" marL="342900" rtl="0" algn="l">
              <a:lnSpc>
                <a:spcPct val="9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&lt;/HTML&gt;</a:t>
            </a:r>
            <a:endParaRPr/>
          </a:p>
          <a:p>
            <a:pPr indent="-165100" lvl="0" marL="342900" rtl="0" algn="l">
              <a:spcBef>
                <a:spcPts val="560"/>
              </a:spcBef>
              <a:spcAft>
                <a:spcPts val="0"/>
              </a:spcAft>
              <a:buClr>
                <a:schemeClr val="dk1"/>
              </a:buClr>
              <a:buSzPts val="2800"/>
              <a:buFont typeface="Arial"/>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99" name="Google Shape;799;p107"/>
          <p:cNvSpPr txBox="1"/>
          <p:nvPr>
            <p:ph type="title"/>
          </p:nvPr>
        </p:nvSpPr>
        <p:spPr>
          <a:xfrm>
            <a:off x="457200" y="274637"/>
            <a:ext cx="8458200" cy="1401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400"/>
              <a:buFont typeface="Arial"/>
              <a:buNone/>
            </a:pPr>
            <a:r>
              <a:rPr b="1" i="0" lang="en-US" sz="3400" u="none">
                <a:solidFill>
                  <a:srgbClr val="FFFF00"/>
                </a:solidFill>
                <a:latin typeface="Arial"/>
                <a:ea typeface="Arial"/>
                <a:cs typeface="Arial"/>
                <a:sym typeface="Arial"/>
              </a:rPr>
              <a:t>The Diagram below is a graphical view of the document described above</a:t>
            </a:r>
            <a:endParaRPr/>
          </a:p>
        </p:txBody>
      </p:sp>
      <p:grpSp>
        <p:nvGrpSpPr>
          <p:cNvPr id="800" name="Google Shape;800;p107"/>
          <p:cNvGrpSpPr/>
          <p:nvPr/>
        </p:nvGrpSpPr>
        <p:grpSpPr>
          <a:xfrm>
            <a:off x="1752600" y="2286000"/>
            <a:ext cx="5372100" cy="3314700"/>
            <a:chOff x="1800" y="1620"/>
            <a:chExt cx="8460" cy="5220"/>
          </a:xfrm>
        </p:grpSpPr>
        <p:sp>
          <p:nvSpPr>
            <p:cNvPr id="801" name="Google Shape;801;p107"/>
            <p:cNvSpPr txBox="1"/>
            <p:nvPr/>
          </p:nvSpPr>
          <p:spPr>
            <a:xfrm>
              <a:off x="1800" y="1620"/>
              <a:ext cx="8460" cy="522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2" name="Google Shape;802;p107"/>
            <p:cNvSpPr txBox="1"/>
            <p:nvPr/>
          </p:nvSpPr>
          <p:spPr>
            <a:xfrm>
              <a:off x="2700" y="1797"/>
              <a:ext cx="6660" cy="540"/>
            </a:xfrm>
            <a:prstGeom prst="rect">
              <a:avLst/>
            </a:prstGeom>
            <a:solidFill>
              <a:schemeClr val="accent1"/>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SzPts val="2000"/>
                <a:buFont typeface="Times New Roman"/>
                <a:buNone/>
              </a:pPr>
              <a:r>
                <a:rPr b="1" i="0" lang="en-US" sz="2000" u="none">
                  <a:solidFill>
                    <a:srgbClr val="0000CC"/>
                  </a:solidFill>
                  <a:latin typeface="Times New Roman"/>
                  <a:ea typeface="Times New Roman"/>
                  <a:cs typeface="Times New Roman"/>
                  <a:sym typeface="Times New Roman"/>
                </a:rPr>
                <a:t>FRAMESET COLS=”23%, 77%”</a:t>
              </a:r>
              <a:endParaRPr/>
            </a:p>
          </p:txBody>
        </p:sp>
        <p:sp>
          <p:nvSpPr>
            <p:cNvPr id="803" name="Google Shape;803;p107"/>
            <p:cNvSpPr txBox="1"/>
            <p:nvPr/>
          </p:nvSpPr>
          <p:spPr>
            <a:xfrm>
              <a:off x="5040" y="2520"/>
              <a:ext cx="4680" cy="396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FRAME</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CC"/>
                </a:buClr>
                <a:buSzPts val="2000"/>
                <a:buFont typeface="Times New Roman"/>
                <a:buNone/>
              </a:pPr>
              <a:r>
                <a:rPr b="1" i="0" lang="en-US" sz="2000" u="none">
                  <a:solidFill>
                    <a:srgbClr val="0000CC"/>
                  </a:solidFill>
                  <a:latin typeface="Times New Roman"/>
                  <a:ea typeface="Times New Roman"/>
                  <a:cs typeface="Times New Roman"/>
                  <a:sym typeface="Times New Roman"/>
                </a:rPr>
                <a:t>NAME=right_pane</a:t>
              </a:r>
              <a:endParaRPr/>
            </a:p>
            <a:p>
              <a:pPr indent="0" lvl="0" marL="0" marR="0" rtl="0" algn="l">
                <a:lnSpc>
                  <a:spcPct val="100000"/>
                </a:lnSpc>
                <a:spcBef>
                  <a:spcPts val="0"/>
                </a:spcBef>
                <a:spcAft>
                  <a:spcPts val="0"/>
                </a:spcAft>
                <a:buClr>
                  <a:srgbClr val="0000CC"/>
                </a:buClr>
                <a:buSzPts val="2000"/>
                <a:buFont typeface="Times New Roman"/>
                <a:buNone/>
              </a:pPr>
              <a:r>
                <a:rPr b="1" i="0" lang="en-US" sz="2000" u="none">
                  <a:solidFill>
                    <a:srgbClr val="0000CC"/>
                  </a:solidFill>
                  <a:latin typeface="Times New Roman"/>
                  <a:ea typeface="Times New Roman"/>
                  <a:cs typeface="Times New Roman"/>
                  <a:sym typeface="Times New Roman"/>
                </a:rPr>
                <a:t>SRC= Doc2.html</a:t>
              </a:r>
              <a:endParaRPr/>
            </a:p>
          </p:txBody>
        </p:sp>
        <p:sp>
          <p:nvSpPr>
            <p:cNvPr id="804" name="Google Shape;804;p107"/>
            <p:cNvSpPr txBox="1"/>
            <p:nvPr/>
          </p:nvSpPr>
          <p:spPr>
            <a:xfrm>
              <a:off x="2160" y="2520"/>
              <a:ext cx="2520" cy="396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FRAME</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CC"/>
                </a:buClr>
                <a:buSzPts val="2000"/>
                <a:buFont typeface="Times New Roman"/>
                <a:buNone/>
              </a:pPr>
              <a:r>
                <a:rPr b="1" i="0" lang="en-US" sz="2000" u="none">
                  <a:solidFill>
                    <a:srgbClr val="0000CC"/>
                  </a:solidFill>
                  <a:latin typeface="Times New Roman"/>
                  <a:ea typeface="Times New Roman"/>
                  <a:cs typeface="Times New Roman"/>
                  <a:sym typeface="Times New Roman"/>
                </a:rPr>
                <a:t>NAME= left_pane</a:t>
              </a:r>
              <a:endParaRPr/>
            </a:p>
            <a:p>
              <a:pPr indent="0" lvl="0" marL="0" marR="0" rtl="0" algn="l">
                <a:lnSpc>
                  <a:spcPct val="100000"/>
                </a:lnSpc>
                <a:spcBef>
                  <a:spcPts val="0"/>
                </a:spcBef>
                <a:spcAft>
                  <a:spcPts val="0"/>
                </a:spcAft>
                <a:buClr>
                  <a:srgbClr val="0000CC"/>
                </a:buClr>
                <a:buSzPts val="2000"/>
                <a:buFont typeface="Times New Roman"/>
                <a:buNone/>
              </a:pPr>
              <a:r>
                <a:rPr b="1" i="0" lang="en-US" sz="2000" u="none">
                  <a:solidFill>
                    <a:srgbClr val="0000CC"/>
                  </a:solidFill>
                  <a:latin typeface="Times New Roman"/>
                  <a:ea typeface="Times New Roman"/>
                  <a:cs typeface="Times New Roman"/>
                  <a:sym typeface="Times New Roman"/>
                </a:rPr>
                <a:t>SRC=Doc1.html</a:t>
              </a: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10" name="Google Shape;810;p108"/>
          <p:cNvSpPr txBox="1"/>
          <p:nvPr>
            <p:ph type="title"/>
          </p:nvPr>
        </p:nvSpPr>
        <p:spPr>
          <a:xfrm>
            <a:off x="606425" y="274637"/>
            <a:ext cx="793115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&lt;FRAMESET&gt; </a:t>
            </a:r>
            <a:r>
              <a:rPr b="1" i="0" lang="en-US" sz="4400" u="none">
                <a:solidFill>
                  <a:srgbClr val="FFFF00"/>
                </a:solidFill>
                <a:latin typeface="Arial"/>
                <a:ea typeface="Arial"/>
                <a:cs typeface="Arial"/>
                <a:sym typeface="Arial"/>
              </a:rPr>
              <a:t>Container</a:t>
            </a:r>
            <a:r>
              <a:rPr b="0" i="0" lang="en-US" sz="4400" u="none">
                <a:solidFill>
                  <a:srgbClr val="FFFF00"/>
                </a:solidFill>
                <a:latin typeface="Arial"/>
                <a:ea typeface="Arial"/>
                <a:cs typeface="Arial"/>
                <a:sym typeface="Arial"/>
              </a:rPr>
              <a:t> </a:t>
            </a:r>
            <a:endParaRPr/>
          </a:p>
        </p:txBody>
      </p:sp>
      <p:sp>
        <p:nvSpPr>
          <p:cNvPr id="811" name="Google Shape;811;p108"/>
          <p:cNvSpPr txBox="1"/>
          <p:nvPr>
            <p:ph idx="1" type="body"/>
          </p:nvPr>
        </p:nvSpPr>
        <p:spPr>
          <a:xfrm>
            <a:off x="685800" y="1447800"/>
            <a:ext cx="7772400" cy="4953000"/>
          </a:xfrm>
          <a:prstGeom prst="rect">
            <a:avLst/>
          </a:prstGeom>
          <a:solidFill>
            <a:schemeClr val="accen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&lt;FRAMESET&gt;</a:t>
            </a:r>
            <a:r>
              <a:rPr b="1"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The FRAMESET element creates divisions in the browser window in a single direction. This allows you to define divisions as either rows or columns.</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0000CC"/>
                </a:solidFill>
                <a:latin typeface="Arial"/>
                <a:ea typeface="Arial"/>
                <a:cs typeface="Arial"/>
                <a:sym typeface="Arial"/>
              </a:rPr>
              <a:t>ROWS</a:t>
            </a:r>
            <a:r>
              <a:rPr b="1" i="1" lang="en-US" sz="2400" u="none">
                <a:solidFill>
                  <a:schemeClr val="dk1"/>
                </a:solidFill>
                <a:latin typeface="Arial"/>
                <a:ea typeface="Arial"/>
                <a:cs typeface="Arial"/>
                <a:sym typeface="Arial"/>
              </a:rPr>
              <a:t> : </a:t>
            </a:r>
            <a:r>
              <a:rPr b="0" i="0" lang="en-US" sz="2400" u="none">
                <a:solidFill>
                  <a:schemeClr val="dk1"/>
                </a:solidFill>
                <a:latin typeface="Arial"/>
                <a:ea typeface="Arial"/>
                <a:cs typeface="Arial"/>
                <a:sym typeface="Arial"/>
              </a:rPr>
              <a:t>Determines the size and number of rectangular rows within a &lt;FRAMESET&gt;. They are set from top of the display area to the bottom.</a:t>
            </a:r>
            <a:endParaRPr/>
          </a:p>
          <a:p>
            <a:pPr indent="-342900" lvl="0" marL="34290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Possible values are:</a:t>
            </a:r>
            <a:endParaRPr/>
          </a:p>
          <a:p>
            <a:pPr indent="-342900" lvl="0" marL="342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Arial"/>
                <a:ea typeface="Arial"/>
                <a:cs typeface="Arial"/>
                <a:sym typeface="Arial"/>
              </a:rPr>
              <a:t>Absolute pixel units, I.e. “360,120”.</a:t>
            </a:r>
            <a:endParaRPr/>
          </a:p>
          <a:p>
            <a:pPr indent="-342900" lvl="0" marL="342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Arial"/>
                <a:ea typeface="Arial"/>
                <a:cs typeface="Arial"/>
                <a:sym typeface="Arial"/>
              </a:rPr>
              <a:t>A percentage of screen height, e.g. “75%,25%”.</a:t>
            </a:r>
            <a:endParaRPr/>
          </a:p>
          <a:p>
            <a:pPr indent="-342900" lvl="0" marL="342900" rtl="0" algn="l">
              <a:lnSpc>
                <a:spcPct val="90000"/>
              </a:lnSpc>
              <a:spcBef>
                <a:spcPts val="480"/>
              </a:spcBef>
              <a:spcAft>
                <a:spcPts val="0"/>
              </a:spcAft>
              <a:buClr>
                <a:schemeClr val="accent2"/>
              </a:buClr>
              <a:buSzPts val="2400"/>
              <a:buFont typeface="Noto Sans Symbols"/>
              <a:buChar char="▪"/>
            </a:pPr>
            <a:r>
              <a:rPr b="0" i="0" lang="en-US" sz="2400" u="none">
                <a:solidFill>
                  <a:schemeClr val="dk1"/>
                </a:solidFill>
                <a:latin typeface="Arial"/>
                <a:ea typeface="Arial"/>
                <a:cs typeface="Arial"/>
                <a:sym typeface="Arial"/>
              </a:rPr>
              <a:t>Proportional values using the asterisk (*). This is often combined with a value in pixels , e.g. “360,*”.</a:t>
            </a:r>
            <a:endParaRPr/>
          </a:p>
          <a:p>
            <a:pPr indent="-342900" lvl="0" marL="342900" rtl="0" algn="l">
              <a:lnSpc>
                <a:spcPct val="90000"/>
              </a:lnSpc>
              <a:spcBef>
                <a:spcPts val="640"/>
              </a:spcBef>
              <a:spcAft>
                <a:spcPts val="0"/>
              </a:spcAft>
              <a:buClr>
                <a:schemeClr val="accent2"/>
              </a:buClr>
              <a:buSzPts val="3200"/>
              <a:buFont typeface="Noto Sans Symbols"/>
              <a:buChar char="▪"/>
            </a:pPr>
            <a:r>
              <a:rPr b="0" i="0" lang="en-US" sz="3200" u="none">
                <a:solidFill>
                  <a:schemeClr val="dk1"/>
                </a:solidFill>
                <a:latin typeface="Arial"/>
                <a:ea typeface="Arial"/>
                <a:cs typeface="Arial"/>
                <a:sym typeface="Arial"/>
              </a:rPr>
              <a:t>&lt;Frameset cols=“200,20%,*,2*”&gt;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17" name="Google Shape;817;p109"/>
          <p:cNvSpPr txBox="1"/>
          <p:nvPr>
            <p:ph type="title"/>
          </p:nvPr>
        </p:nvSpPr>
        <p:spPr>
          <a:xfrm>
            <a:off x="457200" y="274637"/>
            <a:ext cx="82296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Creating a Frames Page</a:t>
            </a:r>
            <a:endParaRPr/>
          </a:p>
        </p:txBody>
      </p:sp>
      <p:sp>
        <p:nvSpPr>
          <p:cNvPr id="818" name="Google Shape;818;p109"/>
          <p:cNvSpPr txBox="1"/>
          <p:nvPr>
            <p:ph idx="1" type="body"/>
          </p:nvPr>
        </p:nvSpPr>
        <p:spPr>
          <a:xfrm>
            <a:off x="381000" y="15240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800"/>
              <a:buFont typeface="Noto Sans Symbols"/>
              <a:buChar char="▪"/>
            </a:pPr>
            <a:r>
              <a:rPr b="1" i="0" lang="en-US" sz="2800" u="none">
                <a:solidFill>
                  <a:srgbClr val="0000CC"/>
                </a:solidFill>
                <a:latin typeface="Arial"/>
                <a:ea typeface="Arial"/>
                <a:cs typeface="Arial"/>
                <a:sym typeface="Arial"/>
              </a:rPr>
              <a:t>COLS</a:t>
            </a:r>
            <a:r>
              <a:rPr b="1" i="1"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Determines the size and number of rectangular columns within a &lt;FRAMESET&gt;. They are set from </a:t>
            </a:r>
            <a:r>
              <a:rPr b="1" i="0" lang="en-US" sz="2800" u="none">
                <a:solidFill>
                  <a:srgbClr val="FF0000"/>
                </a:solidFill>
                <a:latin typeface="Arial"/>
                <a:ea typeface="Arial"/>
                <a:cs typeface="Arial"/>
                <a:sym typeface="Arial"/>
              </a:rPr>
              <a:t>left</a:t>
            </a:r>
            <a:r>
              <a:rPr b="0" i="0" lang="en-US" sz="2800" u="none">
                <a:solidFill>
                  <a:schemeClr val="dk1"/>
                </a:solidFill>
                <a:latin typeface="Arial"/>
                <a:ea typeface="Arial"/>
                <a:cs typeface="Arial"/>
                <a:sym typeface="Arial"/>
              </a:rPr>
              <a:t> to </a:t>
            </a:r>
            <a:r>
              <a:rPr b="1" i="0" lang="en-US" sz="2800" u="none">
                <a:solidFill>
                  <a:srgbClr val="FF0000"/>
                </a:solidFill>
                <a:latin typeface="Arial"/>
                <a:ea typeface="Arial"/>
                <a:cs typeface="Arial"/>
                <a:sym typeface="Arial"/>
              </a:rPr>
              <a:t>right</a:t>
            </a:r>
            <a:r>
              <a:rPr b="0" i="0" lang="en-US" sz="2800" u="none">
                <a:solidFill>
                  <a:schemeClr val="dk1"/>
                </a:solidFill>
                <a:latin typeface="Arial"/>
                <a:ea typeface="Arial"/>
                <a:cs typeface="Arial"/>
                <a:sym typeface="Arial"/>
              </a:rPr>
              <a:t> of the display area.</a:t>
            </a:r>
            <a:endParaRPr/>
          </a:p>
          <a:p>
            <a:pPr indent="-342900" lvl="0" marL="342900" rtl="0" algn="l">
              <a:lnSpc>
                <a:spcPct val="80000"/>
              </a:lnSpc>
              <a:spcBef>
                <a:spcPts val="560"/>
              </a:spcBef>
              <a:spcAft>
                <a:spcPts val="0"/>
              </a:spcAft>
              <a:buClr>
                <a:schemeClr val="dk1"/>
              </a:buClr>
              <a:buSzPts val="2800"/>
              <a:buFont typeface="Arial"/>
              <a:buNone/>
            </a:pPr>
            <a:r>
              <a:t/>
            </a:r>
            <a:endParaRPr b="1" i="0" sz="2800" u="none">
              <a:solidFill>
                <a:srgbClr val="FF0000"/>
              </a:solidFill>
              <a:latin typeface="Arial"/>
              <a:ea typeface="Arial"/>
              <a:cs typeface="Arial"/>
              <a:sym typeface="Arial"/>
            </a:endParaRPr>
          </a:p>
          <a:p>
            <a:pPr indent="-342900" lvl="0" marL="34290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Possible values are:</a:t>
            </a:r>
            <a:endParaRPr/>
          </a:p>
          <a:p>
            <a:pPr indent="-342900" lvl="0" marL="342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Absolute pixel units, I.e. “480,160”.</a:t>
            </a:r>
            <a:endParaRPr/>
          </a:p>
          <a:p>
            <a:pPr indent="-342900" lvl="0" marL="342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A percentage of screen width, e.g. “75%,25%”.</a:t>
            </a:r>
            <a:endParaRPr/>
          </a:p>
          <a:p>
            <a:pPr indent="-342900" lvl="0" marL="342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Arial"/>
                <a:ea typeface="Arial"/>
                <a:cs typeface="Arial"/>
                <a:sym typeface="Arial"/>
              </a:rPr>
              <a:t>Proportional values using the asterisk (*). This is often combined with a value in pixels , e.g. “480,*”.</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24" name="Google Shape;824;p110"/>
          <p:cNvSpPr txBox="1"/>
          <p:nvPr>
            <p:ph type="title"/>
          </p:nvPr>
        </p:nvSpPr>
        <p:spPr>
          <a:xfrm>
            <a:off x="457200" y="274637"/>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Creating a Frames Page</a:t>
            </a:r>
            <a:endParaRPr/>
          </a:p>
        </p:txBody>
      </p:sp>
      <p:sp>
        <p:nvSpPr>
          <p:cNvPr id="825" name="Google Shape;825;p110"/>
          <p:cNvSpPr txBox="1"/>
          <p:nvPr>
            <p:ph idx="1" type="body"/>
          </p:nvPr>
        </p:nvSpPr>
        <p:spPr>
          <a:xfrm>
            <a:off x="685800" y="1524000"/>
            <a:ext cx="7772400" cy="48768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Noto Sans Symbols"/>
              <a:buChar char="▪"/>
            </a:pPr>
            <a:r>
              <a:rPr b="1" i="0" lang="en-US" sz="2400" u="none">
                <a:solidFill>
                  <a:srgbClr val="0000CC"/>
                </a:solidFill>
                <a:latin typeface="Arial"/>
                <a:ea typeface="Arial"/>
                <a:cs typeface="Arial"/>
                <a:sym typeface="Arial"/>
              </a:rPr>
              <a:t>FRAMEBORDER</a:t>
            </a:r>
            <a:r>
              <a:rPr b="1" i="1" lang="en-US" sz="24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a:t>
            </a:r>
            <a:r>
              <a:rPr b="0" i="0" lang="en-US" sz="32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Possible values </a:t>
            </a:r>
            <a:r>
              <a:rPr b="1" i="0" lang="en-US" sz="2400" u="none">
                <a:solidFill>
                  <a:srgbClr val="FF0000"/>
                </a:solidFill>
                <a:latin typeface="Arial"/>
                <a:ea typeface="Arial"/>
                <a:cs typeface="Arial"/>
                <a:sym typeface="Arial"/>
              </a:rPr>
              <a:t>0</a:t>
            </a:r>
            <a:r>
              <a:rPr b="1" i="0" lang="en-US" sz="2400" u="none">
                <a:solidFill>
                  <a:schemeClr val="dk1"/>
                </a:solidFill>
                <a:latin typeface="Arial"/>
                <a:ea typeface="Arial"/>
                <a:cs typeface="Arial"/>
                <a:sym typeface="Arial"/>
              </a:rPr>
              <a:t>, </a:t>
            </a:r>
            <a:r>
              <a:rPr b="1" i="0" lang="en-US" sz="2400" u="none">
                <a:solidFill>
                  <a:srgbClr val="FF0000"/>
                </a:solidFill>
                <a:latin typeface="Arial"/>
                <a:ea typeface="Arial"/>
                <a:cs typeface="Arial"/>
                <a:sym typeface="Arial"/>
              </a:rPr>
              <a:t>1</a:t>
            </a:r>
            <a:r>
              <a:rPr b="1" i="0" lang="en-US" sz="2400" u="none">
                <a:solidFill>
                  <a:schemeClr val="dk1"/>
                </a:solidFill>
                <a:latin typeface="Arial"/>
                <a:ea typeface="Arial"/>
                <a:cs typeface="Arial"/>
                <a:sym typeface="Arial"/>
              </a:rPr>
              <a:t>, </a:t>
            </a:r>
            <a:r>
              <a:rPr b="1" i="0" lang="en-US" sz="2400" u="none">
                <a:solidFill>
                  <a:srgbClr val="FF0000"/>
                </a:solidFill>
                <a:latin typeface="Arial"/>
                <a:ea typeface="Arial"/>
                <a:cs typeface="Arial"/>
                <a:sym typeface="Arial"/>
              </a:rPr>
              <a:t>YES</a:t>
            </a:r>
            <a:r>
              <a:rPr b="1" i="0" lang="en-US" sz="2400" u="none">
                <a:solidFill>
                  <a:schemeClr val="dk1"/>
                </a:solidFill>
                <a:latin typeface="Arial"/>
                <a:ea typeface="Arial"/>
                <a:cs typeface="Arial"/>
                <a:sym typeface="Arial"/>
              </a:rPr>
              <a:t>, </a:t>
            </a:r>
            <a:r>
              <a:rPr b="1" i="0" lang="en-US" sz="2400" u="none">
                <a:solidFill>
                  <a:srgbClr val="FF0000"/>
                </a:solidFill>
                <a:latin typeface="Arial"/>
                <a:ea typeface="Arial"/>
                <a:cs typeface="Arial"/>
                <a:sym typeface="Arial"/>
              </a:rPr>
              <a:t>NO</a:t>
            </a:r>
            <a:r>
              <a:rPr b="0" i="0" lang="en-US" sz="2400" u="none">
                <a:solidFill>
                  <a:schemeClr val="dk1"/>
                </a:solidFill>
                <a:latin typeface="Arial"/>
                <a:ea typeface="Arial"/>
                <a:cs typeface="Arial"/>
                <a:sym typeface="Arial"/>
              </a:rPr>
              <a:t>. A setting of zero will create a borderless frame.</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0000CC"/>
                </a:solidFill>
                <a:latin typeface="Arial"/>
                <a:ea typeface="Arial"/>
                <a:cs typeface="Arial"/>
                <a:sym typeface="Arial"/>
              </a:rPr>
              <a:t>FRAMESPACING</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This attribute is specified in </a:t>
            </a:r>
            <a:r>
              <a:rPr b="1" i="0" lang="en-US" sz="2400" u="none">
                <a:solidFill>
                  <a:srgbClr val="FF0000"/>
                </a:solidFill>
                <a:latin typeface="Arial"/>
                <a:ea typeface="Arial"/>
                <a:cs typeface="Arial"/>
                <a:sym typeface="Arial"/>
              </a:rPr>
              <a:t>pixels</a:t>
            </a:r>
            <a:r>
              <a:rPr b="0" i="0" lang="en-US" sz="2400" u="none">
                <a:solidFill>
                  <a:schemeClr val="dk1"/>
                </a:solidFill>
                <a:latin typeface="Arial"/>
                <a:ea typeface="Arial"/>
                <a:cs typeface="Arial"/>
                <a:sym typeface="Arial"/>
              </a:rPr>
              <a:t>. If you go to borderless frames you will need to set this value to zero as well, or you will have a gap between your frames where the border used to be.</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0000CC"/>
                </a:solidFill>
                <a:latin typeface="Arial"/>
                <a:ea typeface="Arial"/>
                <a:cs typeface="Arial"/>
                <a:sym typeface="Arial"/>
              </a:rPr>
              <a:t>BORDER(thickness of the Frame)</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This attribute specified in pixels. A setting of zero will create a borderless frame. Default value is 5.</a:t>
            </a:r>
            <a:endParaRPr/>
          </a:p>
          <a:p>
            <a:pPr indent="-342900" lvl="0" marL="342900" rtl="0" algn="l">
              <a:lnSpc>
                <a:spcPct val="90000"/>
              </a:lnSpc>
              <a:spcBef>
                <a:spcPts val="480"/>
              </a:spcBef>
              <a:spcAft>
                <a:spcPts val="0"/>
              </a:spcAft>
              <a:buClr>
                <a:schemeClr val="accent2"/>
              </a:buClr>
              <a:buSzPts val="2400"/>
              <a:buFont typeface="Noto Sans Symbols"/>
              <a:buChar char="▪"/>
            </a:pPr>
            <a:r>
              <a:rPr b="1" i="0" lang="en-US" sz="2400" u="none">
                <a:solidFill>
                  <a:srgbClr val="0000CC"/>
                </a:solidFill>
                <a:latin typeface="Arial"/>
                <a:ea typeface="Arial"/>
                <a:cs typeface="Arial"/>
                <a:sym typeface="Arial"/>
              </a:rPr>
              <a:t>BORDERCOLOR</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This attribute is allows you choose a color for your border. This attribute is rarely used.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1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831" name="Google Shape;831;p111"/>
          <p:cNvPicPr preferRelativeResize="0"/>
          <p:nvPr/>
        </p:nvPicPr>
        <p:blipFill rotWithShape="1">
          <a:blip r:embed="rId3">
            <a:alphaModFix/>
          </a:blip>
          <a:srcRect b="0" l="0" r="0" t="0"/>
          <a:stretch/>
        </p:blipFill>
        <p:spPr>
          <a:xfrm>
            <a:off x="0" y="1587"/>
            <a:ext cx="9144000" cy="685641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1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37" name="Google Shape;837;p112"/>
          <p:cNvSpPr txBox="1"/>
          <p:nvPr>
            <p:ph type="title"/>
          </p:nvPr>
        </p:nvSpPr>
        <p:spPr>
          <a:xfrm>
            <a:off x="457200" y="274637"/>
            <a:ext cx="822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&lt;FRAME&gt;</a:t>
            </a:r>
            <a:endParaRPr/>
          </a:p>
        </p:txBody>
      </p:sp>
      <p:sp>
        <p:nvSpPr>
          <p:cNvPr id="838" name="Google Shape;838;p112"/>
          <p:cNvSpPr txBox="1"/>
          <p:nvPr>
            <p:ph idx="1" type="body"/>
          </p:nvPr>
        </p:nvSpPr>
        <p:spPr>
          <a:xfrm>
            <a:off x="457200" y="1524000"/>
            <a:ext cx="8229600" cy="4525962"/>
          </a:xfrm>
          <a:prstGeom prst="rect">
            <a:avLst/>
          </a:prstGeom>
          <a:solidFill>
            <a:schemeClr val="accen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&lt;FRAME&gt;:</a:t>
            </a:r>
            <a:r>
              <a:rPr b="0" i="0" lang="en-US" sz="2400" u="none">
                <a:solidFill>
                  <a:schemeClr val="dk1"/>
                </a:solidFill>
                <a:latin typeface="Arial"/>
                <a:ea typeface="Arial"/>
                <a:cs typeface="Arial"/>
                <a:sym typeface="Arial"/>
              </a:rPr>
              <a:t> This element defines a single frame within a frameset. There will be a FRAME element for each division created by the FRAMESET element. This tag has the following attributes:</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SRC</a:t>
            </a:r>
            <a:r>
              <a:rPr b="1" i="0" lang="en-US" sz="2400" u="none">
                <a:solidFill>
                  <a:srgbClr val="0000CC"/>
                </a:solidFill>
                <a:latin typeface="Arial"/>
                <a:ea typeface="Arial"/>
                <a:cs typeface="Arial"/>
                <a:sym typeface="Arial"/>
              </a:rPr>
              <a:t>:</a:t>
            </a:r>
            <a:r>
              <a:rPr b="0" i="0" lang="en-US" sz="2400" u="none">
                <a:solidFill>
                  <a:schemeClr val="dk1"/>
                </a:solidFill>
                <a:latin typeface="Arial"/>
                <a:ea typeface="Arial"/>
                <a:cs typeface="Arial"/>
                <a:sym typeface="Arial"/>
              </a:rPr>
              <a:t> Required, as it provides the URL for the page that will be displayed in the frame.</a:t>
            </a:r>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NAME</a:t>
            </a:r>
            <a:r>
              <a:rPr b="1" i="0" lang="en-US" sz="2400" u="none">
                <a:solidFill>
                  <a:srgbClr val="0000CC"/>
                </a:solidFill>
                <a:latin typeface="Arial"/>
                <a:ea typeface="Arial"/>
                <a:cs typeface="Arial"/>
                <a:sym typeface="Arial"/>
              </a:rPr>
              <a:t>:</a:t>
            </a:r>
            <a:r>
              <a:rPr b="1"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Required for frames that will allow targeting by other HTML documents. Works in conjunction with the target attribute of the &lt;A&gt;, &lt;AREA&gt;, &lt;BASE&gt;, and &lt;FORM&gt; tags.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44" name="Google Shape;844;p113"/>
          <p:cNvSpPr txBox="1"/>
          <p:nvPr>
            <p:ph type="title"/>
          </p:nvPr>
        </p:nvSpPr>
        <p:spPr>
          <a:xfrm>
            <a:off x="457200" y="274637"/>
            <a:ext cx="8229600" cy="838200"/>
          </a:xfrm>
          <a:prstGeom prst="rect">
            <a:avLst/>
          </a:prstGeom>
          <a:solidFill>
            <a:schemeClr val="dk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400"/>
              <a:buFont typeface="Arial"/>
              <a:buNone/>
            </a:pPr>
            <a:r>
              <a:rPr b="0" i="0" lang="en-US" sz="4400" u="none">
                <a:solidFill>
                  <a:srgbClr val="FFFF00"/>
                </a:solidFill>
                <a:latin typeface="Arial"/>
                <a:ea typeface="Arial"/>
                <a:cs typeface="Arial"/>
                <a:sym typeface="Arial"/>
              </a:rPr>
              <a:t>&lt;FRAME&gt;</a:t>
            </a:r>
            <a:endParaRPr/>
          </a:p>
        </p:txBody>
      </p:sp>
      <p:sp>
        <p:nvSpPr>
          <p:cNvPr id="845" name="Google Shape;845;p113"/>
          <p:cNvSpPr txBox="1"/>
          <p:nvPr>
            <p:ph idx="1" type="body"/>
          </p:nvPr>
        </p:nvSpPr>
        <p:spPr>
          <a:xfrm>
            <a:off x="685800" y="1524000"/>
            <a:ext cx="7772400" cy="5029200"/>
          </a:xfrm>
          <a:prstGeom prst="rect">
            <a:avLst/>
          </a:prstGeom>
          <a:solidFill>
            <a:schemeClr val="accent1"/>
          </a:solid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accent2"/>
              </a:buClr>
              <a:buSzPts val="2400"/>
              <a:buFont typeface="Noto Sans Symbols"/>
              <a:buChar char="▪"/>
            </a:pPr>
            <a:r>
              <a:rPr b="1" i="0" lang="en-US" sz="2400" u="none">
                <a:solidFill>
                  <a:srgbClr val="3333FF"/>
                </a:solidFill>
                <a:latin typeface="Arial"/>
                <a:ea typeface="Arial"/>
                <a:cs typeface="Arial"/>
                <a:sym typeface="Arial"/>
              </a:rPr>
              <a:t>MARGINWIDTH</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Optional attribute stated in pixels. Determines horizontal space between the &lt;FRAME&gt; contents and the frame’s borders.</a:t>
            </a:r>
            <a:endParaRPr/>
          </a:p>
          <a:p>
            <a:pPr indent="-609600" lvl="0" marL="609600" rtl="0" algn="l">
              <a:lnSpc>
                <a:spcPct val="90000"/>
              </a:lnSpc>
              <a:spcBef>
                <a:spcPts val="480"/>
              </a:spcBef>
              <a:spcAft>
                <a:spcPts val="0"/>
              </a:spcAft>
              <a:buClr>
                <a:schemeClr val="accent2"/>
              </a:buClr>
              <a:buSzPts val="2400"/>
              <a:buFont typeface="Noto Sans Symbols"/>
              <a:buChar char="▪"/>
            </a:pPr>
            <a:r>
              <a:rPr b="1" i="0" lang="en-US" sz="2400" u="none">
                <a:solidFill>
                  <a:srgbClr val="3333FF"/>
                </a:solidFill>
                <a:latin typeface="Arial"/>
                <a:ea typeface="Arial"/>
                <a:cs typeface="Arial"/>
                <a:sym typeface="Arial"/>
              </a:rPr>
              <a:t>MARGINHEIGHT</a:t>
            </a:r>
            <a:r>
              <a:rPr b="1" i="0" lang="en-US" sz="2400" u="none">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 Optional attribute stated in pixels. Determines vertical space between the &lt;FRAME&gt; contents and the frame’s borders.</a:t>
            </a:r>
            <a:endParaRPr/>
          </a:p>
          <a:p>
            <a:pPr indent="-609600" lvl="0" marL="60960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Arial"/>
                <a:ea typeface="Arial"/>
                <a:cs typeface="Arial"/>
                <a:sym typeface="Arial"/>
              </a:rPr>
              <a:t>SCROLLING</a:t>
            </a:r>
            <a:r>
              <a:rPr b="0" i="0" lang="en-US" sz="2400" u="none">
                <a:solidFill>
                  <a:schemeClr val="dk1"/>
                </a:solidFill>
                <a:latin typeface="Arial"/>
                <a:ea typeface="Arial"/>
                <a:cs typeface="Arial"/>
                <a:sym typeface="Arial"/>
              </a:rPr>
              <a:t>: Displays a scroll bar(s) in the frame. Possible values are: </a:t>
            </a:r>
            <a:endParaRPr/>
          </a:p>
          <a:p>
            <a:pPr indent="-609600" lvl="0" marL="609600" rtl="0" algn="l">
              <a:lnSpc>
                <a:spcPct val="90000"/>
              </a:lnSpc>
              <a:spcBef>
                <a:spcPts val="480"/>
              </a:spcBef>
              <a:spcAft>
                <a:spcPts val="0"/>
              </a:spcAft>
              <a:buClr>
                <a:schemeClr val="accent2"/>
              </a:buClr>
              <a:buSzPts val="2400"/>
              <a:buFont typeface="Noto Sans Symbols"/>
              <a:buAutoNum type="arabicPeriod"/>
            </a:pPr>
            <a:r>
              <a:rPr b="1" i="0" lang="en-US" sz="2400" u="none">
                <a:solidFill>
                  <a:srgbClr val="990000"/>
                </a:solidFill>
                <a:latin typeface="Arial"/>
                <a:ea typeface="Arial"/>
                <a:cs typeface="Arial"/>
                <a:sym typeface="Arial"/>
              </a:rPr>
              <a:t>Yes</a:t>
            </a:r>
            <a:r>
              <a:rPr b="0" i="0" lang="en-US" sz="2400" u="none">
                <a:solidFill>
                  <a:schemeClr val="dk1"/>
                </a:solidFill>
                <a:latin typeface="Arial"/>
                <a:ea typeface="Arial"/>
                <a:cs typeface="Arial"/>
                <a:sym typeface="Arial"/>
              </a:rPr>
              <a:t> – always display scroll bar(s).</a:t>
            </a:r>
            <a:endParaRPr/>
          </a:p>
          <a:p>
            <a:pPr indent="-609600" lvl="0" marL="609600" rtl="0" algn="l">
              <a:lnSpc>
                <a:spcPct val="90000"/>
              </a:lnSpc>
              <a:spcBef>
                <a:spcPts val="480"/>
              </a:spcBef>
              <a:spcAft>
                <a:spcPts val="0"/>
              </a:spcAft>
              <a:buClr>
                <a:schemeClr val="accent2"/>
              </a:buClr>
              <a:buSzPts val="2400"/>
              <a:buFont typeface="Noto Sans Symbols"/>
              <a:buAutoNum type="arabicPeriod"/>
            </a:pPr>
            <a:r>
              <a:rPr b="1" i="0" lang="en-US" sz="2400" u="none">
                <a:solidFill>
                  <a:srgbClr val="990000"/>
                </a:solidFill>
                <a:latin typeface="Arial"/>
                <a:ea typeface="Arial"/>
                <a:cs typeface="Arial"/>
                <a:sym typeface="Arial"/>
              </a:rPr>
              <a:t>No</a:t>
            </a:r>
            <a:r>
              <a:rPr b="0" i="0" lang="en-US" sz="2400" u="none">
                <a:solidFill>
                  <a:schemeClr val="dk1"/>
                </a:solidFill>
                <a:latin typeface="Arial"/>
                <a:ea typeface="Arial"/>
                <a:cs typeface="Arial"/>
                <a:sym typeface="Arial"/>
              </a:rPr>
              <a:t> – never display scroll bar(s).</a:t>
            </a:r>
            <a:endParaRPr/>
          </a:p>
          <a:p>
            <a:pPr indent="-609600" lvl="0" marL="609600" rtl="0" algn="l">
              <a:lnSpc>
                <a:spcPct val="90000"/>
              </a:lnSpc>
              <a:spcBef>
                <a:spcPts val="480"/>
              </a:spcBef>
              <a:spcAft>
                <a:spcPts val="0"/>
              </a:spcAft>
              <a:buClr>
                <a:schemeClr val="accent2"/>
              </a:buClr>
              <a:buSzPts val="2400"/>
              <a:buFont typeface="Noto Sans Symbols"/>
              <a:buAutoNum type="arabicPeriod"/>
            </a:pPr>
            <a:r>
              <a:rPr b="1" i="0" lang="en-US" sz="2400" u="none">
                <a:solidFill>
                  <a:srgbClr val="990000"/>
                </a:solidFill>
                <a:latin typeface="Arial"/>
                <a:ea typeface="Arial"/>
                <a:cs typeface="Arial"/>
                <a:sym typeface="Arial"/>
              </a:rPr>
              <a:t>Auto</a:t>
            </a:r>
            <a:r>
              <a:rPr b="0" i="0" lang="en-US" sz="2400" u="none">
                <a:solidFill>
                  <a:schemeClr val="dk1"/>
                </a:solidFill>
                <a:latin typeface="Arial"/>
                <a:ea typeface="Arial"/>
                <a:cs typeface="Arial"/>
                <a:sym typeface="Arial"/>
              </a:rPr>
              <a:t> – browser will decide based on frame contents.</a:t>
            </a:r>
            <a:endParaRPr b="0" i="0" sz="2400" u="none">
              <a:solidFill>
                <a:schemeClr val="dk1"/>
              </a:solidFill>
              <a:latin typeface="Arial"/>
              <a:ea typeface="Arial"/>
              <a:cs typeface="Arial"/>
              <a:sym typeface="Arial"/>
            </a:endParaRPr>
          </a:p>
          <a:p>
            <a:pPr indent="-609600" lvl="0" marL="609600" rtl="0" algn="l">
              <a:lnSpc>
                <a:spcPct val="90000"/>
              </a:lnSpc>
              <a:spcBef>
                <a:spcPts val="640"/>
              </a:spcBef>
              <a:spcAft>
                <a:spcPts val="0"/>
              </a:spcAft>
              <a:buClr>
                <a:srgbClr val="0000FF"/>
              </a:buClr>
              <a:buSzPts val="3200"/>
              <a:buFont typeface="Arial"/>
              <a:buNone/>
            </a:pPr>
            <a:r>
              <a:rPr b="0" i="0" lang="en-US" sz="3200" u="none">
                <a:solidFill>
                  <a:srgbClr val="0000FF"/>
                </a:solidFill>
                <a:latin typeface="Arial"/>
                <a:ea typeface="Arial"/>
                <a:cs typeface="Arial"/>
                <a:sym typeface="Arial"/>
              </a:rPr>
              <a:t>By default: scrolling is auto.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