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3DD7-4319-73C2-6E36-ADA65722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B11D2-1D15-0E3A-FBE5-B2483AFE1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CFD1-0FA3-29E9-B45D-1FB4DE54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F534-4780-2882-A4B8-C8C7A80C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00D1-B61B-4948-906A-E8EA0E6A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BBB8-9340-8480-DA2E-0862D6FD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DBC8-4A14-7CF2-8233-C965463F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9EA9-2FBE-6B57-4E9B-6DA5B166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66CF-B1EC-0534-36B6-0F23DC6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123B-E49D-2058-D3DB-11ED0FE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1DB8-B087-D070-BD08-E3F06D430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B1CDD-4D55-C577-AE1A-D04BDC12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ADF-1D77-C68A-CC33-5947248F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86E1-8D09-393C-7B9A-4094B86E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6347-014A-07E6-D000-156722D4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4261-E9F4-D18C-526D-2EA82461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EF3B-D949-0BBA-364A-4E862C29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D86F-3127-BFF0-5943-C995394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E5AD-3FBE-DCF2-6FF1-E7F87D1E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94BB-9C2E-0B6E-569E-A9D709F9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2F91-ED61-5BDF-CCBB-F8070B50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998E5-0D34-8AF3-C9F3-181E3E90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6D04-032A-CFF4-FFF4-28235C1D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207-1EFD-6E9E-5BD5-2101447B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4CCD-D0AE-EC19-9F04-4CD4BB39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F7BF-9E59-E21D-CB54-54EF579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3CE5-ADA9-B867-EB14-5A08F4EC1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96B4D-2F87-F842-56F6-125C1FF5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B90B-7B61-EFB5-7972-F90B3A80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3F0E-C557-F0CC-3736-64231C8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61E4-926C-F57D-3B27-E25632D2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1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82F0-65F6-B05E-8F9E-0182E94C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00BA-90A7-2225-1B21-4CE3740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86F21-86E2-CB22-8169-A264F5D9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C6DC0-83BD-CC65-28ED-8F4CEBC3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7BA43-5467-1C43-93D8-58C8B861E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1F89F-1296-DA80-A5E0-844B540F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4ED1D-9658-D31C-C13C-9AA1E679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D4C25-F0B2-345A-70FA-4955235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1B6-88B2-F2CE-68A9-7C52B83E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68C41-6D66-6580-64CF-95BEC5E4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97E38-F056-6C10-4D42-6AB43B05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31BB4-69A8-8B96-5F4D-BA11B176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0038A-ADBF-EC8E-C110-4D93DFA7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CAA50-827A-3C51-0689-15DF07B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F82F-59E4-8B98-6F6D-CFCAFBE9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8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2EF6-4640-5D93-F417-EE920853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BEC0-E9B3-99C8-53E5-35E72F91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DC2CD-A50A-21EF-FB91-A0247635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ECEC-BE18-F6E9-C2F0-DFA6E20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AD2-122E-80CB-3A43-F30E5F77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AB06-EC84-48DB-5B58-4FC8962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2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D5F4-2F56-A2F7-7A81-400E3E6D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9F602-D40D-46DE-CCC0-F984A0C6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4A44B-FDFA-2388-7279-B721ACD05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4A73-573A-4454-B039-206F01FA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45587-4667-5A4B-656E-D92D8542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9450A-4850-641E-712E-C3284C77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563CC-602E-BF47-BC67-3102CCC7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FAAF-0C02-321E-9818-34A20509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6BD1-B055-B95A-3827-F76346439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619-0A35-4996-B665-959BF316B55C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031D-F56F-5520-91DF-C7BB54E47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F97A-CE96-341B-3217-3ED34FE9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2C4F-FE36-4237-BA4F-20A5F4683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6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credits.php" TargetMode="External"/><Relationship Id="rId2" Type="http://schemas.openxmlformats.org/officeDocument/2006/relationships/hyperlink" Target="https://en.wikipedia.org/wiki/Rasmus_Lerdor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01990E-098D-26C3-1BC1-27AEC7A5D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2692"/>
            <a:ext cx="10049301" cy="945107"/>
          </a:xfrm>
        </p:spPr>
        <p:txBody>
          <a:bodyPr>
            <a:normAutofit/>
          </a:bodyPr>
          <a:lstStyle/>
          <a:p>
            <a:pPr algn="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Introduction to PHP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1595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6295-0B77-F053-72A4-A2725CE3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1330656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effectLst/>
                <a:latin typeface="-apple-system"/>
              </a:rPr>
            </a:br>
            <a:r>
              <a:rPr lang="en-IN" sz="4900" b="1" i="0" dirty="0">
                <a:effectLst/>
                <a:latin typeface="+mn-lt"/>
              </a:rPr>
              <a:t>PHP Syntax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8308-6FF5-9794-45D0-07A8ABE5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511936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212529"/>
                </a:solidFill>
              </a:rPr>
              <a:t>Y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ou’ll learn basic PHP syntax, including case sensitivity, statements, and whitespaces.</a:t>
            </a: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As a programming language, PHP has a set of rules that governs how you write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70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8F8E-9B62-40D6-3BC2-AB2738B6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59"/>
            <a:ext cx="10515600" cy="668740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 code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B848-6095-B31A-6226-FAC5EFD8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0060"/>
            <a:ext cx="10878403" cy="5281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Like HTML, you need to have the opening tag to start PHP code:    </a:t>
            </a:r>
            <a:r>
              <a:rPr lang="en-US" sz="3200" b="1" dirty="0"/>
              <a:t>&lt;?</a:t>
            </a:r>
            <a:r>
              <a:rPr lang="en-US" sz="3200" b="1" dirty="0" err="1"/>
              <a:t>php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you mix PHP code with HTML, you need to have the enclosing tag:  </a:t>
            </a:r>
            <a:r>
              <a:rPr lang="en-US" sz="3200" b="1" dirty="0"/>
              <a:t>?&gt;</a:t>
            </a:r>
          </a:p>
          <a:p>
            <a:pPr marL="0" indent="0">
              <a:buNone/>
            </a:pPr>
            <a:r>
              <a:rPr lang="pt-BR" sz="3600" b="1" dirty="0">
                <a:solidFill>
                  <a:srgbClr val="FFA07A"/>
                </a:solidFill>
              </a:rPr>
              <a:t>Example:</a:t>
            </a:r>
            <a:endParaRPr lang="pt-BR" sz="3600" b="1" i="0" dirty="0">
              <a:solidFill>
                <a:srgbClr val="FFA07A"/>
              </a:solidFill>
              <a:effectLst/>
            </a:endParaRPr>
          </a:p>
          <a:p>
            <a:pPr marL="0" indent="0">
              <a:buNone/>
            </a:pPr>
            <a:r>
              <a:rPr lang="pt-BR" sz="3600" b="1" i="0" dirty="0">
                <a:solidFill>
                  <a:srgbClr val="FFA07A"/>
                </a:solidFill>
                <a:effectLst/>
              </a:rPr>
              <a:t>&lt;h1&gt;                 </a:t>
            </a:r>
          </a:p>
          <a:p>
            <a:pPr marL="0" indent="0">
              <a:buNone/>
            </a:pPr>
            <a:r>
              <a:rPr lang="pt-BR" sz="3600" b="1" i="0" dirty="0">
                <a:solidFill>
                  <a:srgbClr val="F5AB35"/>
                </a:solidFill>
                <a:effectLst/>
              </a:rPr>
              <a:t>	&lt;?php</a:t>
            </a:r>
            <a:r>
              <a:rPr lang="pt-BR" sz="3600" b="1" i="0" dirty="0">
                <a:solidFill>
                  <a:srgbClr val="F8F8F2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pt-BR" sz="3600" b="1" i="0" dirty="0">
                <a:solidFill>
                  <a:srgbClr val="DCC6E0"/>
                </a:solidFill>
                <a:effectLst/>
              </a:rPr>
              <a:t>		echo</a:t>
            </a:r>
            <a:r>
              <a:rPr lang="pt-BR" sz="3600" b="1" i="0" dirty="0">
                <a:solidFill>
                  <a:srgbClr val="F8F8F2"/>
                </a:solidFill>
                <a:effectLst/>
              </a:rPr>
              <a:t> </a:t>
            </a:r>
            <a:r>
              <a:rPr lang="pt-BR" sz="3600" b="1" i="0" dirty="0">
                <a:solidFill>
                  <a:srgbClr val="ABE338"/>
                </a:solidFill>
                <a:effectLst/>
              </a:rPr>
              <a:t>'PHP Syntax’</a:t>
            </a:r>
            <a:r>
              <a:rPr lang="pt-BR" sz="3600" b="1" i="0" dirty="0">
                <a:solidFill>
                  <a:srgbClr val="F8F8F2"/>
                </a:solidFill>
                <a:effectLst/>
              </a:rPr>
              <a:t>; </a:t>
            </a:r>
          </a:p>
          <a:p>
            <a:pPr marL="0" indent="0">
              <a:buNone/>
            </a:pPr>
            <a:r>
              <a:rPr lang="pt-BR" sz="3600" b="1" i="0" dirty="0">
                <a:solidFill>
                  <a:srgbClr val="F5AB35"/>
                </a:solidFill>
                <a:effectLst/>
              </a:rPr>
              <a:t>	?&gt;               </a:t>
            </a:r>
          </a:p>
          <a:p>
            <a:pPr marL="0" indent="0">
              <a:buNone/>
            </a:pPr>
            <a:r>
              <a:rPr lang="pt-BR" sz="3600" b="1" i="0" dirty="0">
                <a:solidFill>
                  <a:srgbClr val="FFA07A"/>
                </a:solidFill>
                <a:effectLst/>
              </a:rPr>
              <a:t>&lt;/h1&gt;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7408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B7CF-393A-6BDA-EE71-3ACA04EB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030"/>
            <a:ext cx="10515600" cy="5596933"/>
          </a:xfrm>
        </p:spPr>
        <p:txBody>
          <a:bodyPr/>
          <a:lstStyle/>
          <a:p>
            <a:r>
              <a:rPr lang="en-US" sz="3200" b="0" i="0" dirty="0">
                <a:solidFill>
                  <a:srgbClr val="212529"/>
                </a:solidFill>
                <a:effectLst/>
              </a:rPr>
              <a:t>However, if a file contains only PHP code, the enclosing tag is optional:</a:t>
            </a: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pt-BR" sz="2800" b="1" i="0" dirty="0">
                <a:solidFill>
                  <a:srgbClr val="F5AB35"/>
                </a:solidFill>
                <a:effectLst/>
              </a:rPr>
              <a:t>&lt;?php</a:t>
            </a:r>
            <a:r>
              <a:rPr lang="pt-BR" sz="2800" b="1" i="0" dirty="0">
                <a:solidFill>
                  <a:srgbClr val="F8F8F2"/>
                </a:solidFill>
                <a:effectLst/>
              </a:rPr>
              <a:t>  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8F8F2"/>
                </a:solidFill>
              </a:rPr>
              <a:t>	</a:t>
            </a:r>
            <a:r>
              <a:rPr lang="pt-BR" b="1" i="0" dirty="0">
                <a:solidFill>
                  <a:srgbClr val="DCC6E0"/>
                </a:solidFill>
                <a:effectLst/>
              </a:rPr>
              <a:t>echo</a:t>
            </a:r>
            <a:r>
              <a:rPr lang="pt-BR" b="1" i="0" dirty="0">
                <a:solidFill>
                  <a:srgbClr val="F8F8F2"/>
                </a:solidFill>
                <a:effectLst/>
              </a:rPr>
              <a:t> </a:t>
            </a:r>
            <a:r>
              <a:rPr lang="pt-BR" b="1" i="0" dirty="0">
                <a:solidFill>
                  <a:srgbClr val="ABE338"/>
                </a:solidFill>
                <a:effectLst/>
              </a:rPr>
              <a:t>'PHP Syntax'</a:t>
            </a:r>
            <a:r>
              <a:rPr lang="pt-BR" b="1" i="0" dirty="0">
                <a:solidFill>
                  <a:srgbClr val="F8F8F2"/>
                </a:solidFill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5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CD6D-EAA7-3464-1046-6A203F91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58"/>
            <a:ext cx="10515600" cy="893930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sensitivity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C1B4-536A-E050-1CE8-F62DD674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1078172"/>
            <a:ext cx="11552829" cy="545910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PHP is partially case-sensitive. Knowing what are case sensitive and what is not is very important to avoid syntax errors.</a:t>
            </a:r>
          </a:p>
          <a:p>
            <a:pPr algn="just"/>
            <a:r>
              <a:rPr lang="en-US" dirty="0"/>
              <a:t>If you have a function such as count, you can use it as COUNT. It would work properly.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The following are case-insensitive in PHP:</a:t>
            </a:r>
          </a:p>
          <a:p>
            <a:pPr algn="just"/>
            <a:r>
              <a:rPr lang="en-US" dirty="0"/>
              <a:t>PHP constructs such as </a:t>
            </a:r>
            <a:r>
              <a:rPr lang="en-US" b="1" dirty="0"/>
              <a:t>if, if-else, if-elseif, switch, while, do-while</a:t>
            </a:r>
            <a:r>
              <a:rPr lang="en-US" dirty="0"/>
              <a:t>, etc.</a:t>
            </a:r>
          </a:p>
          <a:p>
            <a:pPr algn="just"/>
            <a:r>
              <a:rPr lang="en-US" dirty="0"/>
              <a:t>Keywords such as true and false.</a:t>
            </a:r>
          </a:p>
          <a:p>
            <a:pPr algn="just"/>
            <a:r>
              <a:rPr lang="en-US" dirty="0"/>
              <a:t>User-defined function &amp; class names.</a:t>
            </a:r>
          </a:p>
          <a:p>
            <a:pPr algn="just"/>
            <a:r>
              <a:rPr lang="en-US" dirty="0"/>
              <a:t>On the other hand, variables are case-sensitive. e.g., </a:t>
            </a:r>
            <a:r>
              <a:rPr lang="en-US" b="1" dirty="0"/>
              <a:t>$message </a:t>
            </a:r>
            <a:r>
              <a:rPr lang="en-US" dirty="0"/>
              <a:t>and </a:t>
            </a:r>
            <a:r>
              <a:rPr lang="en-US" b="1" dirty="0"/>
              <a:t>$MESSAGE </a:t>
            </a:r>
            <a:r>
              <a:rPr lang="en-US" dirty="0"/>
              <a:t>are different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2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3E73-260F-46B6-FBDE-965D34C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4"/>
            <a:ext cx="10515600" cy="975816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Statements in PHP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0230-2874-67B9-5872-4A68431B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361"/>
            <a:ext cx="10515600" cy="4873602"/>
          </a:xfrm>
        </p:spPr>
        <p:txBody>
          <a:bodyPr/>
          <a:lstStyle/>
          <a:p>
            <a:pPr algn="just"/>
            <a:r>
              <a:rPr lang="en-US" dirty="0"/>
              <a:t>A PHP script typically consists of one or more statements. A statement is a code that does something, e.g., assigning a value to a variable and calling a function.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statement always ends with a semicolon (;). The following shows a statement that assigns a literal string to the </a:t>
            </a:r>
            <a:r>
              <a:rPr lang="en-US" b="1" dirty="0"/>
              <a:t>$message </a:t>
            </a:r>
            <a:r>
              <a:rPr lang="en-US" dirty="0"/>
              <a:t>variable: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$message = "Hello";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01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35E1-8086-B72B-CB8A-80508889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269"/>
            <a:ext cx="10515600" cy="552869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The above example is a simple statement. PHP also has a compound statement that consists of one or more simple statements. A compound statement uses curly braces to mark a block of code. For example: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US" b="1" dirty="0"/>
              <a:t>if( $</a:t>
            </a:r>
            <a:r>
              <a:rPr lang="en-US" b="1" dirty="0" err="1"/>
              <a:t>is_new_user</a:t>
            </a:r>
            <a:r>
              <a:rPr lang="en-US" b="1" dirty="0"/>
              <a:t> ) </a:t>
            </a:r>
          </a:p>
          <a:p>
            <a:pPr marL="0" indent="0" algn="just">
              <a:buNone/>
            </a:pPr>
            <a:r>
              <a:rPr lang="en-US" b="1" dirty="0"/>
              <a:t>	{</a:t>
            </a:r>
          </a:p>
          <a:p>
            <a:pPr marL="0" indent="0" algn="just">
              <a:buNone/>
            </a:pPr>
            <a:r>
              <a:rPr lang="en-US" b="1" dirty="0"/>
              <a:t>    		</a:t>
            </a:r>
            <a:r>
              <a:rPr lang="en-US" b="1" dirty="0" err="1"/>
              <a:t>send_welcome_email</a:t>
            </a:r>
            <a:r>
              <a:rPr lang="en-US" b="1" dirty="0"/>
              <a:t>();</a:t>
            </a:r>
          </a:p>
          <a:p>
            <a:pPr marL="0" indent="0" algn="just">
              <a:buNone/>
            </a:pPr>
            <a:r>
              <a:rPr lang="en-US" b="1" dirty="0"/>
              <a:t>	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You don’t need to place the semicolon after the curly brace (}).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73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AF50-716D-8A0C-E5F1-D4927AED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382"/>
            <a:ext cx="10515600" cy="56105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The closing tag of a PHP block (</a:t>
            </a:r>
            <a:r>
              <a:rPr lang="en-US" sz="3200" b="1" dirty="0"/>
              <a:t>?&gt;</a:t>
            </a:r>
            <a:r>
              <a:rPr lang="en-US" sz="3200" dirty="0"/>
              <a:t>) automatically implies a semicolon (;). Therefore, you don’t need to place a semicolon in the last statement in a PHP block.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dirty="0"/>
              <a:t>		echo $name     </a:t>
            </a:r>
          </a:p>
          <a:p>
            <a:pPr marL="0" indent="0">
              <a:buNone/>
            </a:pPr>
            <a:r>
              <a:rPr lang="en-US" b="1" dirty="0"/>
              <a:t>?&gt;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92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0B48-C102-7D5F-7AC7-3EB6D35B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734"/>
            <a:ext cx="10515600" cy="5624229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In this example, the statement echo $name doesn’t need a semicolon. However, using a semicolon for the last statement in a block should work fine.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For example:</a:t>
            </a:r>
          </a:p>
          <a:p>
            <a:pPr marL="0" indent="0" algn="just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echo $name; </a:t>
            </a:r>
          </a:p>
          <a:p>
            <a:pPr marL="0" indent="0" algn="just">
              <a:buNone/>
            </a:pPr>
            <a:r>
              <a:rPr lang="en-US" b="1" dirty="0"/>
              <a:t>?&gt;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2338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E62E-3695-BDB3-27E6-D40731D0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7921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Whitespace &amp; line breaks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69B2-520E-A5D0-2B3E-9B152C7C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975816"/>
            <a:ext cx="11300346" cy="5670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most cases, whitespace and line breaks don’t have special meaning in PHP. Therefore, you can place a statement in one line or span it across multiple lines.</a:t>
            </a:r>
          </a:p>
          <a:p>
            <a:pPr marL="0" indent="0">
              <a:buNone/>
            </a:pPr>
            <a:r>
              <a:rPr lang="en-US" dirty="0"/>
              <a:t>For example, the following code snippets are equivalent: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login( $username, $password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login( </a:t>
            </a:r>
          </a:p>
          <a:p>
            <a:pPr marL="0" indent="0">
              <a:buNone/>
            </a:pPr>
            <a:r>
              <a:rPr lang="en-US" b="1" dirty="0"/>
              <a:t>   $username,</a:t>
            </a:r>
          </a:p>
          <a:p>
            <a:pPr marL="0" indent="0">
              <a:buNone/>
            </a:pPr>
            <a:r>
              <a:rPr lang="en-US" b="1" dirty="0"/>
              <a:t>   $password</a:t>
            </a:r>
          </a:p>
          <a:p>
            <a:pPr marL="0" indent="0">
              <a:buNone/>
            </a:pPr>
            <a:r>
              <a:rPr lang="en-US" b="1" dirty="0"/>
              <a:t>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367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84DE-4E42-B896-53F9-D542D614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1044053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2EA4-6541-67DA-D98D-490F0A3F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PHP is partially case-sensitive.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PHP constructs, function names, class names are case-insensitive, whereas variables are case-sensitive.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A statement ends with a semicolon (;).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Whitespace and line breaks don’t matter in PHP; do leverage them to make the code more readable.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9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0FCE-D805-ED4D-4246-2586A7C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PHP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BC32-88D4-A9F5-756F-E722FE8D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74"/>
            <a:ext cx="10515600" cy="5076966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PHP is a server-side and general-purpose scripting language that is especially suitable for web development.</a:t>
            </a:r>
          </a:p>
          <a:p>
            <a:pPr algn="just"/>
            <a:endParaRPr lang="en-US" sz="3200" b="0" i="0" dirty="0">
              <a:solidFill>
                <a:srgbClr val="212529"/>
              </a:solidFill>
              <a:effectLst/>
            </a:endParaRP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PHP originally stood for </a:t>
            </a:r>
            <a:r>
              <a:rPr lang="en-US" sz="3200" b="1" i="0" dirty="0">
                <a:solidFill>
                  <a:srgbClr val="212529"/>
                </a:solidFill>
                <a:effectLst/>
              </a:rPr>
              <a:t>Personal Home Page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. However, now, it stands for </a:t>
            </a:r>
            <a:r>
              <a:rPr lang="en-US" sz="3200" b="1" i="0" dirty="0">
                <a:solidFill>
                  <a:srgbClr val="212529"/>
                </a:solidFill>
                <a:effectLst/>
              </a:rPr>
              <a:t>Hypertext Preprocessor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. It’s a recursive acronym because the first word itself is also an acronym.</a:t>
            </a:r>
          </a:p>
          <a:p>
            <a:pPr algn="just"/>
            <a:endParaRPr lang="en-US" sz="3200" b="0" i="0" dirty="0">
              <a:solidFill>
                <a:srgbClr val="212529"/>
              </a:solidFill>
              <a:effectLst/>
            </a:endParaRP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PHP was created by </a:t>
            </a:r>
            <a:r>
              <a:rPr lang="en-US" sz="3200" b="0" i="0" u="none" strike="noStrike" dirty="0">
                <a:solidFill>
                  <a:srgbClr val="212529"/>
                </a:solidFill>
                <a:effectLst/>
                <a:hlinkClick r:id="rId2"/>
              </a:rPr>
              <a:t>Rasmus </a:t>
            </a:r>
            <a:r>
              <a:rPr lang="en-US" sz="3200" b="0" i="0" u="none" strike="noStrike" dirty="0" err="1">
                <a:solidFill>
                  <a:srgbClr val="212529"/>
                </a:solidFill>
                <a:effectLst/>
                <a:hlinkClick r:id="rId2"/>
              </a:rPr>
              <a:t>Lerdorf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 in 1994. It’s currently maintained by the </a:t>
            </a:r>
            <a:r>
              <a:rPr lang="en-US" sz="3200" b="0" i="0" u="none" strike="noStrike" dirty="0">
                <a:solidFill>
                  <a:srgbClr val="212529"/>
                </a:solidFill>
                <a:effectLst/>
                <a:hlinkClick r:id="rId3"/>
              </a:rPr>
              <a:t>PHP Development Team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4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7FBA-CE18-4780-8E5A-469CACED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 is a server-side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6CFC-7968-738B-A01E-66632CDA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5247564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When you open a website on your web browser, for example, 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https://www.abc.net</a:t>
            </a: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The web browser sends an HTTP request to a web server where abc.net locates. The web server receives the request and responds with an HTML document.</a:t>
            </a: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In this example, the web browser is a client while the web server is the server. The client requests for a page, and the server serves the request.</a:t>
            </a: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PHP runs on the web server, processes the request, and returns the HTML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13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5FBB-588F-10BF-D8B1-D9155EA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1153237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 is a general-purpose language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EA44-7FE0-D682-64BF-AAAD636D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5220267"/>
          </a:xfrm>
        </p:spPr>
        <p:txBody>
          <a:bodyPr/>
          <a:lstStyle/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When it comes to the purpose of the programming languages, there are two main types: domain-specific and general-purpose languages.</a:t>
            </a: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The domain-specific languages are used within specific application domains. For example, SQL is a domain-specific language. It’s used mainly for querying data from relational databases. And SQL cannot be used for other purposes.</a:t>
            </a:r>
          </a:p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On the other hand, PHP is a general-purpose language because PHP can develop various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39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E3E5-2B6E-218F-3409-35A6846C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59"/>
            <a:ext cx="10515600" cy="1037230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 is a cross-platform language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6392-A1E3-2C63-2610-65B85248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820"/>
            <a:ext cx="10515600" cy="552734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PHP can run on all major operating systems, including Linux, Windows, and macOS.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You can use PHP with all leading web servers such as Nginx, OpenBSD, and Apache. Some cloud environments also support PHP like Microsoft Azure and Amazon AWS.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PHP is quite flexible. It’s not just limited to processing HTML. PHP has built-in support for generating PDF, GIF, JPEG, and PNG images.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One notable feature of PHP is that it supports many databases, including MySQL, PostgreSQL, MS SQL, db2, Oracle Database, and MongoDB.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D044-5686-6B01-5B8B-78730DCC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91"/>
            <a:ext cx="10515600" cy="1139589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can PHP do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69E2-DF8C-0117-9C45-B62357C4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758"/>
            <a:ext cx="10515600" cy="5160205"/>
          </a:xfrm>
        </p:spPr>
        <p:txBody>
          <a:bodyPr/>
          <a:lstStyle/>
          <a:p>
            <a:pPr algn="just"/>
            <a:r>
              <a:rPr lang="en-US" sz="3200" b="0" i="0" dirty="0">
                <a:solidFill>
                  <a:srgbClr val="212529"/>
                </a:solidFill>
                <a:effectLst/>
              </a:rPr>
              <a:t>PHP has two main applications: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Server-side scripting – PHP is well-suited for developing dynamic websites and web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Command-line scripting – like Python and Perl, you can run PHP script from the command line to perform administrative tasks like sending emails and generating PDF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3BE3-3D80-32F2-461D-5327662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15"/>
            <a:ext cx="10515600" cy="914401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effectLst/>
                <a:latin typeface="+mn-lt"/>
              </a:rPr>
            </a:br>
            <a:r>
              <a:rPr lang="en-IN" b="1" i="0" dirty="0">
                <a:effectLst/>
                <a:latin typeface="+mn-lt"/>
              </a:rPr>
              <a:t>How PHP Works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E1838-6D9D-3312-0A1E-BEF26C1D1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6" y="928048"/>
            <a:ext cx="11006919" cy="524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9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194D-63EA-1F19-237D-AEB51070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091822"/>
          </a:xfrm>
        </p:spPr>
        <p:txBody>
          <a:bodyPr/>
          <a:lstStyle/>
          <a:p>
            <a:pPr algn="ctr"/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How PHP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1FB6-A13C-6703-D534-B14E2F5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First, the web browser sends an HTTP request to the web server, e.g., </a:t>
            </a:r>
            <a:r>
              <a:rPr lang="en-US" sz="3200" b="0" i="0" dirty="0" err="1">
                <a:solidFill>
                  <a:srgbClr val="212529"/>
                </a:solidFill>
                <a:effectLst/>
              </a:rPr>
              <a:t>index.php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Second, the PHP preprocessor that locates on the web server processes PHP code to generate the HTML document.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Third, the web server sends the HTML document back to the web browser.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6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5617-86CE-C0C6-555A-9F127C33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9"/>
            <a:ext cx="10515600" cy="1214651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effectLst/>
                <a:latin typeface="-apple-system"/>
              </a:rPr>
            </a:br>
            <a:r>
              <a:rPr lang="en-IN" sz="4900" b="1" i="0" dirty="0">
                <a:effectLst/>
                <a:latin typeface="+mn-lt"/>
              </a:rPr>
              <a:t>Advantages of PHP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97F6-6D8F-AAF6-1953-860045FB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6"/>
            <a:ext cx="10515600" cy="50769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Simple – PHP is quite easy to learn and get started.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Fast – PHP websites typically run very fast.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Stable – PHP is stable since it has been in existence for a long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Open-source and free – PHP is open source and free. It means that you don’t have to pay a license fee to use PHP to develop software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Community support – PHP has an active online community that helps you whenever you face an issue.</a:t>
            </a:r>
          </a:p>
        </p:txBody>
      </p:sp>
    </p:spTree>
    <p:extLst>
      <p:ext uri="{BB962C8B-B14F-4D97-AF65-F5344CB8AC3E}">
        <p14:creationId xmlns:p14="http://schemas.microsoft.com/office/powerpoint/2010/main" val="5632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1152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Theme</vt:lpstr>
      <vt:lpstr>PowerPoint Presentation</vt:lpstr>
      <vt:lpstr> Introduction to PHP </vt:lpstr>
      <vt:lpstr>PHP is a server-side language</vt:lpstr>
      <vt:lpstr> PHP is a general-purpose language </vt:lpstr>
      <vt:lpstr> PHP is a cross-platform language </vt:lpstr>
      <vt:lpstr> What can PHP do </vt:lpstr>
      <vt:lpstr> How PHP Works </vt:lpstr>
      <vt:lpstr>How PHP Works</vt:lpstr>
      <vt:lpstr> Advantages of PHP </vt:lpstr>
      <vt:lpstr> PHP Syntax </vt:lpstr>
      <vt:lpstr>  PHP code </vt:lpstr>
      <vt:lpstr>PowerPoint Presentation</vt:lpstr>
      <vt:lpstr>  Case sensitivity </vt:lpstr>
      <vt:lpstr>  Statements in PHP </vt:lpstr>
      <vt:lpstr>PowerPoint Presentation</vt:lpstr>
      <vt:lpstr>PowerPoint Presentation</vt:lpstr>
      <vt:lpstr>PowerPoint Presentation</vt:lpstr>
      <vt:lpstr> Whitespace &amp; line breaks</vt:lpstr>
      <vt:lpstr>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Kumar</dc:creator>
  <cp:lastModifiedBy>Mukesh Kumar</cp:lastModifiedBy>
  <cp:revision>5</cp:revision>
  <dcterms:created xsi:type="dcterms:W3CDTF">2022-07-29T04:18:15Z</dcterms:created>
  <dcterms:modified xsi:type="dcterms:W3CDTF">2022-08-09T06:08:45Z</dcterms:modified>
</cp:coreProperties>
</file>