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73" r:id="rId5"/>
    <p:sldId id="274" r:id="rId6"/>
    <p:sldId id="275" r:id="rId7"/>
    <p:sldId id="272" r:id="rId8"/>
    <p:sldId id="271" r:id="rId9"/>
    <p:sldId id="278" r:id="rId10"/>
    <p:sldId id="277" r:id="rId11"/>
    <p:sldId id="276" r:id="rId12"/>
    <p:sldId id="270" r:id="rId13"/>
    <p:sldId id="269" r:id="rId14"/>
    <p:sldId id="281" r:id="rId15"/>
    <p:sldId id="280" r:id="rId16"/>
    <p:sldId id="279"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0FF8-F2F3-A21B-1EF9-F7190472D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2A5E20-234D-4077-59A7-8C7B7F631A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1E57BB-5E37-7458-9989-B17E114CF977}"/>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5" name="Footer Placeholder 4">
            <a:extLst>
              <a:ext uri="{FF2B5EF4-FFF2-40B4-BE49-F238E27FC236}">
                <a16:creationId xmlns:a16="http://schemas.microsoft.com/office/drawing/2014/main" id="{F3641D6C-4F70-65D8-717B-DF77E449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AF6B-8AA4-4989-1850-FD289B1F6144}"/>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5151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C682-C9DC-5FD4-BEA2-CA8DBB8821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92B12-3EB4-27BA-8422-A84552054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E0428-79B4-4307-4302-2387DAB91032}"/>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5" name="Footer Placeholder 4">
            <a:extLst>
              <a:ext uri="{FF2B5EF4-FFF2-40B4-BE49-F238E27FC236}">
                <a16:creationId xmlns:a16="http://schemas.microsoft.com/office/drawing/2014/main" id="{EC983EC4-D1CF-5978-1C46-743775F65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BD12E-FB5C-2951-7B43-F65027D726D6}"/>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8211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8B325-679A-FE3D-E0CE-802237C31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BC339-5758-666F-135C-DED5ED4BF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D4BB6-62B9-1E77-70ED-56896DBF23C7}"/>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5" name="Footer Placeholder 4">
            <a:extLst>
              <a:ext uri="{FF2B5EF4-FFF2-40B4-BE49-F238E27FC236}">
                <a16:creationId xmlns:a16="http://schemas.microsoft.com/office/drawing/2014/main" id="{FE9B6599-99D5-4197-A455-394938216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42A7A-5E6E-F4E7-8F94-2C1572DE7B69}"/>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4230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B56B-6C35-5D84-1184-C9EFB658B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4EE9B-64CB-4699-2C93-C00046893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E3474-5763-B9D3-D0E8-8057991829EB}"/>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5" name="Footer Placeholder 4">
            <a:extLst>
              <a:ext uri="{FF2B5EF4-FFF2-40B4-BE49-F238E27FC236}">
                <a16:creationId xmlns:a16="http://schemas.microsoft.com/office/drawing/2014/main" id="{6CC9983C-17AC-1B77-EF0A-B44A0661B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5CB1C-D08C-5442-1B01-8D6770400184}"/>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04202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1D39-8251-6E20-E1E3-60DF26295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2FF45A-9E03-488D-B2E7-20A11D708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CC311-1E8C-0F31-002F-4E367D0164FC}"/>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5" name="Footer Placeholder 4">
            <a:extLst>
              <a:ext uri="{FF2B5EF4-FFF2-40B4-BE49-F238E27FC236}">
                <a16:creationId xmlns:a16="http://schemas.microsoft.com/office/drawing/2014/main" id="{3B2005F5-0B10-1A2E-65CD-4F3200FDC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18236-3CCD-07DC-DA93-85CEBE183675}"/>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368087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2D80-7550-2B4E-9B32-896CC8EC8C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CB280-A846-3990-35A2-77973DFFD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CB10AC-34AD-C543-CF63-A0F7F03D8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BAC5BA-8129-4467-644D-87E0E900C740}"/>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6" name="Footer Placeholder 5">
            <a:extLst>
              <a:ext uri="{FF2B5EF4-FFF2-40B4-BE49-F238E27FC236}">
                <a16:creationId xmlns:a16="http://schemas.microsoft.com/office/drawing/2014/main" id="{24210B9E-A8BF-C314-28E2-095D535FD3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404D1-7DC6-7B60-BBFF-A482527A7F6E}"/>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60289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465B-E2B5-CB79-B8AF-644EBF68C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CFB06-FC75-D36E-CFA6-CE5E907AC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0A42D-16ED-6D89-DF04-00E85E396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401BE2-453A-202D-07F7-B5807E992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70455-B593-8774-F5AF-20045037E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EC96F-EEB9-868C-7717-0BCEC83D0895}"/>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8" name="Footer Placeholder 7">
            <a:extLst>
              <a:ext uri="{FF2B5EF4-FFF2-40B4-BE49-F238E27FC236}">
                <a16:creationId xmlns:a16="http://schemas.microsoft.com/office/drawing/2014/main" id="{00FD2726-58AF-E623-8B93-2ACC9B5F1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F4345C-371F-FC50-6D08-1A38E8FFD675}"/>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73639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4B61-AA02-C76F-43FD-783E30E9C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14933D-3927-BE68-38D1-3344BE69D40E}"/>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4" name="Footer Placeholder 3">
            <a:extLst>
              <a:ext uri="{FF2B5EF4-FFF2-40B4-BE49-F238E27FC236}">
                <a16:creationId xmlns:a16="http://schemas.microsoft.com/office/drawing/2014/main" id="{E7CD89D0-13C3-BD28-0D6C-4444AB57D6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0BCA0D-7F58-2B4A-C666-EC5A03A5099D}"/>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9729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5B35B-D0E3-D3C7-626B-C64B39D3AD8B}"/>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3" name="Footer Placeholder 2">
            <a:extLst>
              <a:ext uri="{FF2B5EF4-FFF2-40B4-BE49-F238E27FC236}">
                <a16:creationId xmlns:a16="http://schemas.microsoft.com/office/drawing/2014/main" id="{AFF51E8B-3D49-DDB9-E7E7-D7A6599F46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191D9E-C7C0-D4A9-B1A0-B0AB17566011}"/>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35394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3BAF-4D16-4C97-2128-D3A766B4E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7D91BF-0EE9-EF08-175F-309D120A4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6A5F5C-59A7-257F-7591-E445288DC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32843-C8DF-A3A7-C47A-69C2B8E28467}"/>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6" name="Footer Placeholder 5">
            <a:extLst>
              <a:ext uri="{FF2B5EF4-FFF2-40B4-BE49-F238E27FC236}">
                <a16:creationId xmlns:a16="http://schemas.microsoft.com/office/drawing/2014/main" id="{8E1D4DF6-4448-9522-3D8F-B26A8A4D0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5A7F1-B28C-7E54-500B-7D74A58CDD5C}"/>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6557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3269-9E91-9889-26FE-F8AC7929D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551E9-4D98-B970-4BF0-136FF0172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CB9399-15E6-DDE3-046B-4CEFA7F66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D9FC1-3EDB-882F-BD36-9B451FDCBC28}"/>
              </a:ext>
            </a:extLst>
          </p:cNvPr>
          <p:cNvSpPr>
            <a:spLocks noGrp="1"/>
          </p:cNvSpPr>
          <p:nvPr>
            <p:ph type="dt" sz="half" idx="10"/>
          </p:nvPr>
        </p:nvSpPr>
        <p:spPr/>
        <p:txBody>
          <a:bodyPr/>
          <a:lstStyle/>
          <a:p>
            <a:fld id="{107DB858-448B-4BBE-A81A-AE5A06A02F9E}" type="datetimeFigureOut">
              <a:rPr lang="en-IN" smtClean="0"/>
              <a:t>22-08-2022</a:t>
            </a:fld>
            <a:endParaRPr lang="en-IN"/>
          </a:p>
        </p:txBody>
      </p:sp>
      <p:sp>
        <p:nvSpPr>
          <p:cNvPr id="6" name="Footer Placeholder 5">
            <a:extLst>
              <a:ext uri="{FF2B5EF4-FFF2-40B4-BE49-F238E27FC236}">
                <a16:creationId xmlns:a16="http://schemas.microsoft.com/office/drawing/2014/main" id="{96C3F516-AAC3-2289-95F7-C1BEAD60D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B5BEB-2463-24E3-9FE6-10514DFF9B7F}"/>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26890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69D02-5D62-A1A8-0690-1A1229614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35CD4-369A-C486-8762-3FF3FB3E2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D9BA86-1366-77CA-975E-D68D7AA2C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DB858-448B-4BBE-A81A-AE5A06A02F9E}" type="datetimeFigureOut">
              <a:rPr lang="en-IN" smtClean="0"/>
              <a:t>22-08-2022</a:t>
            </a:fld>
            <a:endParaRPr lang="en-IN"/>
          </a:p>
        </p:txBody>
      </p:sp>
      <p:sp>
        <p:nvSpPr>
          <p:cNvPr id="5" name="Footer Placeholder 4">
            <a:extLst>
              <a:ext uri="{FF2B5EF4-FFF2-40B4-BE49-F238E27FC236}">
                <a16:creationId xmlns:a16="http://schemas.microsoft.com/office/drawing/2014/main" id="{6DCD26A8-E622-33CD-1655-A9346CFCB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86D833-3AAE-AA27-A52B-A1AC65388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1DF35-2C44-4FDE-938A-969DDEB2E23D}" type="slidenum">
              <a:rPr lang="en-IN" smtClean="0"/>
              <a:t>‹#›</a:t>
            </a:fld>
            <a:endParaRPr lang="en-IN"/>
          </a:p>
        </p:txBody>
      </p:sp>
    </p:spTree>
    <p:extLst>
      <p:ext uri="{BB962C8B-B14F-4D97-AF65-F5344CB8AC3E}">
        <p14:creationId xmlns:p14="http://schemas.microsoft.com/office/powerpoint/2010/main" val="27542670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E7EB-C23F-C915-312F-24D00AB077AD}"/>
              </a:ext>
            </a:extLst>
          </p:cNvPr>
          <p:cNvSpPr>
            <a:spLocks noGrp="1"/>
          </p:cNvSpPr>
          <p:nvPr>
            <p:ph type="ctrTitle"/>
          </p:nvPr>
        </p:nvSpPr>
        <p:spPr>
          <a:xfrm>
            <a:off x="1524000" y="1122363"/>
            <a:ext cx="9383486" cy="2387600"/>
          </a:xfrm>
        </p:spPr>
        <p:txBody>
          <a:bodyPr>
            <a:noAutofit/>
          </a:bodyPr>
          <a:lstStyle/>
          <a:p>
            <a:pPr algn="l"/>
            <a:r>
              <a:rPr lang="en-IN" sz="6600" b="0" i="0" u="none" strike="noStrike" baseline="0" dirty="0">
                <a:latin typeface="Times New Roman" panose="02020603050405020304" pitchFamily="18" charset="0"/>
              </a:rPr>
              <a:t>Organizational Structure</a:t>
            </a:r>
            <a:endParaRPr lang="en-IN" sz="6600" dirty="0"/>
          </a:p>
        </p:txBody>
      </p:sp>
    </p:spTree>
    <p:extLst>
      <p:ext uri="{BB962C8B-B14F-4D97-AF65-F5344CB8AC3E}">
        <p14:creationId xmlns:p14="http://schemas.microsoft.com/office/powerpoint/2010/main" val="270516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a:bodyPr>
          <a:lstStyle/>
          <a:p>
            <a:pPr marL="0" indent="0">
              <a:buNone/>
            </a:pPr>
            <a:r>
              <a:rPr lang="en-US" b="1" dirty="0"/>
              <a:t>Matrix organizational structures </a:t>
            </a:r>
          </a:p>
          <a:p>
            <a:pPr marL="0" indent="0">
              <a:buNone/>
            </a:pPr>
            <a:r>
              <a:rPr lang="en-US" dirty="0"/>
              <a:t>A matrix structure combines the functional and divisional structures to create a dual-command situation. In a matrix structure, an employee reports to two managers who are jointly responsible for the employee's performance. Typically, one manager works in an administrative function, such as finance, HR, information technology, sales or marketing, and the other works in a business unit related to a product, service, customer or geography.</a:t>
            </a:r>
          </a:p>
          <a:p>
            <a:endParaRPr lang="en-IN" dirty="0"/>
          </a:p>
        </p:txBody>
      </p:sp>
    </p:spTree>
    <p:extLst>
      <p:ext uri="{BB962C8B-B14F-4D97-AF65-F5344CB8AC3E}">
        <p14:creationId xmlns:p14="http://schemas.microsoft.com/office/powerpoint/2010/main" val="109554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a:bodyPr>
          <a:lstStyle/>
          <a:p>
            <a:endParaRPr lang="en-IN" dirty="0"/>
          </a:p>
        </p:txBody>
      </p:sp>
      <p:pic>
        <p:nvPicPr>
          <p:cNvPr id="5" name="Picture 4">
            <a:extLst>
              <a:ext uri="{FF2B5EF4-FFF2-40B4-BE49-F238E27FC236}">
                <a16:creationId xmlns:a16="http://schemas.microsoft.com/office/drawing/2014/main" id="{5DB21562-3B58-50EC-D218-723519C86DD5}"/>
              </a:ext>
            </a:extLst>
          </p:cNvPr>
          <p:cNvPicPr>
            <a:picLocks noChangeAspect="1"/>
          </p:cNvPicPr>
          <p:nvPr/>
        </p:nvPicPr>
        <p:blipFill>
          <a:blip r:embed="rId2"/>
          <a:stretch>
            <a:fillRect/>
          </a:stretch>
        </p:blipFill>
        <p:spPr>
          <a:xfrm>
            <a:off x="174022" y="1690688"/>
            <a:ext cx="11876464" cy="4252912"/>
          </a:xfrm>
          <a:prstGeom prst="rect">
            <a:avLst/>
          </a:prstGeom>
        </p:spPr>
      </p:pic>
    </p:spTree>
    <p:extLst>
      <p:ext uri="{BB962C8B-B14F-4D97-AF65-F5344CB8AC3E}">
        <p14:creationId xmlns:p14="http://schemas.microsoft.com/office/powerpoint/2010/main" val="36458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185057" y="1524000"/>
            <a:ext cx="11778343" cy="4968875"/>
          </a:xfrm>
        </p:spPr>
        <p:txBody>
          <a:bodyPr>
            <a:normAutofit fontScale="77500" lnSpcReduction="20000"/>
          </a:bodyPr>
          <a:lstStyle/>
          <a:p>
            <a:pPr marL="0" indent="0">
              <a:buNone/>
            </a:pPr>
            <a:r>
              <a:rPr lang="en-US" b="1" dirty="0"/>
              <a:t>Advantages of the matrix structure include the following:</a:t>
            </a:r>
          </a:p>
          <a:p>
            <a:pPr>
              <a:buFont typeface="Arial" panose="020B0604020202020204" pitchFamily="34" charset="0"/>
              <a:buChar char="•"/>
            </a:pPr>
            <a:r>
              <a:rPr lang="en-US" dirty="0">
                <a:effectLst/>
              </a:rPr>
              <a:t>It creates a functional and divisional partnership and focuses on the work more than on the people.</a:t>
            </a:r>
          </a:p>
          <a:p>
            <a:pPr>
              <a:buFont typeface="Arial" panose="020B0604020202020204" pitchFamily="34" charset="0"/>
              <a:buChar char="•"/>
            </a:pPr>
            <a:r>
              <a:rPr lang="en-US" dirty="0">
                <a:effectLst/>
              </a:rPr>
              <a:t>It minimizes costs by sharing key people.</a:t>
            </a:r>
          </a:p>
          <a:p>
            <a:pPr>
              <a:buFont typeface="Arial" panose="020B0604020202020204" pitchFamily="34" charset="0"/>
              <a:buChar char="•"/>
            </a:pPr>
            <a:r>
              <a:rPr lang="en-US" dirty="0">
                <a:effectLst/>
              </a:rPr>
              <a:t>It creates a better balance between time of completion and cost. </a:t>
            </a:r>
          </a:p>
          <a:p>
            <a:pPr>
              <a:buFont typeface="Arial" panose="020B0604020202020204" pitchFamily="34" charset="0"/>
              <a:buChar char="•"/>
            </a:pPr>
            <a:r>
              <a:rPr lang="en-US" dirty="0">
                <a:effectLst/>
              </a:rPr>
              <a:t>It provides a better overview of a product that is manufactured in several areas or sold by various subsidiaries in different markets.</a:t>
            </a:r>
          </a:p>
          <a:p>
            <a:pPr marL="0" indent="0">
              <a:buNone/>
            </a:pPr>
            <a:r>
              <a:rPr lang="en-US" b="1" dirty="0"/>
              <a:t>Disadvantages of matrix organizations include the following</a:t>
            </a:r>
            <a:r>
              <a:rPr lang="en-US" dirty="0"/>
              <a:t>:</a:t>
            </a:r>
          </a:p>
          <a:p>
            <a:pPr>
              <a:buFont typeface="Arial" panose="020B0604020202020204" pitchFamily="34" charset="0"/>
              <a:buChar char="•"/>
            </a:pPr>
            <a:r>
              <a:rPr lang="en-US" dirty="0">
                <a:effectLst/>
              </a:rPr>
              <a:t>Responsibilities may be unclear, thus complicating governance and control.</a:t>
            </a:r>
          </a:p>
          <a:p>
            <a:pPr>
              <a:buFont typeface="Arial" panose="020B0604020202020204" pitchFamily="34" charset="0"/>
              <a:buChar char="•"/>
            </a:pPr>
            <a:r>
              <a:rPr lang="en-US" dirty="0">
                <a:effectLst/>
              </a:rPr>
              <a:t>Reporting to more than one manager at a time can be confusing for the employee and supervisors.</a:t>
            </a:r>
          </a:p>
          <a:p>
            <a:pPr>
              <a:buFont typeface="Arial" panose="020B0604020202020204" pitchFamily="34" charset="0"/>
              <a:buChar char="•"/>
            </a:pPr>
            <a:r>
              <a:rPr lang="en-US" dirty="0">
                <a:effectLst/>
              </a:rPr>
              <a:t>The dual chain of command requires cooperation between two direct supervisors to determine an employee's work priorities, work assignments and performance standards.</a:t>
            </a:r>
          </a:p>
          <a:p>
            <a:pPr>
              <a:buFont typeface="Arial" panose="020B0604020202020204" pitchFamily="34" charset="0"/>
              <a:buChar char="•"/>
            </a:pPr>
            <a:r>
              <a:rPr lang="en-US" dirty="0">
                <a:effectLst/>
              </a:rPr>
              <a:t>When the function leader and the product leader make conflicting demands on the employee, the employee's stress level increases, and performance may decrease.</a:t>
            </a:r>
          </a:p>
          <a:p>
            <a:pPr>
              <a:buFont typeface="Arial" panose="020B0604020202020204" pitchFamily="34" charset="0"/>
              <a:buChar char="•"/>
            </a:pPr>
            <a:r>
              <a:rPr lang="en-US" dirty="0">
                <a:effectLst/>
              </a:rPr>
              <a:t>Employees spend more time in meetings and coordinating with other employees.</a:t>
            </a:r>
          </a:p>
          <a:p>
            <a:endParaRPr lang="en-IN" dirty="0"/>
          </a:p>
        </p:txBody>
      </p:sp>
    </p:spTree>
    <p:extLst>
      <p:ext uri="{BB962C8B-B14F-4D97-AF65-F5344CB8AC3E}">
        <p14:creationId xmlns:p14="http://schemas.microsoft.com/office/powerpoint/2010/main" val="282014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fontScale="85000" lnSpcReduction="20000"/>
          </a:bodyPr>
          <a:lstStyle/>
          <a:p>
            <a:pPr marL="0" indent="0">
              <a:buNone/>
            </a:pPr>
            <a:r>
              <a:rPr lang="en-US" b="1" dirty="0"/>
              <a:t>Open boundary structures (hollow, modular virtual and learning) </a:t>
            </a:r>
          </a:p>
          <a:p>
            <a:r>
              <a:rPr lang="en-US" dirty="0"/>
              <a:t>More recent trends in structural forms remove the traditional boundaries of an organization. Typical internal and external barriers and organizational boxes are eliminated, and all organizational units are effectively and flexibly connected. Teams replace departments, and the organization and suppliers work as closely together as parts of one company. The hierarchy is flat; status and rank are minimal. Everyone—including top management, managers and employees—participates in the decision-making process. The use of 360-degree feedback performance appraisals is common as well. </a:t>
            </a:r>
          </a:p>
          <a:p>
            <a:pPr marL="0" indent="0">
              <a:buNone/>
            </a:pPr>
            <a:r>
              <a:rPr lang="en-US" b="1" dirty="0"/>
              <a:t>Advantages of boundary-less organizations include the following:</a:t>
            </a:r>
          </a:p>
          <a:p>
            <a:pPr>
              <a:buFont typeface="Arial" panose="020B0604020202020204" pitchFamily="34" charset="0"/>
              <a:buChar char="•"/>
            </a:pPr>
            <a:r>
              <a:rPr lang="en-US" dirty="0">
                <a:effectLst/>
              </a:rPr>
              <a:t>Ability to leverage all employees' talents.</a:t>
            </a:r>
          </a:p>
          <a:p>
            <a:pPr>
              <a:buFont typeface="Arial" panose="020B0604020202020204" pitchFamily="34" charset="0"/>
              <a:buChar char="•"/>
            </a:pPr>
            <a:r>
              <a:rPr lang="en-US" dirty="0">
                <a:effectLst/>
              </a:rPr>
              <a:t>Faster response to market changes.</a:t>
            </a:r>
          </a:p>
          <a:p>
            <a:pPr>
              <a:buFont typeface="Arial" panose="020B0604020202020204" pitchFamily="34" charset="0"/>
              <a:buChar char="•"/>
            </a:pPr>
            <a:r>
              <a:rPr lang="en-US" dirty="0">
                <a:effectLst/>
              </a:rPr>
              <a:t>Enhanced cooperation and information sharing among functions, divisions and staff.</a:t>
            </a:r>
          </a:p>
          <a:p>
            <a:endParaRPr lang="en-IN" dirty="0"/>
          </a:p>
        </p:txBody>
      </p:sp>
    </p:spTree>
    <p:extLst>
      <p:ext uri="{BB962C8B-B14F-4D97-AF65-F5344CB8AC3E}">
        <p14:creationId xmlns:p14="http://schemas.microsoft.com/office/powerpoint/2010/main" val="303242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a:bodyPr>
          <a:lstStyle/>
          <a:p>
            <a:pPr marL="0" indent="0">
              <a:buNone/>
            </a:pPr>
            <a:r>
              <a:rPr lang="en-US" b="1" dirty="0"/>
              <a:t>Disadvantages include the following:</a:t>
            </a:r>
          </a:p>
          <a:p>
            <a:pPr>
              <a:buFont typeface="Arial" panose="020B0604020202020204" pitchFamily="34" charset="0"/>
              <a:buChar char="•"/>
            </a:pPr>
            <a:r>
              <a:rPr lang="en-US" dirty="0">
                <a:effectLst/>
              </a:rPr>
              <a:t>Difficulty in overcoming silos inside the organization.</a:t>
            </a:r>
          </a:p>
          <a:p>
            <a:pPr>
              <a:buFont typeface="Arial" panose="020B0604020202020204" pitchFamily="34" charset="0"/>
              <a:buChar char="•"/>
            </a:pPr>
            <a:r>
              <a:rPr lang="en-US" dirty="0">
                <a:effectLst/>
              </a:rPr>
              <a:t>Lack of strong leadership and common vision.</a:t>
            </a:r>
          </a:p>
          <a:p>
            <a:pPr>
              <a:buFont typeface="Arial" panose="020B0604020202020204" pitchFamily="34" charset="0"/>
              <a:buChar char="•"/>
            </a:pPr>
            <a:r>
              <a:rPr lang="en-US" dirty="0">
                <a:effectLst/>
              </a:rPr>
              <a:t>Time-consuming processes.</a:t>
            </a:r>
          </a:p>
          <a:p>
            <a:pPr>
              <a:buFont typeface="Arial" panose="020B0604020202020204" pitchFamily="34" charset="0"/>
              <a:buChar char="•"/>
            </a:pPr>
            <a:r>
              <a:rPr lang="en-US" dirty="0">
                <a:effectLst/>
              </a:rPr>
              <a:t>The possibility of employees being adversely affected by efficiency efforts.</a:t>
            </a:r>
          </a:p>
          <a:p>
            <a:pPr>
              <a:buFont typeface="Arial" panose="020B0604020202020204" pitchFamily="34" charset="0"/>
              <a:buChar char="•"/>
            </a:pPr>
            <a:r>
              <a:rPr lang="en-US" dirty="0">
                <a:effectLst/>
              </a:rPr>
              <a:t>The possibility of organizations abandoning change if restructuring does not improve effectiveness quickly.</a:t>
            </a:r>
          </a:p>
          <a:p>
            <a:endParaRPr lang="en-IN" dirty="0"/>
          </a:p>
        </p:txBody>
      </p:sp>
    </p:spTree>
    <p:extLst>
      <p:ext uri="{BB962C8B-B14F-4D97-AF65-F5344CB8AC3E}">
        <p14:creationId xmlns:p14="http://schemas.microsoft.com/office/powerpoint/2010/main" val="372270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185057" y="1338942"/>
            <a:ext cx="11887200" cy="5377543"/>
          </a:xfrm>
        </p:spPr>
        <p:txBody>
          <a:bodyPr>
            <a:normAutofit fontScale="92500" lnSpcReduction="20000"/>
          </a:bodyPr>
          <a:lstStyle/>
          <a:p>
            <a:pPr marL="0" indent="0">
              <a:buNone/>
            </a:pPr>
            <a:r>
              <a:rPr lang="en-US" b="1" dirty="0"/>
              <a:t>Hollow organizations. </a:t>
            </a:r>
            <a:r>
              <a:rPr lang="en-US" dirty="0"/>
              <a:t>Hollow structures divide work and employees by core and noncore competencies. Hollow structures are an outsourcing model in which the organization maintains its core processes internally but outsources noncore processes. Hollow structures are most effective when the industry is price competitive and choices for outsourcing exist. An example of a hollow structure is a sports organization that has its HR functions (e.g., payroll and benefits) handled by outside organizations. </a:t>
            </a:r>
          </a:p>
          <a:p>
            <a:r>
              <a:rPr lang="en-US" dirty="0"/>
              <a:t>Advantages of this type of structure include the following:</a:t>
            </a:r>
          </a:p>
          <a:p>
            <a:pPr>
              <a:buFont typeface="Arial" panose="020B0604020202020204" pitchFamily="34" charset="0"/>
              <a:buChar char="•"/>
            </a:pPr>
            <a:r>
              <a:rPr lang="en-US" dirty="0">
                <a:effectLst/>
              </a:rPr>
              <a:t>Minimizing overhead. </a:t>
            </a:r>
          </a:p>
          <a:p>
            <a:pPr>
              <a:buFont typeface="Arial" panose="020B0604020202020204" pitchFamily="34" charset="0"/>
              <a:buChar char="•"/>
            </a:pPr>
            <a:r>
              <a:rPr lang="en-US" dirty="0">
                <a:effectLst/>
              </a:rPr>
              <a:t>Enabling the organization to focus on its core product and eliminating the need to develop expertise in noncore functions. </a:t>
            </a:r>
          </a:p>
          <a:p>
            <a:r>
              <a:rPr lang="en-US" dirty="0"/>
              <a:t>Disadvantages include:</a:t>
            </a:r>
          </a:p>
          <a:p>
            <a:pPr>
              <a:buFont typeface="Arial" panose="020B0604020202020204" pitchFamily="34" charset="0"/>
              <a:buChar char="•"/>
            </a:pPr>
            <a:r>
              <a:rPr lang="en-US" dirty="0">
                <a:effectLst/>
              </a:rPr>
              <a:t>Loss of control over functions that affect employees regularly.</a:t>
            </a:r>
          </a:p>
          <a:p>
            <a:pPr>
              <a:buFont typeface="Arial" panose="020B0604020202020204" pitchFamily="34" charset="0"/>
              <a:buChar char="•"/>
            </a:pPr>
            <a:r>
              <a:rPr lang="en-US" dirty="0">
                <a:effectLst/>
              </a:rPr>
              <a:t>Restriction by certain industries (e.g., health care) on the extent of outsourcing. </a:t>
            </a:r>
          </a:p>
          <a:p>
            <a:pPr>
              <a:buFont typeface="Arial" panose="020B0604020202020204" pitchFamily="34" charset="0"/>
              <a:buChar char="•"/>
            </a:pPr>
            <a:r>
              <a:rPr lang="en-US" dirty="0">
                <a:effectLst/>
              </a:rPr>
              <a:t>Lack of competitive outsourcing options. </a:t>
            </a:r>
          </a:p>
          <a:p>
            <a:endParaRPr lang="en-IN" dirty="0"/>
          </a:p>
        </p:txBody>
      </p:sp>
    </p:spTree>
    <p:extLst>
      <p:ext uri="{BB962C8B-B14F-4D97-AF65-F5344CB8AC3E}">
        <p14:creationId xmlns:p14="http://schemas.microsoft.com/office/powerpoint/2010/main" val="204334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206829" y="1404257"/>
            <a:ext cx="11985171" cy="5257800"/>
          </a:xfrm>
        </p:spPr>
        <p:txBody>
          <a:bodyPr>
            <a:normAutofit fontScale="77500" lnSpcReduction="20000"/>
          </a:bodyPr>
          <a:lstStyle/>
          <a:p>
            <a:pPr marL="0" indent="0">
              <a:buNone/>
            </a:pPr>
            <a:r>
              <a:rPr lang="en-US" b="1" dirty="0"/>
              <a:t>Modular organizations.</a:t>
            </a:r>
            <a:r>
              <a:rPr lang="en-US" i="1" dirty="0"/>
              <a:t> </a:t>
            </a:r>
            <a:r>
              <a:rPr lang="en-US" dirty="0"/>
              <a:t>Modular structures differ from hollow organizations in that components of a product are outsourced. Modular structures may keep a core part of the product in-house and outsource noncore portions of the product. Networks are added or subtracted as needs change. For a modular structure to be an option, the product must be able to be broken into chunks. For example, computer manufacturer Dell buys parts from various suppliers and assembles them at one central location. Suppliers at one end and customers at the other become part of the organization; the organization shares information and innovations with all. Customization of products and services results from flexibility, creativity, teamwork and responsiveness. Business decisions are made at corporate, divisional, project and individual team member levels. </a:t>
            </a:r>
          </a:p>
          <a:p>
            <a:pPr marL="0" indent="0">
              <a:buNone/>
            </a:pPr>
            <a:r>
              <a:rPr lang="en-US" dirty="0"/>
              <a:t>Advantages include the following:</a:t>
            </a:r>
          </a:p>
          <a:p>
            <a:pPr>
              <a:buFont typeface="Arial" panose="020B0604020202020204" pitchFamily="34" charset="0"/>
              <a:buChar char="•"/>
            </a:pPr>
            <a:r>
              <a:rPr lang="en-US" dirty="0">
                <a:effectLst/>
              </a:rPr>
              <a:t>Minimizing the specialization and specialists needed.</a:t>
            </a:r>
          </a:p>
          <a:p>
            <a:pPr>
              <a:buFont typeface="Arial" panose="020B0604020202020204" pitchFamily="34" charset="0"/>
              <a:buChar char="•"/>
            </a:pPr>
            <a:r>
              <a:rPr lang="en-US" dirty="0">
                <a:effectLst/>
              </a:rPr>
              <a:t>Minimizing overhead.</a:t>
            </a:r>
          </a:p>
          <a:p>
            <a:pPr>
              <a:buFont typeface="Arial" panose="020B0604020202020204" pitchFamily="34" charset="0"/>
              <a:buChar char="•"/>
            </a:pPr>
            <a:r>
              <a:rPr lang="en-US" dirty="0">
                <a:effectLst/>
              </a:rPr>
              <a:t>Enabling the company to outsource parts supply and coordinate the assembly of quality products. </a:t>
            </a:r>
          </a:p>
          <a:p>
            <a:pPr marL="0" indent="0">
              <a:buNone/>
            </a:pPr>
            <a:r>
              <a:rPr lang="en-US" b="1" dirty="0"/>
              <a:t>Disadvantages</a:t>
            </a:r>
            <a:r>
              <a:rPr lang="en-US" dirty="0"/>
              <a:t> include concerns about the actions of suppliers outside the control of the core management company. Risk occurs if the partner organization removes itself form the quality check on the end product or if the outsourced organization uses a second outsourced organization.</a:t>
            </a:r>
          </a:p>
          <a:p>
            <a:endParaRPr lang="en-IN" dirty="0"/>
          </a:p>
        </p:txBody>
      </p:sp>
    </p:spTree>
    <p:extLst>
      <p:ext uri="{BB962C8B-B14F-4D97-AF65-F5344CB8AC3E}">
        <p14:creationId xmlns:p14="http://schemas.microsoft.com/office/powerpoint/2010/main" val="18585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35404-C515-8DCE-49F0-FB26F3A27442}"/>
              </a:ext>
            </a:extLst>
          </p:cNvPr>
          <p:cNvSpPr>
            <a:spLocks noGrp="1"/>
          </p:cNvSpPr>
          <p:nvPr>
            <p:ph idx="1"/>
          </p:nvPr>
        </p:nvSpPr>
        <p:spPr>
          <a:xfrm>
            <a:off x="185057" y="533400"/>
            <a:ext cx="11168743" cy="5643563"/>
          </a:xfrm>
        </p:spPr>
        <p:txBody>
          <a:bodyPr>
            <a:normAutofit fontScale="92500" lnSpcReduction="10000"/>
          </a:bodyPr>
          <a:lstStyle/>
          <a:p>
            <a:pPr marL="0" indent="0">
              <a:buNone/>
            </a:pPr>
            <a:r>
              <a:rPr lang="en-US" b="1" dirty="0"/>
              <a:t>Virtual organizations.</a:t>
            </a:r>
            <a:r>
              <a:rPr lang="en-US" b="1" i="1" dirty="0"/>
              <a:t> </a:t>
            </a:r>
            <a:r>
              <a:rPr lang="en-US" dirty="0"/>
              <a:t>A virtual organization (sometimes called a network structure) is cooperation among companies, institutions or individuals delivering a product or service under a common business understanding. Organizations form partnerships with others—often competitors—that complement each other. The collaborating units present themselves as a unified organization. </a:t>
            </a:r>
          </a:p>
          <a:p>
            <a:pPr marL="0" indent="0">
              <a:buNone/>
            </a:pPr>
            <a:r>
              <a:rPr lang="en-US" dirty="0"/>
              <a:t>The advantages of virtual structures include the following:</a:t>
            </a:r>
          </a:p>
          <a:p>
            <a:pPr>
              <a:buFont typeface="Arial" panose="020B0604020202020204" pitchFamily="34" charset="0"/>
              <a:buChar char="•"/>
            </a:pPr>
            <a:r>
              <a:rPr lang="en-US" dirty="0">
                <a:effectLst/>
              </a:rPr>
              <a:t>Contributions from each part of the unit.</a:t>
            </a:r>
          </a:p>
          <a:p>
            <a:pPr>
              <a:buFont typeface="Arial" panose="020B0604020202020204" pitchFamily="34" charset="0"/>
              <a:buChar char="•"/>
            </a:pPr>
            <a:r>
              <a:rPr lang="en-US" dirty="0">
                <a:effectLst/>
              </a:rPr>
              <a:t>Elimination of physical boundaries.</a:t>
            </a:r>
          </a:p>
          <a:p>
            <a:pPr>
              <a:buFont typeface="Arial" panose="020B0604020202020204" pitchFamily="34" charset="0"/>
              <a:buChar char="•"/>
            </a:pPr>
            <a:r>
              <a:rPr lang="en-US" dirty="0">
                <a:effectLst/>
              </a:rPr>
              <a:t>Responsiveness to a rapidly changing environment.</a:t>
            </a:r>
          </a:p>
          <a:p>
            <a:pPr>
              <a:buFont typeface="Arial" panose="020B0604020202020204" pitchFamily="34" charset="0"/>
              <a:buChar char="•"/>
            </a:pPr>
            <a:r>
              <a:rPr lang="en-US" dirty="0">
                <a:effectLst/>
              </a:rPr>
              <a:t>Lower or nonexistent organizational overhead.</a:t>
            </a:r>
          </a:p>
          <a:p>
            <a:pPr>
              <a:buFont typeface="Arial" panose="020B0604020202020204" pitchFamily="34" charset="0"/>
              <a:buChar char="•"/>
            </a:pPr>
            <a:r>
              <a:rPr lang="en-US" dirty="0">
                <a:effectLst/>
              </a:rPr>
              <a:t>Allows companies to be more flexible and agile.</a:t>
            </a:r>
          </a:p>
          <a:p>
            <a:pPr>
              <a:buFont typeface="Arial" panose="020B0604020202020204" pitchFamily="34" charset="0"/>
              <a:buChar char="•"/>
            </a:pPr>
            <a:r>
              <a:rPr lang="en-US" dirty="0">
                <a:effectLst/>
              </a:rPr>
              <a:t>Give more power to all employees to collaborate, take initiative, and make decisions.</a:t>
            </a:r>
          </a:p>
          <a:p>
            <a:pPr>
              <a:buFont typeface="Arial" panose="020B0604020202020204" pitchFamily="34" charset="0"/>
              <a:buChar char="•"/>
            </a:pPr>
            <a:r>
              <a:rPr lang="en-US" dirty="0">
                <a:effectLst/>
              </a:rPr>
              <a:t>Helps employees and stakeholders understand workflows and processes.</a:t>
            </a:r>
          </a:p>
          <a:p>
            <a:endParaRPr lang="en-IN" dirty="0"/>
          </a:p>
        </p:txBody>
      </p:sp>
    </p:spTree>
    <p:extLst>
      <p:ext uri="{BB962C8B-B14F-4D97-AF65-F5344CB8AC3E}">
        <p14:creationId xmlns:p14="http://schemas.microsoft.com/office/powerpoint/2010/main" val="24384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35404-C515-8DCE-49F0-FB26F3A27442}"/>
              </a:ext>
            </a:extLst>
          </p:cNvPr>
          <p:cNvSpPr>
            <a:spLocks noGrp="1"/>
          </p:cNvSpPr>
          <p:nvPr>
            <p:ph idx="1"/>
          </p:nvPr>
        </p:nvSpPr>
        <p:spPr>
          <a:xfrm>
            <a:off x="185057" y="751114"/>
            <a:ext cx="11168743" cy="5425849"/>
          </a:xfrm>
        </p:spPr>
        <p:txBody>
          <a:bodyPr>
            <a:normAutofit/>
          </a:bodyPr>
          <a:lstStyle/>
          <a:p>
            <a:pPr marL="0" indent="0">
              <a:buNone/>
            </a:pPr>
            <a:r>
              <a:rPr lang="en-US" dirty="0"/>
              <a:t>The disadvantages of virtual organizations include the following:</a:t>
            </a:r>
          </a:p>
          <a:p>
            <a:pPr>
              <a:buFont typeface="Arial" panose="020B0604020202020204" pitchFamily="34" charset="0"/>
              <a:buChar char="•"/>
            </a:pPr>
            <a:r>
              <a:rPr lang="en-US" dirty="0">
                <a:effectLst/>
              </a:rPr>
              <a:t>Potential lack of trust between organizations.</a:t>
            </a:r>
          </a:p>
          <a:p>
            <a:pPr>
              <a:buFont typeface="Arial" panose="020B0604020202020204" pitchFamily="34" charset="0"/>
              <a:buChar char="•"/>
            </a:pPr>
            <a:r>
              <a:rPr lang="en-US" dirty="0">
                <a:effectLst/>
              </a:rPr>
              <a:t>Potential lack of organizational identification among employees. </a:t>
            </a:r>
          </a:p>
          <a:p>
            <a:pPr>
              <a:buFont typeface="Arial" panose="020B0604020202020204" pitchFamily="34" charset="0"/>
              <a:buChar char="•"/>
            </a:pPr>
            <a:r>
              <a:rPr lang="en-US" dirty="0">
                <a:effectLst/>
              </a:rPr>
              <a:t>Need for increased communication.</a:t>
            </a:r>
          </a:p>
          <a:p>
            <a:pPr>
              <a:buFont typeface="Arial" panose="020B0604020202020204" pitchFamily="34" charset="0"/>
              <a:buChar char="•"/>
            </a:pPr>
            <a:r>
              <a:rPr lang="en-US" dirty="0">
                <a:effectLst/>
              </a:rPr>
              <a:t>Can quickly become overly complex when dealing with lots of offsite processes.</a:t>
            </a:r>
          </a:p>
          <a:p>
            <a:pPr>
              <a:buFont typeface="Arial" panose="020B0604020202020204" pitchFamily="34" charset="0"/>
              <a:buChar char="•"/>
            </a:pPr>
            <a:r>
              <a:rPr lang="en-US" dirty="0">
                <a:effectLst/>
              </a:rPr>
              <a:t>Can make it more difficult for employees to know who has final say.</a:t>
            </a:r>
          </a:p>
          <a:p>
            <a:endParaRPr lang="en-IN" dirty="0"/>
          </a:p>
        </p:txBody>
      </p:sp>
    </p:spTree>
    <p:extLst>
      <p:ext uri="{BB962C8B-B14F-4D97-AF65-F5344CB8AC3E}">
        <p14:creationId xmlns:p14="http://schemas.microsoft.com/office/powerpoint/2010/main" val="61547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9688-80DD-C8D4-D31B-400AB0DDAB1B}"/>
              </a:ext>
            </a:extLst>
          </p:cNvPr>
          <p:cNvSpPr>
            <a:spLocks noGrp="1"/>
          </p:cNvSpPr>
          <p:nvPr>
            <p:ph type="title"/>
          </p:nvPr>
        </p:nvSpPr>
        <p:spPr/>
        <p:txBody>
          <a:bodyPr/>
          <a:lstStyle/>
          <a:p>
            <a:r>
              <a:rPr lang="en-IN" dirty="0">
                <a:effectLst/>
                <a:latin typeface="Times New Roman" panose="02020603050405020304" pitchFamily="18" charset="0"/>
              </a:rPr>
              <a:t>Learning Outcomes </a:t>
            </a:r>
            <a:endParaRPr lang="en-IN" dirty="0"/>
          </a:p>
        </p:txBody>
      </p:sp>
      <p:sp>
        <p:nvSpPr>
          <p:cNvPr id="3" name="Content Placeholder 2">
            <a:extLst>
              <a:ext uri="{FF2B5EF4-FFF2-40B4-BE49-F238E27FC236}">
                <a16:creationId xmlns:a16="http://schemas.microsoft.com/office/drawing/2014/main" id="{D8B4FD4B-8377-8495-E4D4-2FD2F1B83913}"/>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Students will </a:t>
            </a:r>
            <a:r>
              <a:rPr lang="en-IN" sz="3600" b="0" i="0" u="none" strike="noStrike" baseline="0" dirty="0">
                <a:latin typeface="Times New Roman" panose="02020603050405020304" pitchFamily="18" charset="0"/>
              </a:rPr>
              <a:t>recognize &amp; </a:t>
            </a:r>
            <a:r>
              <a:rPr lang="en-US" sz="3600" b="0" i="0" u="none" strike="noStrike" baseline="0" dirty="0">
                <a:latin typeface="Times New Roman" panose="02020603050405020304" pitchFamily="18" charset="0"/>
              </a:rPr>
              <a:t>understand organizational </a:t>
            </a:r>
            <a:r>
              <a:rPr lang="en-IN" sz="3600" b="0" i="0" u="none" strike="noStrike" baseline="0" dirty="0">
                <a:latin typeface="Times New Roman" panose="02020603050405020304" pitchFamily="18" charset="0"/>
              </a:rPr>
              <a:t>structure</a:t>
            </a:r>
            <a:r>
              <a:rPr lang="en-US" sz="3600" b="0" i="0" u="none" strike="noStrike" baseline="0" dirty="0">
                <a:latin typeface="Times New Roman" panose="02020603050405020304" pitchFamily="18" charset="0"/>
              </a:rPr>
              <a:t>.</a:t>
            </a:r>
            <a:endParaRPr lang="en-IN" sz="3600" dirty="0"/>
          </a:p>
        </p:txBody>
      </p:sp>
    </p:spTree>
    <p:extLst>
      <p:ext uri="{BB962C8B-B14F-4D97-AF65-F5344CB8AC3E}">
        <p14:creationId xmlns:p14="http://schemas.microsoft.com/office/powerpoint/2010/main" val="139636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838200" y="1825625"/>
            <a:ext cx="10831286" cy="4351338"/>
          </a:xfrm>
        </p:spPr>
        <p:txBody>
          <a:bodyPr>
            <a:normAutofit/>
          </a:bodyPr>
          <a:lstStyle/>
          <a:p>
            <a:r>
              <a:rPr lang="en-US" dirty="0"/>
              <a:t>An organizational structure is a system that </a:t>
            </a:r>
            <a:r>
              <a:rPr lang="en-US" b="1" dirty="0"/>
              <a:t>outlines</a:t>
            </a:r>
            <a:r>
              <a:rPr lang="en-US" dirty="0"/>
              <a:t> how certain </a:t>
            </a:r>
            <a:r>
              <a:rPr lang="en-US" b="1" dirty="0"/>
              <a:t>activities</a:t>
            </a:r>
            <a:r>
              <a:rPr lang="en-US" dirty="0"/>
              <a:t> are directed in order to </a:t>
            </a:r>
            <a:r>
              <a:rPr lang="en-US" b="1" dirty="0"/>
              <a:t>achieve the goals </a:t>
            </a:r>
            <a:r>
              <a:rPr lang="en-US" dirty="0"/>
              <a:t>of an organization. These activities can include </a:t>
            </a:r>
            <a:r>
              <a:rPr lang="en-US" b="1" dirty="0"/>
              <a:t>rules, roles, and responsibilities</a:t>
            </a:r>
            <a:r>
              <a:rPr lang="en-US" dirty="0"/>
              <a:t>. </a:t>
            </a:r>
          </a:p>
          <a:p>
            <a:r>
              <a:rPr lang="en-US" dirty="0"/>
              <a:t>The organizational structure also determines </a:t>
            </a:r>
            <a:r>
              <a:rPr lang="en-US" b="1" dirty="0"/>
              <a:t>how information flows </a:t>
            </a:r>
            <a:r>
              <a:rPr lang="en-US" dirty="0"/>
              <a:t>between levels within the company. For example, in a centralized structure, decisions flow from the top down, while in a decentralized structure, decision-making power is distributed among various levels of the organization.</a:t>
            </a:r>
          </a:p>
          <a:p>
            <a:endParaRPr lang="en-IN" dirty="0"/>
          </a:p>
        </p:txBody>
      </p:sp>
    </p:spTree>
    <p:extLst>
      <p:ext uri="{BB962C8B-B14F-4D97-AF65-F5344CB8AC3E}">
        <p14:creationId xmlns:p14="http://schemas.microsoft.com/office/powerpoint/2010/main" val="405947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555171" y="1349829"/>
            <a:ext cx="10798629" cy="4827134"/>
          </a:xfrm>
        </p:spPr>
        <p:txBody>
          <a:bodyPr>
            <a:normAutofit fontScale="85000" lnSpcReduction="10000"/>
          </a:bodyPr>
          <a:lstStyle/>
          <a:p>
            <a:pPr marL="0" indent="0">
              <a:buNone/>
            </a:pPr>
            <a:r>
              <a:rPr lang="en-US" b="1" dirty="0"/>
              <a:t>Types of Organizational Structures </a:t>
            </a:r>
          </a:p>
          <a:p>
            <a:r>
              <a:rPr lang="en-US" b="1" dirty="0"/>
              <a:t>Vertical structures (functional and divisional</a:t>
            </a:r>
            <a:r>
              <a:rPr lang="en-US" dirty="0"/>
              <a:t>) </a:t>
            </a:r>
          </a:p>
          <a:p>
            <a:r>
              <a:rPr lang="en-US" dirty="0"/>
              <a:t>The </a:t>
            </a:r>
            <a:r>
              <a:rPr lang="en-US" sz="3800" b="1" dirty="0"/>
              <a:t>functional structure </a:t>
            </a:r>
            <a:r>
              <a:rPr lang="en-US" dirty="0"/>
              <a:t>divides </a:t>
            </a:r>
            <a:r>
              <a:rPr lang="en-US" b="1" dirty="0"/>
              <a:t>work and employees by specialization</a:t>
            </a:r>
            <a:r>
              <a:rPr lang="en-US" dirty="0"/>
              <a:t>. It is a </a:t>
            </a:r>
            <a:r>
              <a:rPr lang="en-US" b="1" dirty="0"/>
              <a:t>hierarchical</a:t>
            </a:r>
            <a:r>
              <a:rPr lang="en-US" dirty="0"/>
              <a:t>, usually vertically integrated, structure. It emphasizes standardization in organization and processes for specialized employees in relatively narrow jobs. </a:t>
            </a:r>
          </a:p>
          <a:p>
            <a:r>
              <a:rPr lang="en-US" dirty="0"/>
              <a:t>This traditional type of organization forms </a:t>
            </a:r>
            <a:r>
              <a:rPr lang="en-US" b="1" dirty="0"/>
              <a:t>departments</a:t>
            </a:r>
            <a:r>
              <a:rPr lang="en-US" dirty="0"/>
              <a:t> such as production, sales, research and development, accounting, HR, and marketing. Each department has a </a:t>
            </a:r>
            <a:r>
              <a:rPr lang="en-US" b="1" dirty="0"/>
              <a:t>separate function and specializes </a:t>
            </a:r>
            <a:r>
              <a:rPr lang="en-US" dirty="0"/>
              <a:t>in that area. For example, all HR professionals are part of the same function and report to a senior leader of HR. The same reporting process would be true for other functions, such as finance or operations. </a:t>
            </a:r>
          </a:p>
          <a:p>
            <a:r>
              <a:rPr lang="en-US" dirty="0"/>
              <a:t>In functional structures, employees </a:t>
            </a:r>
            <a:r>
              <a:rPr lang="en-US" b="1" dirty="0"/>
              <a:t>report directly to managers </a:t>
            </a:r>
            <a:r>
              <a:rPr lang="en-US" dirty="0"/>
              <a:t>within their functional areas who in turn report to a chief officer of the organization. Management from above must centrally coordinate the specialized departments. </a:t>
            </a:r>
          </a:p>
          <a:p>
            <a:endParaRPr lang="en-IN" dirty="0"/>
          </a:p>
        </p:txBody>
      </p:sp>
    </p:spTree>
    <p:extLst>
      <p:ext uri="{BB962C8B-B14F-4D97-AF65-F5344CB8AC3E}">
        <p14:creationId xmlns:p14="http://schemas.microsoft.com/office/powerpoint/2010/main" val="253566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D62-B2F0-437B-39D7-18BB1BCA44C7}"/>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dirty="0"/>
          </a:p>
        </p:txBody>
      </p:sp>
      <p:pic>
        <p:nvPicPr>
          <p:cNvPr id="5" name="Content Placeholder 4">
            <a:extLst>
              <a:ext uri="{FF2B5EF4-FFF2-40B4-BE49-F238E27FC236}">
                <a16:creationId xmlns:a16="http://schemas.microsoft.com/office/drawing/2014/main" id="{B46E3C0D-A5CB-A8E9-F193-EA7B4BB4E833}"/>
              </a:ext>
            </a:extLst>
          </p:cNvPr>
          <p:cNvPicPr>
            <a:picLocks noGrp="1" noChangeAspect="1"/>
          </p:cNvPicPr>
          <p:nvPr>
            <p:ph idx="1"/>
          </p:nvPr>
        </p:nvPicPr>
        <p:blipFill>
          <a:blip r:embed="rId2"/>
          <a:stretch>
            <a:fillRect/>
          </a:stretch>
        </p:blipFill>
        <p:spPr>
          <a:xfrm>
            <a:off x="317743" y="2188029"/>
            <a:ext cx="11286427" cy="2242457"/>
          </a:xfrm>
        </p:spPr>
      </p:pic>
    </p:spTree>
    <p:extLst>
      <p:ext uri="{BB962C8B-B14F-4D97-AF65-F5344CB8AC3E}">
        <p14:creationId xmlns:p14="http://schemas.microsoft.com/office/powerpoint/2010/main" val="286782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111D-7DCE-1A14-9CF8-BE8365EF23BC}"/>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dirty="0"/>
          </a:p>
        </p:txBody>
      </p:sp>
      <p:sp>
        <p:nvSpPr>
          <p:cNvPr id="3" name="Content Placeholder 2">
            <a:extLst>
              <a:ext uri="{FF2B5EF4-FFF2-40B4-BE49-F238E27FC236}">
                <a16:creationId xmlns:a16="http://schemas.microsoft.com/office/drawing/2014/main" id="{672EE257-9C22-9696-6D56-2682D0D3A437}"/>
              </a:ext>
            </a:extLst>
          </p:cNvPr>
          <p:cNvSpPr>
            <a:spLocks noGrp="1"/>
          </p:cNvSpPr>
          <p:nvPr>
            <p:ph idx="1"/>
          </p:nvPr>
        </p:nvSpPr>
        <p:spPr/>
        <p:txBody>
          <a:bodyPr>
            <a:normAutofit lnSpcReduction="10000"/>
          </a:bodyPr>
          <a:lstStyle/>
          <a:p>
            <a:pPr marL="0" indent="0">
              <a:buNone/>
            </a:pPr>
            <a:r>
              <a:rPr lang="en-US" b="1" dirty="0"/>
              <a:t>Advantages of a functional structure include the following</a:t>
            </a:r>
            <a:r>
              <a:rPr lang="en-US" dirty="0"/>
              <a:t>:</a:t>
            </a:r>
          </a:p>
          <a:p>
            <a:pPr>
              <a:buFont typeface="Arial" panose="020B0604020202020204" pitchFamily="34" charset="0"/>
              <a:buChar char="•"/>
            </a:pPr>
            <a:r>
              <a:rPr lang="en-US" dirty="0">
                <a:effectLst/>
              </a:rPr>
              <a:t>The organization develops experts in its respective areas. </a:t>
            </a:r>
          </a:p>
          <a:p>
            <a:pPr>
              <a:buFont typeface="Arial" panose="020B0604020202020204" pitchFamily="34" charset="0"/>
              <a:buChar char="•"/>
            </a:pPr>
            <a:r>
              <a:rPr lang="en-US" dirty="0">
                <a:effectLst/>
              </a:rPr>
              <a:t>Individuals perform only tasks in which they are most proficient.</a:t>
            </a:r>
          </a:p>
          <a:p>
            <a:pPr>
              <a:buFont typeface="Arial" panose="020B0604020202020204" pitchFamily="34" charset="0"/>
              <a:buChar char="•"/>
            </a:pPr>
            <a:r>
              <a:rPr lang="en-US" dirty="0">
                <a:effectLst/>
              </a:rPr>
              <a:t>This form is logical and easy to understand. </a:t>
            </a:r>
          </a:p>
          <a:p>
            <a:pPr marL="0" indent="0">
              <a:buNone/>
            </a:pPr>
            <a:r>
              <a:rPr lang="en-US" b="1" dirty="0"/>
              <a:t>Disadvantages center on coordination or lack thereof</a:t>
            </a:r>
            <a:r>
              <a:rPr lang="en-US" dirty="0"/>
              <a:t>:</a:t>
            </a:r>
          </a:p>
          <a:p>
            <a:pPr>
              <a:buFont typeface="Arial" panose="020B0604020202020204" pitchFamily="34" charset="0"/>
              <a:buChar char="•"/>
            </a:pPr>
            <a:r>
              <a:rPr lang="en-US" dirty="0">
                <a:effectLst/>
              </a:rPr>
              <a:t>People are in specialized "silos" and often fail to coordinate or communicate with other departments.</a:t>
            </a:r>
          </a:p>
          <a:p>
            <a:pPr>
              <a:buFont typeface="Arial" panose="020B0604020202020204" pitchFamily="34" charset="0"/>
              <a:buChar char="•"/>
            </a:pPr>
            <a:r>
              <a:rPr lang="en-US" dirty="0">
                <a:effectLst/>
              </a:rPr>
              <a:t>Cross-functional activity is more difficult to promote.</a:t>
            </a:r>
          </a:p>
          <a:p>
            <a:pPr>
              <a:buFont typeface="Arial" panose="020B0604020202020204" pitchFamily="34" charset="0"/>
              <a:buChar char="•"/>
            </a:pPr>
            <a:r>
              <a:rPr lang="en-US" dirty="0">
                <a:effectLst/>
              </a:rPr>
              <a:t>The structure tends to be resistant to change.</a:t>
            </a:r>
          </a:p>
          <a:p>
            <a:endParaRPr lang="en-IN" dirty="0"/>
          </a:p>
        </p:txBody>
      </p:sp>
    </p:spTree>
    <p:extLst>
      <p:ext uri="{BB962C8B-B14F-4D97-AF65-F5344CB8AC3E}">
        <p14:creationId xmlns:p14="http://schemas.microsoft.com/office/powerpoint/2010/main" val="421445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lnSpcReduction="10000"/>
          </a:bodyPr>
          <a:lstStyle/>
          <a:p>
            <a:pPr marL="0" indent="0">
              <a:buNone/>
            </a:pPr>
            <a:r>
              <a:rPr lang="en-US" b="1" dirty="0"/>
              <a:t>Divisional or Multidivisional Structure </a:t>
            </a:r>
          </a:p>
          <a:p>
            <a:pPr marL="0" indent="0">
              <a:buNone/>
            </a:pPr>
            <a:r>
              <a:rPr lang="en-US" dirty="0"/>
              <a:t>A divisional structure most often </a:t>
            </a:r>
            <a:r>
              <a:rPr lang="en-US" b="1" dirty="0"/>
              <a:t>divides work and employees </a:t>
            </a:r>
            <a:r>
              <a:rPr lang="en-US" dirty="0"/>
              <a:t>by output, although a divisional structure could be divided by another variable such as market or region. For example, a business that sells men's, women's and children's clothing through retail, e-commerce and catalog sales in the northeast, southeast and southwest could be using a divisional structure in one of three ways:</a:t>
            </a:r>
          </a:p>
          <a:p>
            <a:pPr>
              <a:buFont typeface="Arial" panose="020B0604020202020204" pitchFamily="34" charset="0"/>
              <a:buChar char="•"/>
            </a:pPr>
            <a:r>
              <a:rPr lang="en-US" dirty="0">
                <a:effectLst/>
              </a:rPr>
              <a:t>Product</a:t>
            </a:r>
            <a:r>
              <a:rPr lang="en-US" b="1" dirty="0">
                <a:effectLst/>
              </a:rPr>
              <a:t>—</a:t>
            </a:r>
            <a:r>
              <a:rPr lang="en-US" dirty="0">
                <a:effectLst/>
              </a:rPr>
              <a:t>men's wear, women's wear and children's clothing. </a:t>
            </a:r>
          </a:p>
          <a:p>
            <a:pPr>
              <a:buFont typeface="Arial" panose="020B0604020202020204" pitchFamily="34" charset="0"/>
              <a:buChar char="•"/>
            </a:pPr>
            <a:r>
              <a:rPr lang="en-US" dirty="0">
                <a:effectLst/>
              </a:rPr>
              <a:t>Market</a:t>
            </a:r>
            <a:r>
              <a:rPr lang="en-US" b="1" dirty="0">
                <a:effectLst/>
              </a:rPr>
              <a:t>—</a:t>
            </a:r>
            <a:r>
              <a:rPr lang="en-US" dirty="0">
                <a:effectLst/>
              </a:rPr>
              <a:t>retail store, e-commerce and catalog. </a:t>
            </a:r>
          </a:p>
          <a:p>
            <a:pPr>
              <a:buFont typeface="Arial" panose="020B0604020202020204" pitchFamily="34" charset="0"/>
              <a:buChar char="•"/>
            </a:pPr>
            <a:r>
              <a:rPr lang="en-US" dirty="0">
                <a:effectLst/>
              </a:rPr>
              <a:t>Region</a:t>
            </a:r>
            <a:r>
              <a:rPr lang="en-US" b="1" dirty="0">
                <a:effectLst/>
              </a:rPr>
              <a:t>—</a:t>
            </a:r>
            <a:r>
              <a:rPr lang="en-US" dirty="0">
                <a:effectLst/>
              </a:rPr>
              <a:t>Northeast, Southeast and Southwest.</a:t>
            </a:r>
          </a:p>
          <a:p>
            <a:endParaRPr lang="en-IN" dirty="0"/>
          </a:p>
        </p:txBody>
      </p:sp>
    </p:spTree>
    <p:extLst>
      <p:ext uri="{BB962C8B-B14F-4D97-AF65-F5344CB8AC3E}">
        <p14:creationId xmlns:p14="http://schemas.microsoft.com/office/powerpoint/2010/main" val="192180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a:bodyPr>
          <a:lstStyle/>
          <a:p>
            <a:endParaRPr lang="en-IN" dirty="0"/>
          </a:p>
        </p:txBody>
      </p:sp>
      <p:pic>
        <p:nvPicPr>
          <p:cNvPr id="5" name="Picture 4">
            <a:extLst>
              <a:ext uri="{FF2B5EF4-FFF2-40B4-BE49-F238E27FC236}">
                <a16:creationId xmlns:a16="http://schemas.microsoft.com/office/drawing/2014/main" id="{0E9EAB9D-0938-F268-0BC9-CA3BD59BFBB5}"/>
              </a:ext>
            </a:extLst>
          </p:cNvPr>
          <p:cNvPicPr>
            <a:picLocks noChangeAspect="1"/>
          </p:cNvPicPr>
          <p:nvPr/>
        </p:nvPicPr>
        <p:blipFill>
          <a:blip r:embed="rId2"/>
          <a:stretch>
            <a:fillRect/>
          </a:stretch>
        </p:blipFill>
        <p:spPr>
          <a:xfrm>
            <a:off x="24340" y="1825625"/>
            <a:ext cx="12004374" cy="4128861"/>
          </a:xfrm>
          <a:prstGeom prst="rect">
            <a:avLst/>
          </a:prstGeom>
        </p:spPr>
      </p:pic>
    </p:spTree>
    <p:extLst>
      <p:ext uri="{BB962C8B-B14F-4D97-AF65-F5344CB8AC3E}">
        <p14:creationId xmlns:p14="http://schemas.microsoft.com/office/powerpoint/2010/main" val="187914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239486" y="1404257"/>
            <a:ext cx="11811000" cy="5334000"/>
          </a:xfrm>
        </p:spPr>
        <p:txBody>
          <a:bodyPr>
            <a:normAutofit fontScale="85000" lnSpcReduction="20000"/>
          </a:bodyPr>
          <a:lstStyle/>
          <a:p>
            <a:pPr marL="0" indent="0">
              <a:buNone/>
            </a:pPr>
            <a:r>
              <a:rPr lang="en-US" b="1" dirty="0"/>
              <a:t>The advantages of this type of structure are the following:</a:t>
            </a:r>
          </a:p>
          <a:p>
            <a:pPr>
              <a:buFont typeface="Arial" panose="020B0604020202020204" pitchFamily="34" charset="0"/>
              <a:buChar char="•"/>
            </a:pPr>
            <a:r>
              <a:rPr lang="en-US" dirty="0">
                <a:effectLst/>
              </a:rPr>
              <a:t>It provides more focus and flexibility on each division's core competency.</a:t>
            </a:r>
          </a:p>
          <a:p>
            <a:pPr>
              <a:buFont typeface="Arial" panose="020B0604020202020204" pitchFamily="34" charset="0"/>
              <a:buChar char="•"/>
            </a:pPr>
            <a:r>
              <a:rPr lang="en-US" dirty="0">
                <a:effectLst/>
              </a:rPr>
              <a:t>It allows the divisions to focus on producing specialized products while also using knowledge gained from related divisions.</a:t>
            </a:r>
          </a:p>
          <a:p>
            <a:pPr>
              <a:buFont typeface="Arial" panose="020B0604020202020204" pitchFamily="34" charset="0"/>
              <a:buChar char="•"/>
            </a:pPr>
            <a:r>
              <a:rPr lang="en-US" dirty="0">
                <a:effectLst/>
              </a:rPr>
              <a:t>It allows for more coordination than the functional structure. </a:t>
            </a:r>
          </a:p>
          <a:p>
            <a:pPr>
              <a:buFont typeface="Arial" panose="020B0604020202020204" pitchFamily="34" charset="0"/>
              <a:buChar char="•"/>
            </a:pPr>
            <a:r>
              <a:rPr lang="en-US" dirty="0">
                <a:effectLst/>
              </a:rPr>
              <a:t>Decision-making authority pushed to lower levels of the organization enables faster, customized decisions.</a:t>
            </a:r>
          </a:p>
          <a:p>
            <a:pPr marL="0" indent="0">
              <a:buNone/>
            </a:pPr>
            <a:r>
              <a:rPr lang="en-US" b="1" dirty="0"/>
              <a:t>The disadvantages of this structure include the following:</a:t>
            </a:r>
          </a:p>
          <a:p>
            <a:pPr>
              <a:buFont typeface="Arial" panose="020B0604020202020204" pitchFamily="34" charset="0"/>
              <a:buChar char="•"/>
            </a:pPr>
            <a:r>
              <a:rPr lang="en-US" dirty="0">
                <a:effectLst/>
              </a:rPr>
              <a:t>It can result in a loss of efficiency and a duplication of effort because each division needs to acquire the same resources.</a:t>
            </a:r>
          </a:p>
          <a:p>
            <a:pPr>
              <a:buFont typeface="Arial" panose="020B0604020202020204" pitchFamily="34" charset="0"/>
              <a:buChar char="•"/>
            </a:pPr>
            <a:r>
              <a:rPr lang="en-US" dirty="0">
                <a:effectLst/>
              </a:rPr>
              <a:t>Each division often has its own research and development, marketing, and other units that could otherwise be helping each other.</a:t>
            </a:r>
          </a:p>
          <a:p>
            <a:pPr>
              <a:buFont typeface="Arial" panose="020B0604020202020204" pitchFamily="34" charset="0"/>
              <a:buChar char="•"/>
            </a:pPr>
            <a:r>
              <a:rPr lang="en-US" dirty="0">
                <a:effectLst/>
              </a:rPr>
              <a:t>Employees with similar technical career paths have less interaction.</a:t>
            </a:r>
          </a:p>
          <a:p>
            <a:pPr>
              <a:buFont typeface="Arial" panose="020B0604020202020204" pitchFamily="34" charset="0"/>
              <a:buChar char="•"/>
            </a:pPr>
            <a:r>
              <a:rPr lang="en-US" dirty="0">
                <a:effectLst/>
              </a:rPr>
              <a:t>Divisions may be competing for the same customers.</a:t>
            </a:r>
          </a:p>
          <a:p>
            <a:pPr>
              <a:buFont typeface="Arial" panose="020B0604020202020204" pitchFamily="34" charset="0"/>
              <a:buChar char="•"/>
            </a:pPr>
            <a:r>
              <a:rPr lang="en-US" dirty="0">
                <a:effectLst/>
              </a:rPr>
              <a:t>Each division often buys similar supplies in smaller quantities and may pay more per item.</a:t>
            </a:r>
          </a:p>
          <a:p>
            <a:endParaRPr lang="en-IN" dirty="0"/>
          </a:p>
        </p:txBody>
      </p:sp>
    </p:spTree>
    <p:extLst>
      <p:ext uri="{BB962C8B-B14F-4D97-AF65-F5344CB8AC3E}">
        <p14:creationId xmlns:p14="http://schemas.microsoft.com/office/powerpoint/2010/main" val="2097720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1820</TotalTime>
  <Words>1595</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Organizational Structure</vt:lpstr>
      <vt:lpstr>Learning Outcomes </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Dilemma and its Resolution</dc:title>
  <dc:creator>aeshwaryadixit@outlook.com</dc:creator>
  <cp:lastModifiedBy>aeshwaryadixit@outlook.com</cp:lastModifiedBy>
  <cp:revision>16</cp:revision>
  <dcterms:created xsi:type="dcterms:W3CDTF">2022-08-18T04:16:21Z</dcterms:created>
  <dcterms:modified xsi:type="dcterms:W3CDTF">2022-08-23T03:48:43Z</dcterms:modified>
</cp:coreProperties>
</file>