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0FF8-F2F3-A21B-1EF9-F7190472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5E20-234D-4077-59A7-8C7B7F631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57BB-5E37-7458-9989-B17E114C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1D6C-4F70-65D8-717B-DF77E449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AF6B-8AA4-4989-1850-FD289B1F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C682-C9DC-5FD4-BEA2-CA8DBB88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92B12-3EB4-27BA-8422-A8455205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428-79B4-4307-4302-2387DAB9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3EC4-D1CF-5978-1C46-743775F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D12E-FB5C-2951-7B43-F65027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8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8B325-679A-FE3D-E0CE-802237C31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BC339-5758-666F-135C-DED5ED4B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4BB6-62B9-1E77-70ED-56896DBF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6599-99D5-4197-A455-39493821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2A7A-5E6E-F4E7-8F94-2C1572DE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B56B-6C35-5D84-1184-C9EFB658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EE9B-64CB-4699-2C93-C0004689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3474-5763-B9D3-D0E8-80579918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983C-17AC-1B77-EF0A-B44A0661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CB1C-D08C-5442-1B01-8D677040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2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1D39-8251-6E20-E1E3-60DF2629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F45A-9E03-488D-B2E7-20A11D70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C311-1E8C-0F31-002F-4E367D01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05F5-0B10-1A2E-65CD-4F3200FD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8236-3CCD-07DC-DA93-85CEBE18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2D80-7550-2B4E-9B32-896CC8EC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B280-A846-3990-35A2-77973DFF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B10AC-34AD-C543-CF63-A0F7F03D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C5BA-8129-4467-644D-87E0E900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10B9E-A8BF-C314-28E2-095D535F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04D1-7DC6-7B60-BBFF-A482527A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9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465B-E2B5-CB79-B8AF-644EBF68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FB06-FC75-D36E-CFA6-CE5E907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0A42D-16ED-6D89-DF04-00E85E396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01BE2-453A-202D-07F7-B5807E992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70455-B593-8774-F5AF-20045037E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EC96F-EEB9-868C-7717-0BCEC83D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D2726-58AF-E623-8B93-2ACC9B5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4345C-371F-FC50-6D08-1A38E8FF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4B61-AA02-C76F-43FD-783E30E9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4933D-3927-BE68-38D1-3344BE69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D89D0-13C3-BD28-0D6C-4444AB57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BCA0D-7F58-2B4A-C666-EC5A03A5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5B35B-D0E3-D3C7-626B-C64B39D3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51E8B-3D49-DDB9-E7E7-D7A6599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91D9E-C7C0-D4A9-B1A0-B0AB175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4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BAF-4D16-4C97-2128-D3A766B4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91BF-0EE9-EF08-175F-309D120A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A5F5C-59A7-257F-7591-E445288D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32843-C8DF-A3A7-C47A-69C2B8E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4DF6-4448-9522-3D8F-B26A8A4D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A7F1-B28C-7E54-500B-7D74A58C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4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3269-9E91-9889-26FE-F8AC7929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551E9-4D98-B970-4BF0-136FF0172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B9399-15E6-DDE3-046B-4CEFA7F6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FC1-3EDB-882F-BD36-9B451FDC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3F516-AAC3-2289-95F7-C1BEAD60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B5BEB-2463-24E3-9FE6-10514DF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0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69D02-5D62-A1A8-0690-1A122961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35CD4-369A-C486-8762-3FF3FB3E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BA86-1366-77CA-975E-D68D7AA2C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B858-448B-4BBE-A81A-AE5A06A02F9E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26A8-E622-33CD-1655-A9346CFCB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D833-3AAE-AA27-A52B-A1AC65388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DF35-2C44-4FDE-938A-969DDEB2E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E7EB-C23F-C915-312F-24D00AB0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83486" cy="2387600"/>
          </a:xfrm>
        </p:spPr>
        <p:txBody>
          <a:bodyPr>
            <a:noAutofit/>
          </a:bodyPr>
          <a:lstStyle/>
          <a:p>
            <a:pPr algn="l"/>
            <a:r>
              <a:rPr lang="en-IN" sz="66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051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9688-80DD-C8D4-D31B-400AB0DD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</a:rPr>
              <a:t>Learning Outcomes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FD4B-8377-8495-E4D4-2FD2F1B8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Students will </a:t>
            </a:r>
            <a:r>
              <a:rPr lang="en-IN" sz="3600" b="0" i="0" u="none" strike="noStrike" baseline="0" dirty="0">
                <a:latin typeface="Times New Roman" panose="02020603050405020304" pitchFamily="18" charset="0"/>
              </a:rPr>
              <a:t>recognize &amp;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understand organizational design.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9636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design is as much </a:t>
            </a:r>
            <a:r>
              <a:rPr lang="en-US" b="1" dirty="0"/>
              <a:t>an art as it is a science</a:t>
            </a:r>
            <a:r>
              <a:rPr lang="en-US" dirty="0"/>
              <a:t>. The process of </a:t>
            </a:r>
            <a:r>
              <a:rPr lang="en-US" b="1" dirty="0"/>
              <a:t>creating a system </a:t>
            </a:r>
            <a:r>
              <a:rPr lang="en-US" dirty="0"/>
              <a:t>in which people can </a:t>
            </a:r>
            <a:r>
              <a:rPr lang="en-US" b="1" dirty="0"/>
              <a:t>work together </a:t>
            </a:r>
            <a:r>
              <a:rPr lang="en-US" dirty="0"/>
              <a:t>to achieve common goals is highly </a:t>
            </a:r>
            <a:r>
              <a:rPr lang="en-US" b="1" dirty="0"/>
              <a:t>complex</a:t>
            </a:r>
            <a:r>
              <a:rPr lang="en-US" dirty="0"/>
              <a:t> and there is no one way to do it right. </a:t>
            </a:r>
          </a:p>
          <a:p>
            <a:r>
              <a:rPr lang="en-US" dirty="0"/>
              <a:t>Organizational design involves </a:t>
            </a:r>
            <a:r>
              <a:rPr lang="en-US" b="1" dirty="0"/>
              <a:t>implementing organizational structures </a:t>
            </a:r>
            <a:r>
              <a:rPr lang="en-US" dirty="0"/>
              <a:t>and </a:t>
            </a:r>
            <a:r>
              <a:rPr lang="en-US" b="1" dirty="0"/>
              <a:t>systems</a:t>
            </a:r>
            <a:r>
              <a:rPr lang="en-US" dirty="0"/>
              <a:t> that align to an organization's </a:t>
            </a:r>
            <a:r>
              <a:rPr lang="en-US" b="1" dirty="0"/>
              <a:t>core strategies</a:t>
            </a:r>
            <a:r>
              <a:rPr lang="en-US" dirty="0"/>
              <a:t>. Often organization redesign happens because a business is growing or needs to downsize.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47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388"/>
          </a:xfrm>
        </p:spPr>
        <p:txBody>
          <a:bodyPr>
            <a:normAutofit/>
          </a:bodyPr>
          <a:lstStyle/>
          <a:p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029"/>
            <a:ext cx="10515600" cy="4750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Organization Design is often divided into two distinct styles:</a:t>
            </a:r>
          </a:p>
          <a:p>
            <a:pPr>
              <a:buFont typeface="+mj-lt"/>
              <a:buAutoNum type="arabicPeriod"/>
            </a:pPr>
            <a:r>
              <a:rPr lang="en-US" dirty="0"/>
              <a:t>Hierarchical.                                         2.Organic.</a:t>
            </a:r>
          </a:p>
          <a:p>
            <a:pPr marL="0" indent="0">
              <a:buNone/>
            </a:pPr>
            <a:r>
              <a:rPr lang="en-US" b="1" dirty="0"/>
              <a:t>Hierarchical Organization Designs</a:t>
            </a:r>
          </a:p>
          <a:p>
            <a:pPr marL="0" indent="0">
              <a:buNone/>
            </a:pPr>
            <a:r>
              <a:rPr lang="en-US" dirty="0"/>
              <a:t>Hierarchical organizational designs often fall into two main categories:</a:t>
            </a:r>
          </a:p>
          <a:p>
            <a:pPr marL="0" indent="0">
              <a:buNone/>
            </a:pPr>
            <a:r>
              <a:rPr lang="en-US" b="1" dirty="0"/>
              <a:t>Functional structures</a:t>
            </a:r>
            <a:r>
              <a:rPr lang="en-US" dirty="0"/>
              <a:t>. Functions – such as accounting, marketing, HR and so on – are </a:t>
            </a:r>
            <a:r>
              <a:rPr lang="en-US" b="1" dirty="0"/>
              <a:t>separate</a:t>
            </a:r>
            <a:r>
              <a:rPr lang="en-US" dirty="0"/>
              <a:t>, each led by a </a:t>
            </a:r>
            <a:r>
              <a:rPr lang="en-US" b="1" dirty="0"/>
              <a:t>senior executive who reports to the CEO</a:t>
            </a:r>
            <a:r>
              <a:rPr lang="en-US" dirty="0"/>
              <a:t>. This can be a very </a:t>
            </a:r>
            <a:r>
              <a:rPr lang="en-US" b="1" dirty="0"/>
              <a:t>efficient structure</a:t>
            </a:r>
            <a:r>
              <a:rPr lang="en-US" dirty="0"/>
              <a:t>, allowing for economies of scale because specialists work for the whole organization. However, there needs to be </a:t>
            </a:r>
            <a:r>
              <a:rPr lang="en-US" b="1" dirty="0"/>
              <a:t>clear lines </a:t>
            </a:r>
            <a:r>
              <a:rPr lang="en-US" dirty="0"/>
              <a:t>of communication and accountability. There's also a danger that functional goals end up overshading the overall aims of the organization, and there's often little scope for cross-team collaboration.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96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Divisional structures</a:t>
            </a:r>
            <a:r>
              <a:rPr lang="en-US" dirty="0"/>
              <a:t>. The company is organized by office or customer location. Each </a:t>
            </a:r>
            <a:r>
              <a:rPr lang="en-US" b="1" dirty="0"/>
              <a:t>division is autonomous </a:t>
            </a:r>
            <a:r>
              <a:rPr lang="en-US" dirty="0"/>
              <a:t>and has a manager who reports to the CEO. A key advantage of this type of structure is that each </a:t>
            </a:r>
            <a:r>
              <a:rPr lang="en-US" b="1" dirty="0"/>
              <a:t>division is free to concentrate </a:t>
            </a:r>
            <a:r>
              <a:rPr lang="en-US" dirty="0"/>
              <a:t>on its own performance, and its people can build up </a:t>
            </a:r>
            <a:r>
              <a:rPr lang="en-US" b="1" dirty="0"/>
              <a:t>strong local links</a:t>
            </a:r>
            <a:r>
              <a:rPr lang="en-US" dirty="0"/>
              <a:t>. However, this can also lead to duplication of duties. People may also feel disconnected from the company as a whole, and enjoy fewer opportunities to gain training in different areas of the business.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53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Organic Organization Designs</a:t>
            </a:r>
          </a:p>
          <a:p>
            <a:pPr marL="0" indent="0">
              <a:buNone/>
            </a:pPr>
            <a:r>
              <a:rPr lang="en-US" dirty="0"/>
              <a:t>Organic organizational designs include:</a:t>
            </a:r>
          </a:p>
          <a:p>
            <a:pPr marL="0" indent="0">
              <a:buNone/>
            </a:pPr>
            <a:r>
              <a:rPr lang="en-US" b="1" dirty="0"/>
              <a:t>Simple/Flat structure.</a:t>
            </a:r>
            <a:r>
              <a:rPr lang="en-US" dirty="0"/>
              <a:t> This type of structure is common among </a:t>
            </a:r>
            <a:r>
              <a:rPr lang="en-US" b="1" dirty="0"/>
              <a:t>small businesses</a:t>
            </a:r>
            <a:r>
              <a:rPr lang="en-US" dirty="0"/>
              <a:t>. There may </a:t>
            </a:r>
            <a:r>
              <a:rPr lang="en-US" b="1" dirty="0"/>
              <a:t>only be two or three </a:t>
            </a:r>
            <a:r>
              <a:rPr lang="en-US" dirty="0"/>
              <a:t>management levels, with </a:t>
            </a:r>
            <a:r>
              <a:rPr lang="en-US" b="1" dirty="0"/>
              <a:t>people working together </a:t>
            </a:r>
            <a:r>
              <a:rPr lang="en-US" dirty="0"/>
              <a:t>as one, large team, and </a:t>
            </a:r>
            <a:r>
              <a:rPr lang="en-US" b="1" dirty="0"/>
              <a:t>reporting</a:t>
            </a:r>
            <a:r>
              <a:rPr lang="en-US" dirty="0"/>
              <a:t> to the same, </a:t>
            </a:r>
            <a:r>
              <a:rPr lang="en-US" b="1" dirty="0"/>
              <a:t>single person</a:t>
            </a:r>
            <a:r>
              <a:rPr lang="en-US" dirty="0"/>
              <a:t>. This can be a very efficient way of working, as responsibilities are clear, and there's a useful level of </a:t>
            </a:r>
            <a:r>
              <a:rPr lang="en-US" b="1" dirty="0"/>
              <a:t>flexibility</a:t>
            </a:r>
            <a:r>
              <a:rPr lang="en-US" dirty="0"/>
              <a:t>. However, it can also hold back progress if the company grows to a point where the founder or CEO no longer has enough time to make all the decisions.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71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Matrix structure.</a:t>
            </a:r>
            <a:r>
              <a:rPr lang="en-US" dirty="0"/>
              <a:t> Here, people typically have two or more lines of report. This type of organization may </a:t>
            </a:r>
            <a:r>
              <a:rPr lang="en-US" b="1" dirty="0"/>
              <a:t>combine both functional and divisional</a:t>
            </a:r>
            <a:r>
              <a:rPr lang="en-US" dirty="0"/>
              <a:t> lines of responsibility, allowing it to </a:t>
            </a:r>
            <a:r>
              <a:rPr lang="en-US" b="1" dirty="0"/>
              <a:t>focus</a:t>
            </a:r>
            <a:r>
              <a:rPr lang="en-US" dirty="0"/>
              <a:t> on divisional performance, while also sharing specialized skills and resources. However, matrix structures can become </a:t>
            </a:r>
            <a:r>
              <a:rPr lang="en-US" b="1" dirty="0"/>
              <a:t>overly complex</a:t>
            </a:r>
            <a:r>
              <a:rPr lang="en-US" dirty="0"/>
              <a:t>, effectively having to uphold two different hierarchies, which may start to compete. This may even create tension and result in conflict, in some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1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6A60-1009-E8F4-2447-D86B2537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Network structures</a:t>
            </a:r>
            <a:r>
              <a:rPr lang="en-US" dirty="0"/>
              <a:t>. Often known as </a:t>
            </a:r>
            <a:r>
              <a:rPr lang="en-US" b="1" dirty="0"/>
              <a:t>a "lean" structure</a:t>
            </a:r>
            <a:r>
              <a:rPr lang="en-US" dirty="0"/>
              <a:t>, this type of organization has central, core functions that operate the strategic business, and outsources or subcontracts non-core functions. This structure is </a:t>
            </a:r>
            <a:r>
              <a:rPr lang="en-US" b="1" dirty="0"/>
              <a:t>very flexible</a:t>
            </a:r>
            <a:r>
              <a:rPr lang="en-US" dirty="0"/>
              <a:t>, and it can adapt to new market challenges almost immediately. However, there's an inevitable loss of control due to its dependence on </a:t>
            </a:r>
            <a:r>
              <a:rPr lang="en-US" b="1" dirty="0"/>
              <a:t>third parties</a:t>
            </a:r>
            <a:r>
              <a:rPr lang="en-US" dirty="0"/>
              <a:t>, and all the potential problems that result </a:t>
            </a:r>
            <a:r>
              <a:rPr lang="en-US" b="1" dirty="0"/>
              <a:t>from managing outsourced </a:t>
            </a:r>
            <a:r>
              <a:rPr lang="en-US" dirty="0"/>
              <a:t>or </a:t>
            </a:r>
            <a:r>
              <a:rPr lang="en-US" b="1" dirty="0"/>
              <a:t>subcontracted</a:t>
            </a:r>
            <a:r>
              <a:rPr lang="en-US" dirty="0"/>
              <a:t>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97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EA24-002D-1F57-37B3-554F79B4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Organizational Design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3D791-874C-FD16-E20A-6077991D9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4" y="1570944"/>
            <a:ext cx="11888252" cy="43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6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583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Organizational Design</vt:lpstr>
      <vt:lpstr>Learning Outcomes </vt:lpstr>
      <vt:lpstr>Organizational Design</vt:lpstr>
      <vt:lpstr>Organizational Design</vt:lpstr>
      <vt:lpstr>Organizational Design</vt:lpstr>
      <vt:lpstr>Organizational Design</vt:lpstr>
      <vt:lpstr>Organizational Design</vt:lpstr>
      <vt:lpstr>Organizational Design</vt:lpstr>
      <vt:lpstr>Organizational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Dilemma and its Resolution</dc:title>
  <dc:creator>aeshwaryadixit@outlook.com</dc:creator>
  <cp:lastModifiedBy>aeshwaryadixit@outlook.com</cp:lastModifiedBy>
  <cp:revision>15</cp:revision>
  <dcterms:created xsi:type="dcterms:W3CDTF">2022-08-18T04:16:21Z</dcterms:created>
  <dcterms:modified xsi:type="dcterms:W3CDTF">2022-08-22T05:15:27Z</dcterms:modified>
</cp:coreProperties>
</file>