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71" r:id="rId5"/>
    <p:sldId id="272" r:id="rId6"/>
    <p:sldId id="273" r:id="rId7"/>
    <p:sldId id="274" r:id="rId8"/>
    <p:sldId id="275" r:id="rId9"/>
    <p:sldId id="270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0FF8-F2F3-A21B-1EF9-F7190472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5E20-234D-4077-59A7-8C7B7F63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57BB-5E37-7458-9989-B17E114C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1D6C-4F70-65D8-717B-DF77E449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AF6B-8AA4-4989-1850-FD289B1F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C682-C9DC-5FD4-BEA2-CA8DBB88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92B12-3EB4-27BA-8422-A8455205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428-79B4-4307-4302-2387DAB9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3EC4-D1CF-5978-1C46-743775F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D12E-FB5C-2951-7B43-F65027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8B325-679A-FE3D-E0CE-802237C31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C339-5758-666F-135C-DED5ED4B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4BB6-62B9-1E77-70ED-56896DBF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6599-99D5-4197-A455-39493821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2A7A-5E6E-F4E7-8F94-2C1572D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B56B-6C35-5D84-1184-C9EFB658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EE9B-64CB-4699-2C93-C0004689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3474-5763-B9D3-D0E8-80579918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983C-17AC-1B77-EF0A-B44A066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CB1C-D08C-5442-1B01-8D677040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1D39-8251-6E20-E1E3-60DF262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F45A-9E03-488D-B2E7-20A11D7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311-1E8C-0F31-002F-4E367D0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05F5-0B10-1A2E-65CD-4F3200F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8236-3CCD-07DC-DA93-85CEBE18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2D80-7550-2B4E-9B32-896CC8EC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B280-A846-3990-35A2-77973DFF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B10AC-34AD-C543-CF63-A0F7F03D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C5BA-8129-4467-644D-87E0E900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0B9E-A8BF-C314-28E2-095D535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04D1-7DC6-7B60-BBFF-A482527A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9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65B-E2B5-CB79-B8AF-644EBF6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FB06-FC75-D36E-CFA6-CE5E907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A42D-16ED-6D89-DF04-00E85E396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01BE2-453A-202D-07F7-B5807E992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70455-B593-8774-F5AF-20045037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EC96F-EEB9-868C-7717-0BCEC83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D2726-58AF-E623-8B93-2ACC9B5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345C-371F-FC50-6D08-1A38E8F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4B61-AA02-C76F-43FD-783E30E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4933D-3927-BE68-38D1-3344BE69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D89D0-13C3-BD28-0D6C-4444AB57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BCA0D-7F58-2B4A-C666-EC5A03A5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5B35B-D0E3-D3C7-626B-C64B39D3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51E8B-3D49-DDB9-E7E7-D7A6599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91D9E-C7C0-D4A9-B1A0-B0AB175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4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BAF-4D16-4C97-2128-D3A766B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91BF-0EE9-EF08-175F-309D120A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5F5C-59A7-257F-7591-E445288D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2843-C8DF-A3A7-C47A-69C2B8E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4DF6-4448-9522-3D8F-B26A8A4D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A7F1-B28C-7E54-500B-7D74A58C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4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3269-9E91-9889-26FE-F8AC7929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551E9-4D98-B970-4BF0-136FF017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9399-15E6-DDE3-046B-4CEFA7F6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FC1-3EDB-882F-BD36-9B451FD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F516-AAC3-2289-95F7-C1BEAD60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B5BEB-2463-24E3-9FE6-10514DF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69D02-5D62-A1A8-0690-1A122961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5CD4-369A-C486-8762-3FF3FB3E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BA86-1366-77CA-975E-D68D7AA2C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B858-448B-4BBE-A81A-AE5A06A02F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26A8-E622-33CD-1655-A9346CFCB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D833-3AAE-AA27-A52B-A1AC6538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E7EB-C23F-C915-312F-24D00AB0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83486" cy="2387600"/>
          </a:xfrm>
        </p:spPr>
        <p:txBody>
          <a:bodyPr>
            <a:noAutofit/>
          </a:bodyPr>
          <a:lstStyle/>
          <a:p>
            <a:pPr algn="l"/>
            <a:r>
              <a:rPr lang="en-IN" sz="6600" b="0" i="0" u="none" strike="noStrike" baseline="0" dirty="0">
                <a:latin typeface="Times New Roman" panose="02020603050405020304" pitchFamily="18" charset="0"/>
              </a:rPr>
              <a:t>Controlling </a:t>
            </a:r>
            <a:br>
              <a:rPr lang="en-IN" sz="6600" b="0" i="0" u="none" strike="noStrike" baseline="0" dirty="0">
                <a:latin typeface="Times New Roman" panose="02020603050405020304" pitchFamily="18" charset="0"/>
              </a:rPr>
            </a:br>
            <a:r>
              <a:rPr lang="en-IN" sz="4800" i="0" u="none" strike="noStrike" baseline="0" dirty="0">
                <a:latin typeface="Times New Roman" panose="02020603050405020304" pitchFamily="18" charset="0"/>
              </a:rPr>
              <a:t>Types and Process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0516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effectLst/>
              </a:rPr>
              <a:t>Process of Controlling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Measuring actual performance against goals and standards</a:t>
            </a:r>
          </a:p>
          <a:p>
            <a:pPr marL="0" indent="0">
              <a:buNone/>
            </a:pPr>
            <a:r>
              <a:rPr lang="en-US" dirty="0"/>
              <a:t>Once managers know what their goals are, they should next measure their </a:t>
            </a:r>
            <a:r>
              <a:rPr lang="en-US" b="1" dirty="0"/>
              <a:t>actual performance and compare</a:t>
            </a:r>
            <a:r>
              <a:rPr lang="en-US" dirty="0"/>
              <a:t>. This step basically helps them in knowing whether their </a:t>
            </a:r>
            <a:r>
              <a:rPr lang="en-US" b="1" dirty="0"/>
              <a:t>plans are working as intended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After implementing a plan, managers have to </a:t>
            </a:r>
            <a:r>
              <a:rPr lang="en-US" b="1" dirty="0"/>
              <a:t>constantly monitor and evaluate </a:t>
            </a:r>
            <a:r>
              <a:rPr lang="en-US" dirty="0"/>
              <a:t>them. They must always be </a:t>
            </a:r>
            <a:r>
              <a:rPr lang="en-US" b="1" dirty="0"/>
              <a:t>ready to take corrective measures </a:t>
            </a:r>
            <a:r>
              <a:rPr lang="en-US" dirty="0"/>
              <a:t>if things are not working properly. In order to do this, they should keep comparing their </a:t>
            </a:r>
            <a:r>
              <a:rPr lang="en-US" b="1" dirty="0"/>
              <a:t>actual performance with their ultimate goals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7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effectLst/>
              </a:rPr>
              <a:t>Process of Controlling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Taking corrective action</a:t>
            </a:r>
          </a:p>
          <a:p>
            <a:pPr marL="0" indent="0">
              <a:buNone/>
            </a:pPr>
            <a:r>
              <a:rPr lang="en-US" dirty="0"/>
              <a:t>In case there are discrepancies between actual performances and goals, managers need to </a:t>
            </a:r>
            <a:r>
              <a:rPr lang="en-US" b="1" dirty="0"/>
              <a:t>take corrective actions immediately</a:t>
            </a:r>
            <a:r>
              <a:rPr lang="en-US" dirty="0"/>
              <a:t>. Timely corrective actions can reduce losses as well as </a:t>
            </a:r>
            <a:r>
              <a:rPr lang="en-US" b="1" dirty="0"/>
              <a:t>prevent them from arising </a:t>
            </a:r>
            <a:r>
              <a:rPr lang="en-US" dirty="0"/>
              <a:t>in the future again.</a:t>
            </a:r>
          </a:p>
          <a:p>
            <a:pPr marL="0" indent="0">
              <a:buNone/>
            </a:pPr>
            <a:r>
              <a:rPr lang="en-US" dirty="0"/>
              <a:t>Sometimes, business organizations formulate </a:t>
            </a:r>
            <a:r>
              <a:rPr lang="en-US" b="1" dirty="0"/>
              <a:t>default corrective actions </a:t>
            </a:r>
            <a:r>
              <a:rPr lang="en-US" dirty="0"/>
              <a:t>in the form of policies. This, however, can be difficult to do when it comes to complicated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03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effectLst/>
              </a:rPr>
              <a:t>Process of Controlling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Following up on corrective action</a:t>
            </a:r>
          </a:p>
          <a:p>
            <a:pPr marL="0" indent="0">
              <a:buNone/>
            </a:pPr>
            <a:r>
              <a:rPr lang="en-US" dirty="0"/>
              <a:t>Just taking corrective measures is not enough; managers must also take them to their </a:t>
            </a:r>
            <a:r>
              <a:rPr lang="en-US" b="1" dirty="0"/>
              <a:t>logical conclusion</a:t>
            </a:r>
            <a:r>
              <a:rPr lang="en-US" dirty="0"/>
              <a:t>. Even this step requires thorough </a:t>
            </a:r>
            <a:r>
              <a:rPr lang="en-US" b="1" dirty="0"/>
              <a:t>evaluations and comparisons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Managers should stick to the problem until they </a:t>
            </a:r>
            <a:r>
              <a:rPr lang="en-US" b="1" dirty="0"/>
              <a:t>solve </a:t>
            </a:r>
            <a:r>
              <a:rPr lang="en-US" dirty="0"/>
              <a:t>it. If they refer it to a subordinate, they must stay around and see to it that he completes the task. They may even </a:t>
            </a:r>
            <a:r>
              <a:rPr lang="en-US" b="1" dirty="0"/>
              <a:t>mentor</a:t>
            </a:r>
            <a:r>
              <a:rPr lang="en-US" dirty="0"/>
              <a:t> him personally so that he may be able to solve such problems by himself later.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81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688-80DD-C8D4-D31B-400AB0D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</a:rPr>
              <a:t>Learning Outcomes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FD4B-8377-8495-E4D4-2FD2F1B8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Students will analyze types of controlling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63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</a:rPr>
              <a:t>ontrolling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Controlling is one of the important functions of a manager. In order to </a:t>
            </a:r>
            <a:r>
              <a:rPr lang="en-US" b="1" dirty="0"/>
              <a:t>seek planned results </a:t>
            </a:r>
            <a:r>
              <a:rPr lang="en-US" dirty="0"/>
              <a:t>from the subordinates, a manager needs to exercise </a:t>
            </a:r>
            <a:r>
              <a:rPr lang="en-US" b="1" dirty="0"/>
              <a:t>effective control </a:t>
            </a:r>
            <a:r>
              <a:rPr lang="en-US" dirty="0"/>
              <a:t>over the activities of the </a:t>
            </a:r>
            <a:r>
              <a:rPr lang="en-US" b="1" dirty="0"/>
              <a:t>subordinates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other words, the meaning of controlling function can be defined as </a:t>
            </a:r>
            <a:r>
              <a:rPr lang="en-US" b="1" dirty="0"/>
              <a:t>ensuring that activities </a:t>
            </a:r>
            <a:r>
              <a:rPr lang="en-US" dirty="0"/>
              <a:t>in an organization are performed as per the </a:t>
            </a:r>
            <a:r>
              <a:rPr lang="en-US" b="1" dirty="0"/>
              <a:t>plans</a:t>
            </a:r>
            <a:r>
              <a:rPr lang="en-US" dirty="0"/>
              <a:t>. Controlling also ensures that an organization’s </a:t>
            </a:r>
            <a:r>
              <a:rPr lang="en-US" b="1" dirty="0"/>
              <a:t>resources</a:t>
            </a:r>
            <a:r>
              <a:rPr lang="en-US" dirty="0"/>
              <a:t> are being </a:t>
            </a:r>
            <a:r>
              <a:rPr lang="en-US" b="1" dirty="0"/>
              <a:t>used effectively </a:t>
            </a:r>
            <a:r>
              <a:rPr lang="en-US" dirty="0"/>
              <a:t>&amp; efficiently for the achievement of predetermined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4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Controlling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589314"/>
            <a:ext cx="11223172" cy="45876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1. Budgetary Control:</a:t>
            </a:r>
          </a:p>
          <a:p>
            <a:pPr marL="0" indent="0">
              <a:buNone/>
            </a:pPr>
            <a:r>
              <a:rPr lang="en-US" dirty="0"/>
              <a:t>Budgeting refers to the plans and expected results in the form of numerical information. It helps in understanding and expressing the future results of the projects in numerical form. </a:t>
            </a:r>
            <a:r>
              <a:rPr lang="en-US" b="1" dirty="0"/>
              <a:t>For example, the number of sales, production output, etc.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Standard Costing:</a:t>
            </a:r>
          </a:p>
          <a:p>
            <a:pPr marL="0" indent="0">
              <a:buNone/>
            </a:pPr>
            <a:r>
              <a:rPr lang="en-US" dirty="0"/>
              <a:t>Standard costing is similar to budgeting, it also works on numerical figures. Standard costing includes the estimated costs for all activities within an organization.</a:t>
            </a:r>
          </a:p>
          <a:p>
            <a:pPr marL="0" indent="0">
              <a:buNone/>
            </a:pPr>
            <a:r>
              <a:rPr lang="en-US" b="1" dirty="0"/>
              <a:t>3. Break-Even Analysis:</a:t>
            </a:r>
          </a:p>
          <a:p>
            <a:pPr marL="0" indent="0">
              <a:buNone/>
            </a:pPr>
            <a:r>
              <a:rPr lang="en-US" dirty="0"/>
              <a:t>Break-even analysis Indicates the point at which a business lies in </a:t>
            </a:r>
            <a:r>
              <a:rPr lang="en-US" b="1" dirty="0"/>
              <a:t>no profit no loss situation</a:t>
            </a:r>
            <a:r>
              <a:rPr lang="en-US" dirty="0"/>
              <a:t>. It can be in the form of the </a:t>
            </a:r>
            <a:r>
              <a:rPr lang="en-US" b="1" dirty="0"/>
              <a:t>price of products, sale output, production volume.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Statistical Control:</a:t>
            </a:r>
          </a:p>
          <a:p>
            <a:pPr marL="0" indent="0">
              <a:buNone/>
            </a:pPr>
            <a:r>
              <a:rPr lang="en-US" dirty="0"/>
              <a:t>It understands an organization’s tasks effectively and efficiently. </a:t>
            </a:r>
            <a:r>
              <a:rPr lang="en-US" b="1" dirty="0"/>
              <a:t>The averages, percentages, and ratios using graphs and charts. represents the organizational performance in an easy way.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0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</a:rPr>
              <a:t>ontrolling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Category of Controlling</a:t>
            </a:r>
          </a:p>
          <a:p>
            <a:pPr marL="0" indent="0">
              <a:buNone/>
            </a:pPr>
            <a:r>
              <a:rPr lang="en-IN" b="1" dirty="0"/>
              <a:t>Feed-Forward Controls</a:t>
            </a:r>
          </a:p>
          <a:p>
            <a:pPr marL="0" indent="0">
              <a:buNone/>
            </a:pPr>
            <a:r>
              <a:rPr lang="en-US" dirty="0"/>
              <a:t>Feed forward controls are future-directed — they attempt to detect and anticipate problems or deviations from the standards in advance of their occurrence (at various points throughout the processes). They are in-process controls and are much more active, aggressive in nature, allowing corrective action to be taken in advance of the problem. </a:t>
            </a:r>
          </a:p>
          <a:p>
            <a:pPr marL="0" indent="0">
              <a:buNone/>
            </a:pPr>
            <a:r>
              <a:rPr lang="en-US" b="1" dirty="0"/>
              <a:t>Feed forward controls thus anticipate problems and permit action to be taken before a problem actually arises.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509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</a:rPr>
              <a:t>ontrolling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Concurrent (Prevention) Control:</a:t>
            </a:r>
          </a:p>
          <a:p>
            <a:pPr marL="0" indent="0">
              <a:buNone/>
            </a:pPr>
            <a:r>
              <a:rPr lang="en-US" dirty="0"/>
              <a:t>Concurrent control, also called steering control because it allows people </a:t>
            </a:r>
            <a:r>
              <a:rPr lang="en-US" b="1" dirty="0"/>
              <a:t>to act on a process or activity while it is proceeding</a:t>
            </a:r>
            <a:r>
              <a:rPr lang="en-US" dirty="0"/>
              <a:t>, not after it is proceeding, nor after it is completed. Corrections and adjustments can be made as and when the need a rises. Such controls focus on establishing conditions that will make it difficult or impossible for deviations from norms to occur.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1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</a:rPr>
              <a:t>ontrolling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Feedback Controls:</a:t>
            </a:r>
          </a:p>
          <a:p>
            <a:pPr marL="0" indent="0">
              <a:buNone/>
            </a:pPr>
            <a:r>
              <a:rPr lang="en-US" dirty="0"/>
              <a:t>Feedback control is </a:t>
            </a:r>
            <a:r>
              <a:rPr lang="en-US" b="1" dirty="0"/>
              <a:t>future-oriented</a:t>
            </a:r>
            <a:r>
              <a:rPr lang="en-US" dirty="0"/>
              <a:t>. It is historical in nature and is also known as </a:t>
            </a:r>
            <a:r>
              <a:rPr lang="en-US" b="1" dirty="0"/>
              <a:t>post-action control</a:t>
            </a:r>
            <a:r>
              <a:rPr lang="en-US" dirty="0"/>
              <a:t>. The implication is that the measured activity has </a:t>
            </a:r>
            <a:r>
              <a:rPr lang="en-US" b="1" dirty="0"/>
              <a:t>already occurred</a:t>
            </a:r>
            <a:r>
              <a:rPr lang="en-US" dirty="0"/>
              <a:t>, and it is impossible </a:t>
            </a:r>
            <a:r>
              <a:rPr lang="en-US" b="1" dirty="0"/>
              <a:t>to go back and correct </a:t>
            </a:r>
            <a:r>
              <a:rPr lang="en-US" dirty="0"/>
              <a:t>performance to bring it up to standard. Rather, corrections must occur after the act. </a:t>
            </a:r>
          </a:p>
          <a:p>
            <a:pPr marL="0" indent="0">
              <a:buNone/>
            </a:pPr>
            <a:r>
              <a:rPr lang="en-US" dirty="0"/>
              <a:t>The basic objective is to </a:t>
            </a:r>
            <a:r>
              <a:rPr lang="en-US" b="1" dirty="0"/>
              <a:t>help prevent mistakes </a:t>
            </a:r>
            <a:r>
              <a:rPr lang="en-US" dirty="0"/>
              <a:t>in the future.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</a:rPr>
              <a:t>ontrolling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65C75-7D77-81A2-E12E-D73B8C13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1678690"/>
            <a:ext cx="6814457" cy="44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effectLst/>
              </a:rPr>
              <a:t>Process of Controlling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Establishing goals and standards</a:t>
            </a:r>
          </a:p>
          <a:p>
            <a:pPr marL="0" indent="0">
              <a:buNone/>
            </a:pPr>
            <a:r>
              <a:rPr lang="en-US" dirty="0"/>
              <a:t>The task of </a:t>
            </a:r>
            <a:r>
              <a:rPr lang="en-US" b="1" dirty="0"/>
              <a:t>fixing goals and standards </a:t>
            </a:r>
            <a:r>
              <a:rPr lang="en-US" dirty="0"/>
              <a:t>takes place while planning but it plays a big role in controlling also. This is because the main aim of controlling is to </a:t>
            </a:r>
            <a:r>
              <a:rPr lang="en-US" b="1" dirty="0"/>
              <a:t>direct a business’s actions towards its goals</a:t>
            </a:r>
            <a:r>
              <a:rPr lang="en-US" dirty="0"/>
              <a:t>. If the members of an organization know their goals clearly, they will invest their entire focus in achieving them.</a:t>
            </a:r>
          </a:p>
          <a:p>
            <a:pPr marL="0" indent="0">
              <a:buNone/>
            </a:pPr>
            <a:r>
              <a:rPr lang="en-US" dirty="0"/>
              <a:t>The goals that managers have to set and work towards may be either tangible/specific or intangible/abstract.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54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836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Controlling  Types and Process</vt:lpstr>
      <vt:lpstr>Learning Outcomes </vt:lpstr>
      <vt:lpstr>Controlling</vt:lpstr>
      <vt:lpstr>Types of Controlling</vt:lpstr>
      <vt:lpstr>Controlling</vt:lpstr>
      <vt:lpstr>Controlling</vt:lpstr>
      <vt:lpstr>Controlling</vt:lpstr>
      <vt:lpstr>Controlling</vt:lpstr>
      <vt:lpstr>Process of Controlling</vt:lpstr>
      <vt:lpstr>Process of Controlling</vt:lpstr>
      <vt:lpstr>Process of Controlling</vt:lpstr>
      <vt:lpstr>Process of Controlling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Dilemma and its Resolution</dc:title>
  <dc:creator>aeshwaryadixit@outlook.com</dc:creator>
  <cp:lastModifiedBy>aeshwaryadixit@outlook.com</cp:lastModifiedBy>
  <cp:revision>19</cp:revision>
  <dcterms:created xsi:type="dcterms:W3CDTF">2022-08-18T04:16:21Z</dcterms:created>
  <dcterms:modified xsi:type="dcterms:W3CDTF">2022-08-23T04:38:43Z</dcterms:modified>
</cp:coreProperties>
</file>