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4" r:id="rId4"/>
    <p:sldId id="275" r:id="rId5"/>
    <p:sldId id="276" r:id="rId6"/>
    <p:sldId id="277" r:id="rId7"/>
    <p:sldId id="278" r:id="rId8"/>
    <p:sldId id="279" r:id="rId9"/>
    <p:sldId id="281" r:id="rId10"/>
    <p:sldId id="282"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0FF8-F2F3-A21B-1EF9-F7190472DA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2A5E20-234D-4077-59A7-8C7B7F631A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1E57BB-5E37-7458-9989-B17E114CF977}"/>
              </a:ext>
            </a:extLst>
          </p:cNvPr>
          <p:cNvSpPr>
            <a:spLocks noGrp="1"/>
          </p:cNvSpPr>
          <p:nvPr>
            <p:ph type="dt" sz="half" idx="10"/>
          </p:nvPr>
        </p:nvSpPr>
        <p:spPr/>
        <p:txBody>
          <a:bodyPr/>
          <a:lstStyle/>
          <a:p>
            <a:fld id="{107DB858-448B-4BBE-A81A-AE5A06A02F9E}" type="datetimeFigureOut">
              <a:rPr lang="en-IN" smtClean="0"/>
              <a:t>23-08-2022</a:t>
            </a:fld>
            <a:endParaRPr lang="en-IN"/>
          </a:p>
        </p:txBody>
      </p:sp>
      <p:sp>
        <p:nvSpPr>
          <p:cNvPr id="5" name="Footer Placeholder 4">
            <a:extLst>
              <a:ext uri="{FF2B5EF4-FFF2-40B4-BE49-F238E27FC236}">
                <a16:creationId xmlns:a16="http://schemas.microsoft.com/office/drawing/2014/main" id="{F3641D6C-4F70-65D8-717B-DF77E4494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45AF6B-8AA4-4989-1850-FD289B1F6144}"/>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25151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C682-C9DC-5FD4-BEA2-CA8DBB8821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B92B12-3EB4-27BA-8422-A84552054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1E0428-79B4-4307-4302-2387DAB91032}"/>
              </a:ext>
            </a:extLst>
          </p:cNvPr>
          <p:cNvSpPr>
            <a:spLocks noGrp="1"/>
          </p:cNvSpPr>
          <p:nvPr>
            <p:ph type="dt" sz="half" idx="10"/>
          </p:nvPr>
        </p:nvSpPr>
        <p:spPr/>
        <p:txBody>
          <a:bodyPr/>
          <a:lstStyle/>
          <a:p>
            <a:fld id="{107DB858-448B-4BBE-A81A-AE5A06A02F9E}" type="datetimeFigureOut">
              <a:rPr lang="en-IN" smtClean="0"/>
              <a:t>23-08-2022</a:t>
            </a:fld>
            <a:endParaRPr lang="en-IN"/>
          </a:p>
        </p:txBody>
      </p:sp>
      <p:sp>
        <p:nvSpPr>
          <p:cNvPr id="5" name="Footer Placeholder 4">
            <a:extLst>
              <a:ext uri="{FF2B5EF4-FFF2-40B4-BE49-F238E27FC236}">
                <a16:creationId xmlns:a16="http://schemas.microsoft.com/office/drawing/2014/main" id="{EC983EC4-D1CF-5978-1C46-743775F65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BD12E-FB5C-2951-7B43-F65027D726D6}"/>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282118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58B325-679A-FE3D-E0CE-802237C31A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5BC339-5758-666F-135C-DED5ED4BFF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7D4BB6-62B9-1E77-70ED-56896DBF23C7}"/>
              </a:ext>
            </a:extLst>
          </p:cNvPr>
          <p:cNvSpPr>
            <a:spLocks noGrp="1"/>
          </p:cNvSpPr>
          <p:nvPr>
            <p:ph type="dt" sz="half" idx="10"/>
          </p:nvPr>
        </p:nvSpPr>
        <p:spPr/>
        <p:txBody>
          <a:bodyPr/>
          <a:lstStyle/>
          <a:p>
            <a:fld id="{107DB858-448B-4BBE-A81A-AE5A06A02F9E}" type="datetimeFigureOut">
              <a:rPr lang="en-IN" smtClean="0"/>
              <a:t>23-08-2022</a:t>
            </a:fld>
            <a:endParaRPr lang="en-IN"/>
          </a:p>
        </p:txBody>
      </p:sp>
      <p:sp>
        <p:nvSpPr>
          <p:cNvPr id="5" name="Footer Placeholder 4">
            <a:extLst>
              <a:ext uri="{FF2B5EF4-FFF2-40B4-BE49-F238E27FC236}">
                <a16:creationId xmlns:a16="http://schemas.microsoft.com/office/drawing/2014/main" id="{FE9B6599-99D5-4197-A455-3949382166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042A7A-5E6E-F4E7-8F94-2C1572DE7B69}"/>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142302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B56B-6C35-5D84-1184-C9EFB658B2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A4EE9B-64CB-4699-2C93-C00046893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9E3474-5763-B9D3-D0E8-8057991829EB}"/>
              </a:ext>
            </a:extLst>
          </p:cNvPr>
          <p:cNvSpPr>
            <a:spLocks noGrp="1"/>
          </p:cNvSpPr>
          <p:nvPr>
            <p:ph type="dt" sz="half" idx="10"/>
          </p:nvPr>
        </p:nvSpPr>
        <p:spPr/>
        <p:txBody>
          <a:bodyPr/>
          <a:lstStyle/>
          <a:p>
            <a:fld id="{107DB858-448B-4BBE-A81A-AE5A06A02F9E}" type="datetimeFigureOut">
              <a:rPr lang="en-IN" smtClean="0"/>
              <a:t>23-08-2022</a:t>
            </a:fld>
            <a:endParaRPr lang="en-IN"/>
          </a:p>
        </p:txBody>
      </p:sp>
      <p:sp>
        <p:nvSpPr>
          <p:cNvPr id="5" name="Footer Placeholder 4">
            <a:extLst>
              <a:ext uri="{FF2B5EF4-FFF2-40B4-BE49-F238E27FC236}">
                <a16:creationId xmlns:a16="http://schemas.microsoft.com/office/drawing/2014/main" id="{6CC9983C-17AC-1B77-EF0A-B44A0661B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B5CB1C-D08C-5442-1B01-8D6770400184}"/>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104202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1D39-8251-6E20-E1E3-60DF262957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2FF45A-9E03-488D-B2E7-20A11D7080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7CC311-1E8C-0F31-002F-4E367D0164FC}"/>
              </a:ext>
            </a:extLst>
          </p:cNvPr>
          <p:cNvSpPr>
            <a:spLocks noGrp="1"/>
          </p:cNvSpPr>
          <p:nvPr>
            <p:ph type="dt" sz="half" idx="10"/>
          </p:nvPr>
        </p:nvSpPr>
        <p:spPr/>
        <p:txBody>
          <a:bodyPr/>
          <a:lstStyle/>
          <a:p>
            <a:fld id="{107DB858-448B-4BBE-A81A-AE5A06A02F9E}" type="datetimeFigureOut">
              <a:rPr lang="en-IN" smtClean="0"/>
              <a:t>23-08-2022</a:t>
            </a:fld>
            <a:endParaRPr lang="en-IN"/>
          </a:p>
        </p:txBody>
      </p:sp>
      <p:sp>
        <p:nvSpPr>
          <p:cNvPr id="5" name="Footer Placeholder 4">
            <a:extLst>
              <a:ext uri="{FF2B5EF4-FFF2-40B4-BE49-F238E27FC236}">
                <a16:creationId xmlns:a16="http://schemas.microsoft.com/office/drawing/2014/main" id="{3B2005F5-0B10-1A2E-65CD-4F3200FDC3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518236-3CCD-07DC-DA93-85CEBE183675}"/>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368087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2D80-7550-2B4E-9B32-896CC8EC8C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5CB280-A846-3990-35A2-77973DFFD2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CB10AC-34AD-C543-CF63-A0F7F03D89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BAC5BA-8129-4467-644D-87E0E900C740}"/>
              </a:ext>
            </a:extLst>
          </p:cNvPr>
          <p:cNvSpPr>
            <a:spLocks noGrp="1"/>
          </p:cNvSpPr>
          <p:nvPr>
            <p:ph type="dt" sz="half" idx="10"/>
          </p:nvPr>
        </p:nvSpPr>
        <p:spPr/>
        <p:txBody>
          <a:bodyPr/>
          <a:lstStyle/>
          <a:p>
            <a:fld id="{107DB858-448B-4BBE-A81A-AE5A06A02F9E}" type="datetimeFigureOut">
              <a:rPr lang="en-IN" smtClean="0"/>
              <a:t>23-08-2022</a:t>
            </a:fld>
            <a:endParaRPr lang="en-IN"/>
          </a:p>
        </p:txBody>
      </p:sp>
      <p:sp>
        <p:nvSpPr>
          <p:cNvPr id="6" name="Footer Placeholder 5">
            <a:extLst>
              <a:ext uri="{FF2B5EF4-FFF2-40B4-BE49-F238E27FC236}">
                <a16:creationId xmlns:a16="http://schemas.microsoft.com/office/drawing/2014/main" id="{24210B9E-A8BF-C314-28E2-095D535FD3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404D1-7DC6-7B60-BBFF-A482527A7F6E}"/>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60289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465B-E2B5-CB79-B8AF-644EBF68C8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CFB06-FC75-D36E-CFA6-CE5E907AC4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C0A42D-16ED-6D89-DF04-00E85E3969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401BE2-453A-202D-07F7-B5807E9924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770455-B593-8774-F5AF-20045037E6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7EC96F-EEB9-868C-7717-0BCEC83D0895}"/>
              </a:ext>
            </a:extLst>
          </p:cNvPr>
          <p:cNvSpPr>
            <a:spLocks noGrp="1"/>
          </p:cNvSpPr>
          <p:nvPr>
            <p:ph type="dt" sz="half" idx="10"/>
          </p:nvPr>
        </p:nvSpPr>
        <p:spPr/>
        <p:txBody>
          <a:bodyPr/>
          <a:lstStyle/>
          <a:p>
            <a:fld id="{107DB858-448B-4BBE-A81A-AE5A06A02F9E}" type="datetimeFigureOut">
              <a:rPr lang="en-IN" smtClean="0"/>
              <a:t>23-08-2022</a:t>
            </a:fld>
            <a:endParaRPr lang="en-IN"/>
          </a:p>
        </p:txBody>
      </p:sp>
      <p:sp>
        <p:nvSpPr>
          <p:cNvPr id="8" name="Footer Placeholder 7">
            <a:extLst>
              <a:ext uri="{FF2B5EF4-FFF2-40B4-BE49-F238E27FC236}">
                <a16:creationId xmlns:a16="http://schemas.microsoft.com/office/drawing/2014/main" id="{00FD2726-58AF-E623-8B93-2ACC9B5F1D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F4345C-371F-FC50-6D08-1A38E8FFD675}"/>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173639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4B61-AA02-C76F-43FD-783E30E9C1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14933D-3927-BE68-38D1-3344BE69D40E}"/>
              </a:ext>
            </a:extLst>
          </p:cNvPr>
          <p:cNvSpPr>
            <a:spLocks noGrp="1"/>
          </p:cNvSpPr>
          <p:nvPr>
            <p:ph type="dt" sz="half" idx="10"/>
          </p:nvPr>
        </p:nvSpPr>
        <p:spPr/>
        <p:txBody>
          <a:bodyPr/>
          <a:lstStyle/>
          <a:p>
            <a:fld id="{107DB858-448B-4BBE-A81A-AE5A06A02F9E}" type="datetimeFigureOut">
              <a:rPr lang="en-IN" smtClean="0"/>
              <a:t>23-08-2022</a:t>
            </a:fld>
            <a:endParaRPr lang="en-IN"/>
          </a:p>
        </p:txBody>
      </p:sp>
      <p:sp>
        <p:nvSpPr>
          <p:cNvPr id="4" name="Footer Placeholder 3">
            <a:extLst>
              <a:ext uri="{FF2B5EF4-FFF2-40B4-BE49-F238E27FC236}">
                <a16:creationId xmlns:a16="http://schemas.microsoft.com/office/drawing/2014/main" id="{E7CD89D0-13C3-BD28-0D6C-4444AB57D6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0BCA0D-7F58-2B4A-C666-EC5A03A5099D}"/>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197294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5B35B-D0E3-D3C7-626B-C64B39D3AD8B}"/>
              </a:ext>
            </a:extLst>
          </p:cNvPr>
          <p:cNvSpPr>
            <a:spLocks noGrp="1"/>
          </p:cNvSpPr>
          <p:nvPr>
            <p:ph type="dt" sz="half" idx="10"/>
          </p:nvPr>
        </p:nvSpPr>
        <p:spPr/>
        <p:txBody>
          <a:bodyPr/>
          <a:lstStyle/>
          <a:p>
            <a:fld id="{107DB858-448B-4BBE-A81A-AE5A06A02F9E}" type="datetimeFigureOut">
              <a:rPr lang="en-IN" smtClean="0"/>
              <a:t>23-08-2022</a:t>
            </a:fld>
            <a:endParaRPr lang="en-IN"/>
          </a:p>
        </p:txBody>
      </p:sp>
      <p:sp>
        <p:nvSpPr>
          <p:cNvPr id="3" name="Footer Placeholder 2">
            <a:extLst>
              <a:ext uri="{FF2B5EF4-FFF2-40B4-BE49-F238E27FC236}">
                <a16:creationId xmlns:a16="http://schemas.microsoft.com/office/drawing/2014/main" id="{AFF51E8B-3D49-DDB9-E7E7-D7A6599F46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191D9E-C7C0-D4A9-B1A0-B0AB17566011}"/>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135394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3BAF-4D16-4C97-2128-D3A766B4E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7D91BF-0EE9-EF08-175F-309D120A49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6A5F5C-59A7-257F-7591-E445288DC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32843-C8DF-A3A7-C47A-69C2B8E28467}"/>
              </a:ext>
            </a:extLst>
          </p:cNvPr>
          <p:cNvSpPr>
            <a:spLocks noGrp="1"/>
          </p:cNvSpPr>
          <p:nvPr>
            <p:ph type="dt" sz="half" idx="10"/>
          </p:nvPr>
        </p:nvSpPr>
        <p:spPr/>
        <p:txBody>
          <a:bodyPr/>
          <a:lstStyle/>
          <a:p>
            <a:fld id="{107DB858-448B-4BBE-A81A-AE5A06A02F9E}" type="datetimeFigureOut">
              <a:rPr lang="en-IN" smtClean="0"/>
              <a:t>23-08-2022</a:t>
            </a:fld>
            <a:endParaRPr lang="en-IN"/>
          </a:p>
        </p:txBody>
      </p:sp>
      <p:sp>
        <p:nvSpPr>
          <p:cNvPr id="6" name="Footer Placeholder 5">
            <a:extLst>
              <a:ext uri="{FF2B5EF4-FFF2-40B4-BE49-F238E27FC236}">
                <a16:creationId xmlns:a16="http://schemas.microsoft.com/office/drawing/2014/main" id="{8E1D4DF6-4448-9522-3D8F-B26A8A4D03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C5A7F1-B28C-7E54-500B-7D74A58CDD5C}"/>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65574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3269-9E91-9889-26FE-F8AC7929D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6551E9-4D98-B970-4BF0-136FF0172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CB9399-15E6-DDE3-046B-4CEFA7F66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9D9FC1-3EDB-882F-BD36-9B451FDCBC28}"/>
              </a:ext>
            </a:extLst>
          </p:cNvPr>
          <p:cNvSpPr>
            <a:spLocks noGrp="1"/>
          </p:cNvSpPr>
          <p:nvPr>
            <p:ph type="dt" sz="half" idx="10"/>
          </p:nvPr>
        </p:nvSpPr>
        <p:spPr/>
        <p:txBody>
          <a:bodyPr/>
          <a:lstStyle/>
          <a:p>
            <a:fld id="{107DB858-448B-4BBE-A81A-AE5A06A02F9E}" type="datetimeFigureOut">
              <a:rPr lang="en-IN" smtClean="0"/>
              <a:t>23-08-2022</a:t>
            </a:fld>
            <a:endParaRPr lang="en-IN"/>
          </a:p>
        </p:txBody>
      </p:sp>
      <p:sp>
        <p:nvSpPr>
          <p:cNvPr id="6" name="Footer Placeholder 5">
            <a:extLst>
              <a:ext uri="{FF2B5EF4-FFF2-40B4-BE49-F238E27FC236}">
                <a16:creationId xmlns:a16="http://schemas.microsoft.com/office/drawing/2014/main" id="{96C3F516-AAC3-2289-95F7-C1BEAD60D4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DB5BEB-2463-24E3-9FE6-10514DFF9B7F}"/>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226890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569D02-5D62-A1A8-0690-1A1229614D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B35CD4-369A-C486-8762-3FF3FB3E2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D9BA86-1366-77CA-975E-D68D7AA2C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DB858-448B-4BBE-A81A-AE5A06A02F9E}" type="datetimeFigureOut">
              <a:rPr lang="en-IN" smtClean="0"/>
              <a:t>23-08-2022</a:t>
            </a:fld>
            <a:endParaRPr lang="en-IN"/>
          </a:p>
        </p:txBody>
      </p:sp>
      <p:sp>
        <p:nvSpPr>
          <p:cNvPr id="5" name="Footer Placeholder 4">
            <a:extLst>
              <a:ext uri="{FF2B5EF4-FFF2-40B4-BE49-F238E27FC236}">
                <a16:creationId xmlns:a16="http://schemas.microsoft.com/office/drawing/2014/main" id="{6DCD26A8-E622-33CD-1655-A9346CFCBA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86D833-3AAE-AA27-A52B-A1AC653888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1DF35-2C44-4FDE-938A-969DDEB2E23D}" type="slidenum">
              <a:rPr lang="en-IN" smtClean="0"/>
              <a:t>‹#›</a:t>
            </a:fld>
            <a:endParaRPr lang="en-IN"/>
          </a:p>
        </p:txBody>
      </p:sp>
    </p:spTree>
    <p:extLst>
      <p:ext uri="{BB962C8B-B14F-4D97-AF65-F5344CB8AC3E}">
        <p14:creationId xmlns:p14="http://schemas.microsoft.com/office/powerpoint/2010/main" val="27542670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E7EB-C23F-C915-312F-24D00AB077AD}"/>
              </a:ext>
            </a:extLst>
          </p:cNvPr>
          <p:cNvSpPr>
            <a:spLocks noGrp="1"/>
          </p:cNvSpPr>
          <p:nvPr>
            <p:ph type="ctrTitle"/>
          </p:nvPr>
        </p:nvSpPr>
        <p:spPr>
          <a:xfrm>
            <a:off x="1524000" y="1122363"/>
            <a:ext cx="9383486" cy="2387600"/>
          </a:xfrm>
        </p:spPr>
        <p:txBody>
          <a:bodyPr>
            <a:noAutofit/>
          </a:bodyPr>
          <a:lstStyle/>
          <a:p>
            <a:pPr algn="l"/>
            <a:r>
              <a:rPr lang="en-US" sz="6600" b="0" i="0" u="none" strike="noStrike" baseline="0" dirty="0">
                <a:latin typeface="Times New Roman" panose="02020603050405020304" pitchFamily="18" charset="0"/>
              </a:rPr>
              <a:t>Techniques Of Controlling</a:t>
            </a:r>
            <a:endParaRPr lang="en-IN" sz="6600" dirty="0"/>
          </a:p>
        </p:txBody>
      </p:sp>
    </p:spTree>
    <p:extLst>
      <p:ext uri="{BB962C8B-B14F-4D97-AF65-F5344CB8AC3E}">
        <p14:creationId xmlns:p14="http://schemas.microsoft.com/office/powerpoint/2010/main" val="2705163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D7A61-9BCA-4315-EC0B-959CF5533C8A}"/>
              </a:ext>
            </a:extLst>
          </p:cNvPr>
          <p:cNvSpPr>
            <a:spLocks noGrp="1"/>
          </p:cNvSpPr>
          <p:nvPr>
            <p:ph type="title"/>
          </p:nvPr>
        </p:nvSpPr>
        <p:spPr/>
        <p:txBody>
          <a:bodyPr/>
          <a:lstStyle/>
          <a:p>
            <a:r>
              <a:rPr lang="en-IN" b="1" dirty="0"/>
              <a:t>Techniques of Controlling</a:t>
            </a:r>
            <a:endParaRPr lang="en-IN" dirty="0"/>
          </a:p>
        </p:txBody>
      </p:sp>
      <p:sp>
        <p:nvSpPr>
          <p:cNvPr id="3" name="Content Placeholder 2">
            <a:extLst>
              <a:ext uri="{FF2B5EF4-FFF2-40B4-BE49-F238E27FC236}">
                <a16:creationId xmlns:a16="http://schemas.microsoft.com/office/drawing/2014/main" id="{439902F0-6B23-38BF-AA84-F421F475259C}"/>
              </a:ext>
            </a:extLst>
          </p:cNvPr>
          <p:cNvSpPr>
            <a:spLocks noGrp="1"/>
          </p:cNvSpPr>
          <p:nvPr>
            <p:ph idx="1"/>
          </p:nvPr>
        </p:nvSpPr>
        <p:spPr/>
        <p:txBody>
          <a:bodyPr>
            <a:normAutofit fontScale="92500" lnSpcReduction="20000"/>
          </a:bodyPr>
          <a:lstStyle/>
          <a:p>
            <a:pPr marL="0" indent="0">
              <a:buNone/>
            </a:pPr>
            <a:r>
              <a:rPr lang="en-US" b="1" dirty="0"/>
              <a:t>Responsibility Accounting</a:t>
            </a:r>
          </a:p>
          <a:p>
            <a:pPr marL="0" indent="0">
              <a:buNone/>
            </a:pPr>
            <a:r>
              <a:rPr lang="en-US" dirty="0"/>
              <a:t>It is an accounting system that depends upon the responsibility assigned to the employee.  So businesses conduct an evaluation of the employee’s ability to fulfil the assigned responsibility as per set standards.</a:t>
            </a:r>
          </a:p>
          <a:p>
            <a:pPr marL="0" indent="0">
              <a:buNone/>
            </a:pPr>
            <a:r>
              <a:rPr lang="en-US" dirty="0"/>
              <a:t>This control technique is suitable for large organizations containing many departments.</a:t>
            </a:r>
          </a:p>
          <a:p>
            <a:pPr marL="0" indent="0">
              <a:buNone/>
            </a:pPr>
            <a:r>
              <a:rPr lang="en-US" b="1" dirty="0"/>
              <a:t>Management Audit</a:t>
            </a:r>
          </a:p>
          <a:p>
            <a:pPr marL="0" indent="0">
              <a:buNone/>
            </a:pPr>
            <a:r>
              <a:rPr lang="en-US" dirty="0"/>
              <a:t>Management or Internal Audit is the examination of the </a:t>
            </a:r>
            <a:r>
              <a:rPr lang="en-US" b="1" dirty="0"/>
              <a:t>utilization of the company’s resources</a:t>
            </a:r>
            <a:r>
              <a:rPr lang="en-US" dirty="0"/>
              <a:t>. The Top-level initiates it to ensure the efficient performance of the management.</a:t>
            </a:r>
          </a:p>
          <a:p>
            <a:pPr marL="0" indent="0">
              <a:buNone/>
            </a:pPr>
            <a:r>
              <a:rPr lang="en-US" dirty="0"/>
              <a:t>Internal Auditing starts as soon as the financial audit ends. During the audit, the overall management process is critically evaluated.</a:t>
            </a:r>
          </a:p>
          <a:p>
            <a:endParaRPr lang="en-IN" dirty="0"/>
          </a:p>
        </p:txBody>
      </p:sp>
    </p:spTree>
    <p:extLst>
      <p:ext uri="{BB962C8B-B14F-4D97-AF65-F5344CB8AC3E}">
        <p14:creationId xmlns:p14="http://schemas.microsoft.com/office/powerpoint/2010/main" val="53197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D7A61-9BCA-4315-EC0B-959CF5533C8A}"/>
              </a:ext>
            </a:extLst>
          </p:cNvPr>
          <p:cNvSpPr>
            <a:spLocks noGrp="1"/>
          </p:cNvSpPr>
          <p:nvPr>
            <p:ph type="title"/>
          </p:nvPr>
        </p:nvSpPr>
        <p:spPr/>
        <p:txBody>
          <a:bodyPr/>
          <a:lstStyle/>
          <a:p>
            <a:r>
              <a:rPr lang="en-IN" b="1" dirty="0"/>
              <a:t>Techniques of Controlling</a:t>
            </a:r>
            <a:endParaRPr lang="en-IN" dirty="0"/>
          </a:p>
        </p:txBody>
      </p:sp>
      <p:sp>
        <p:nvSpPr>
          <p:cNvPr id="3" name="Content Placeholder 2">
            <a:extLst>
              <a:ext uri="{FF2B5EF4-FFF2-40B4-BE49-F238E27FC236}">
                <a16:creationId xmlns:a16="http://schemas.microsoft.com/office/drawing/2014/main" id="{439902F0-6B23-38BF-AA84-F421F475259C}"/>
              </a:ext>
            </a:extLst>
          </p:cNvPr>
          <p:cNvSpPr>
            <a:spLocks noGrp="1"/>
          </p:cNvSpPr>
          <p:nvPr>
            <p:ph idx="1"/>
          </p:nvPr>
        </p:nvSpPr>
        <p:spPr/>
        <p:txBody>
          <a:bodyPr>
            <a:normAutofit fontScale="92500" lnSpcReduction="20000"/>
          </a:bodyPr>
          <a:lstStyle/>
          <a:p>
            <a:pPr marL="0" indent="0">
              <a:buNone/>
            </a:pPr>
            <a:r>
              <a:rPr lang="en-US" b="1" dirty="0"/>
              <a:t>PERT &amp; CPM</a:t>
            </a:r>
          </a:p>
          <a:p>
            <a:pPr marL="0" indent="0">
              <a:buNone/>
            </a:pPr>
            <a:r>
              <a:rPr lang="en-US" dirty="0"/>
              <a:t>PERT is </a:t>
            </a:r>
            <a:r>
              <a:rPr lang="en-US" b="1" dirty="0"/>
              <a:t>Program Evaluation and Review Technique</a:t>
            </a:r>
            <a:r>
              <a:rPr lang="en-US" dirty="0"/>
              <a:t>, whereas CPM stands for </a:t>
            </a:r>
            <a:r>
              <a:rPr lang="en-US" b="1" dirty="0"/>
              <a:t>Critical Path Method</a:t>
            </a:r>
            <a:r>
              <a:rPr lang="en-US" dirty="0"/>
              <a:t>. These control techniques are used explicitly for project management and evaluation.</a:t>
            </a:r>
          </a:p>
          <a:p>
            <a:pPr marL="0" indent="0">
              <a:buNone/>
            </a:pPr>
            <a:r>
              <a:rPr lang="en-US" dirty="0"/>
              <a:t>The activity or project’s success is largely affected by the time taken and steps involved. Therefore managers strive to cut the total time and cost involved in completing the activity.</a:t>
            </a:r>
          </a:p>
          <a:p>
            <a:pPr marL="0" indent="0">
              <a:buNone/>
            </a:pPr>
            <a:r>
              <a:rPr lang="en-US" b="1" dirty="0"/>
              <a:t>Management Information System</a:t>
            </a:r>
          </a:p>
          <a:p>
            <a:pPr marL="0" indent="0">
              <a:buNone/>
            </a:pPr>
            <a:r>
              <a:rPr lang="en-US" dirty="0"/>
              <a:t>Management Information system (MIS) basically provides information for</a:t>
            </a:r>
            <a:r>
              <a:rPr lang="en-US" b="1" dirty="0"/>
              <a:t> effective decision making</a:t>
            </a:r>
            <a:r>
              <a:rPr lang="en-US" dirty="0"/>
              <a:t>. Managers can retrieve any data as and when needed. It is one of the cost-effective controlling techniques available for managers.</a:t>
            </a:r>
          </a:p>
          <a:p>
            <a:endParaRPr lang="en-US" dirty="0"/>
          </a:p>
          <a:p>
            <a:endParaRPr lang="en-IN" dirty="0"/>
          </a:p>
        </p:txBody>
      </p:sp>
    </p:spTree>
    <p:extLst>
      <p:ext uri="{BB962C8B-B14F-4D97-AF65-F5344CB8AC3E}">
        <p14:creationId xmlns:p14="http://schemas.microsoft.com/office/powerpoint/2010/main" val="115238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9688-80DD-C8D4-D31B-400AB0DDAB1B}"/>
              </a:ext>
            </a:extLst>
          </p:cNvPr>
          <p:cNvSpPr>
            <a:spLocks noGrp="1"/>
          </p:cNvSpPr>
          <p:nvPr>
            <p:ph type="title"/>
          </p:nvPr>
        </p:nvSpPr>
        <p:spPr/>
        <p:txBody>
          <a:bodyPr/>
          <a:lstStyle/>
          <a:p>
            <a:r>
              <a:rPr lang="en-IN" dirty="0">
                <a:effectLst/>
                <a:latin typeface="Times New Roman" panose="02020603050405020304" pitchFamily="18" charset="0"/>
              </a:rPr>
              <a:t>Learning Outcomes </a:t>
            </a:r>
            <a:endParaRPr lang="en-IN" dirty="0"/>
          </a:p>
        </p:txBody>
      </p:sp>
      <p:sp>
        <p:nvSpPr>
          <p:cNvPr id="3" name="Content Placeholder 2">
            <a:extLst>
              <a:ext uri="{FF2B5EF4-FFF2-40B4-BE49-F238E27FC236}">
                <a16:creationId xmlns:a16="http://schemas.microsoft.com/office/drawing/2014/main" id="{D8B4FD4B-8377-8495-E4D4-2FD2F1B83913}"/>
              </a:ext>
            </a:extLst>
          </p:cNvPr>
          <p:cNvSpPr>
            <a:spLocks noGrp="1"/>
          </p:cNvSpPr>
          <p:nvPr>
            <p:ph idx="1"/>
          </p:nvPr>
        </p:nvSpPr>
        <p:spPr/>
        <p:txBody>
          <a:bodyPr>
            <a:normAutofit/>
          </a:bodyPr>
          <a:lstStyle/>
          <a:p>
            <a:pPr algn="l"/>
            <a:r>
              <a:rPr lang="en-IN" sz="3200" b="0" i="0" u="none" strike="noStrike" baseline="0" dirty="0">
                <a:latin typeface="Times New Roman" panose="02020603050405020304" pitchFamily="18" charset="0"/>
              </a:rPr>
              <a:t>Students will analyse process and techniques </a:t>
            </a:r>
            <a:r>
              <a:rPr lang="en-IN" sz="3200" b="0" i="0" u="none" strike="noStrike" baseline="0">
                <a:latin typeface="Times New Roman" panose="02020603050405020304" pitchFamily="18" charset="0"/>
              </a:rPr>
              <a:t>of controlling</a:t>
            </a:r>
            <a:endParaRPr lang="en-IN" sz="3200" dirty="0"/>
          </a:p>
        </p:txBody>
      </p:sp>
    </p:spTree>
    <p:extLst>
      <p:ext uri="{BB962C8B-B14F-4D97-AF65-F5344CB8AC3E}">
        <p14:creationId xmlns:p14="http://schemas.microsoft.com/office/powerpoint/2010/main" val="1396365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222B-0281-C49D-E2FA-FF1962DAB76E}"/>
              </a:ext>
            </a:extLst>
          </p:cNvPr>
          <p:cNvSpPr>
            <a:spLocks noGrp="1"/>
          </p:cNvSpPr>
          <p:nvPr>
            <p:ph type="title"/>
          </p:nvPr>
        </p:nvSpPr>
        <p:spPr/>
        <p:txBody>
          <a:bodyPr/>
          <a:lstStyle/>
          <a:p>
            <a:r>
              <a:rPr lang="en-IN" b="1" dirty="0"/>
              <a:t>Techniques of Controlling</a:t>
            </a:r>
            <a:br>
              <a:rPr lang="en-IN" b="1" dirty="0"/>
            </a:br>
            <a:endParaRPr lang="en-IN" dirty="0"/>
          </a:p>
        </p:txBody>
      </p:sp>
      <p:pic>
        <p:nvPicPr>
          <p:cNvPr id="5" name="Picture 4">
            <a:extLst>
              <a:ext uri="{FF2B5EF4-FFF2-40B4-BE49-F238E27FC236}">
                <a16:creationId xmlns:a16="http://schemas.microsoft.com/office/drawing/2014/main" id="{FB2F479F-1142-69EF-9CF3-C50E2A122D02}"/>
              </a:ext>
            </a:extLst>
          </p:cNvPr>
          <p:cNvPicPr>
            <a:picLocks noChangeAspect="1"/>
          </p:cNvPicPr>
          <p:nvPr/>
        </p:nvPicPr>
        <p:blipFill>
          <a:blip r:embed="rId2"/>
          <a:stretch>
            <a:fillRect/>
          </a:stretch>
        </p:blipFill>
        <p:spPr>
          <a:xfrm>
            <a:off x="1654627" y="1338943"/>
            <a:ext cx="9568543" cy="5072743"/>
          </a:xfrm>
          <a:prstGeom prst="rect">
            <a:avLst/>
          </a:prstGeom>
        </p:spPr>
      </p:pic>
    </p:spTree>
    <p:extLst>
      <p:ext uri="{BB962C8B-B14F-4D97-AF65-F5344CB8AC3E}">
        <p14:creationId xmlns:p14="http://schemas.microsoft.com/office/powerpoint/2010/main" val="372464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222B-0281-C49D-E2FA-FF1962DAB76E}"/>
              </a:ext>
            </a:extLst>
          </p:cNvPr>
          <p:cNvSpPr>
            <a:spLocks noGrp="1"/>
          </p:cNvSpPr>
          <p:nvPr>
            <p:ph type="title"/>
          </p:nvPr>
        </p:nvSpPr>
        <p:spPr/>
        <p:txBody>
          <a:bodyPr/>
          <a:lstStyle/>
          <a:p>
            <a:r>
              <a:rPr lang="en-IN" b="1" dirty="0"/>
              <a:t>Techniques of Controlling</a:t>
            </a:r>
            <a:br>
              <a:rPr lang="en-IN" b="1" dirty="0"/>
            </a:br>
            <a:endParaRPr lang="en-IN" dirty="0"/>
          </a:p>
        </p:txBody>
      </p:sp>
      <p:sp>
        <p:nvSpPr>
          <p:cNvPr id="3" name="Content Placeholder 2">
            <a:extLst>
              <a:ext uri="{FF2B5EF4-FFF2-40B4-BE49-F238E27FC236}">
                <a16:creationId xmlns:a16="http://schemas.microsoft.com/office/drawing/2014/main" id="{9DD658CF-F0D0-E062-CF5F-CD84DF137E37}"/>
              </a:ext>
            </a:extLst>
          </p:cNvPr>
          <p:cNvSpPr>
            <a:spLocks noGrp="1"/>
          </p:cNvSpPr>
          <p:nvPr>
            <p:ph idx="1"/>
          </p:nvPr>
        </p:nvSpPr>
        <p:spPr/>
        <p:txBody>
          <a:bodyPr/>
          <a:lstStyle/>
          <a:p>
            <a:pPr marL="0" indent="0">
              <a:buNone/>
            </a:pPr>
            <a:r>
              <a:rPr lang="en-US" b="1" dirty="0"/>
              <a:t>Traditional Techniques</a:t>
            </a:r>
          </a:p>
          <a:p>
            <a:pPr marL="0" indent="0">
              <a:buNone/>
            </a:pPr>
            <a:r>
              <a:rPr lang="en-US" dirty="0"/>
              <a:t>As the name suggests, managers have developed and used these techniques for a </a:t>
            </a:r>
            <a:r>
              <a:rPr lang="en-US" b="1" dirty="0"/>
              <a:t>long period of time</a:t>
            </a:r>
            <a:r>
              <a:rPr lang="en-US" dirty="0"/>
              <a:t>. These techniques are still fruitful and used by the firms till date.</a:t>
            </a:r>
          </a:p>
          <a:p>
            <a:pPr>
              <a:buFont typeface="Arial" panose="020B0604020202020204" pitchFamily="34" charset="0"/>
              <a:buChar char="•"/>
            </a:pPr>
            <a:r>
              <a:rPr lang="en-US" dirty="0"/>
              <a:t>Personal Observation</a:t>
            </a:r>
          </a:p>
          <a:p>
            <a:pPr>
              <a:buFont typeface="Arial" panose="020B0604020202020204" pitchFamily="34" charset="0"/>
              <a:buChar char="•"/>
            </a:pPr>
            <a:r>
              <a:rPr lang="en-US" dirty="0"/>
              <a:t>Break-even Analysis</a:t>
            </a:r>
          </a:p>
          <a:p>
            <a:pPr>
              <a:buFont typeface="Arial" panose="020B0604020202020204" pitchFamily="34" charset="0"/>
              <a:buChar char="•"/>
            </a:pPr>
            <a:r>
              <a:rPr lang="en-US" dirty="0"/>
              <a:t>Statistical Reports</a:t>
            </a:r>
          </a:p>
          <a:p>
            <a:pPr>
              <a:buFont typeface="Arial" panose="020B0604020202020204" pitchFamily="34" charset="0"/>
              <a:buChar char="•"/>
            </a:pPr>
            <a:r>
              <a:rPr lang="en-US" dirty="0"/>
              <a:t>Budgetary Control</a:t>
            </a:r>
          </a:p>
          <a:p>
            <a:endParaRPr lang="en-IN" dirty="0"/>
          </a:p>
        </p:txBody>
      </p:sp>
    </p:spTree>
    <p:extLst>
      <p:ext uri="{BB962C8B-B14F-4D97-AF65-F5344CB8AC3E}">
        <p14:creationId xmlns:p14="http://schemas.microsoft.com/office/powerpoint/2010/main" val="34721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222B-0281-C49D-E2FA-FF1962DAB76E}"/>
              </a:ext>
            </a:extLst>
          </p:cNvPr>
          <p:cNvSpPr>
            <a:spLocks noGrp="1"/>
          </p:cNvSpPr>
          <p:nvPr>
            <p:ph type="title"/>
          </p:nvPr>
        </p:nvSpPr>
        <p:spPr/>
        <p:txBody>
          <a:bodyPr/>
          <a:lstStyle/>
          <a:p>
            <a:r>
              <a:rPr lang="en-IN" b="1" dirty="0"/>
              <a:t>Techniques of Controlling</a:t>
            </a:r>
            <a:br>
              <a:rPr lang="en-IN" b="1" dirty="0"/>
            </a:br>
            <a:endParaRPr lang="en-IN" dirty="0"/>
          </a:p>
        </p:txBody>
      </p:sp>
      <p:sp>
        <p:nvSpPr>
          <p:cNvPr id="3" name="Content Placeholder 2">
            <a:extLst>
              <a:ext uri="{FF2B5EF4-FFF2-40B4-BE49-F238E27FC236}">
                <a16:creationId xmlns:a16="http://schemas.microsoft.com/office/drawing/2014/main" id="{9DD658CF-F0D0-E062-CF5F-CD84DF137E37}"/>
              </a:ext>
            </a:extLst>
          </p:cNvPr>
          <p:cNvSpPr>
            <a:spLocks noGrp="1"/>
          </p:cNvSpPr>
          <p:nvPr>
            <p:ph idx="1"/>
          </p:nvPr>
        </p:nvSpPr>
        <p:spPr/>
        <p:txBody>
          <a:bodyPr>
            <a:normAutofit fontScale="92500" lnSpcReduction="20000"/>
          </a:bodyPr>
          <a:lstStyle/>
          <a:p>
            <a:pPr marL="0" indent="0">
              <a:buNone/>
            </a:pPr>
            <a:r>
              <a:rPr lang="en-US" b="1" dirty="0"/>
              <a:t>Personal Observation</a:t>
            </a:r>
          </a:p>
          <a:p>
            <a:pPr marL="0" indent="0">
              <a:buNone/>
            </a:pPr>
            <a:r>
              <a:rPr lang="en-US" dirty="0"/>
              <a:t>It is the oldest traditional method available to perform the controlling function. In this, the manager </a:t>
            </a:r>
            <a:r>
              <a:rPr lang="en-US" b="1" dirty="0"/>
              <a:t>personally observes</a:t>
            </a:r>
            <a:r>
              <a:rPr lang="en-US" dirty="0"/>
              <a:t> the employees/workers at the workplace.</a:t>
            </a:r>
          </a:p>
          <a:p>
            <a:pPr marL="0" indent="0">
              <a:buNone/>
            </a:pPr>
            <a:r>
              <a:rPr lang="en-US" dirty="0"/>
              <a:t>In simple words, we can understand it as </a:t>
            </a:r>
            <a:r>
              <a:rPr lang="en-US" i="1" dirty="0"/>
              <a:t>On-the-Spot</a:t>
            </a:r>
            <a:r>
              <a:rPr lang="en-US" dirty="0"/>
              <a:t> or </a:t>
            </a:r>
            <a:r>
              <a:rPr lang="en-US" i="1" dirty="0"/>
              <a:t>Direct Observation</a:t>
            </a:r>
            <a:r>
              <a:rPr lang="en-US" dirty="0"/>
              <a:t>.</a:t>
            </a:r>
          </a:p>
          <a:p>
            <a:pPr marL="0" indent="0">
              <a:buNone/>
            </a:pPr>
            <a:r>
              <a:rPr lang="en-US" b="1" dirty="0"/>
              <a:t>Break-even Analysis</a:t>
            </a:r>
          </a:p>
          <a:p>
            <a:pPr marL="0" indent="0">
              <a:buNone/>
            </a:pPr>
            <a:r>
              <a:rPr lang="en-US" dirty="0"/>
              <a:t>This control technique depicts the relationship between Cost and Volume at different output levels. It is also known as the </a:t>
            </a:r>
            <a:r>
              <a:rPr lang="en-US" b="1" dirty="0"/>
              <a:t>Cost</a:t>
            </a:r>
            <a:r>
              <a:rPr lang="en-US" dirty="0"/>
              <a:t>,</a:t>
            </a:r>
            <a:r>
              <a:rPr lang="en-US" b="1" dirty="0"/>
              <a:t> Volume</a:t>
            </a:r>
            <a:r>
              <a:rPr lang="en-US" dirty="0"/>
              <a:t> and </a:t>
            </a:r>
            <a:r>
              <a:rPr lang="en-US" b="1" dirty="0"/>
              <a:t>Profit</a:t>
            </a:r>
            <a:r>
              <a:rPr lang="en-US" dirty="0"/>
              <a:t> analysis.</a:t>
            </a:r>
          </a:p>
          <a:p>
            <a:pPr marL="0" indent="0">
              <a:buNone/>
            </a:pPr>
            <a:r>
              <a:rPr lang="en-US" dirty="0"/>
              <a:t>It predicts the profits and losses in response to the changes in the output levels. </a:t>
            </a:r>
            <a:r>
              <a:rPr lang="en-US" i="1" dirty="0"/>
              <a:t>The point where the cost price equals the selling price is the Break-even point</a:t>
            </a:r>
            <a:r>
              <a:rPr lang="en-US" dirty="0"/>
              <a:t>.</a:t>
            </a:r>
          </a:p>
          <a:p>
            <a:pPr marL="0" indent="0">
              <a:buNone/>
            </a:pPr>
            <a:endParaRPr lang="en-US" dirty="0"/>
          </a:p>
          <a:p>
            <a:endParaRPr lang="en-IN" dirty="0"/>
          </a:p>
        </p:txBody>
      </p:sp>
    </p:spTree>
    <p:extLst>
      <p:ext uri="{BB962C8B-B14F-4D97-AF65-F5344CB8AC3E}">
        <p14:creationId xmlns:p14="http://schemas.microsoft.com/office/powerpoint/2010/main" val="15218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222B-0281-C49D-E2FA-FF1962DAB76E}"/>
              </a:ext>
            </a:extLst>
          </p:cNvPr>
          <p:cNvSpPr>
            <a:spLocks noGrp="1"/>
          </p:cNvSpPr>
          <p:nvPr>
            <p:ph type="title"/>
          </p:nvPr>
        </p:nvSpPr>
        <p:spPr/>
        <p:txBody>
          <a:bodyPr/>
          <a:lstStyle/>
          <a:p>
            <a:r>
              <a:rPr lang="en-IN" b="1" dirty="0"/>
              <a:t>Techniques of Controlling</a:t>
            </a:r>
            <a:br>
              <a:rPr lang="en-IN" b="1" dirty="0"/>
            </a:br>
            <a:endParaRPr lang="en-IN" dirty="0"/>
          </a:p>
        </p:txBody>
      </p:sp>
      <p:sp>
        <p:nvSpPr>
          <p:cNvPr id="3" name="Content Placeholder 2">
            <a:extLst>
              <a:ext uri="{FF2B5EF4-FFF2-40B4-BE49-F238E27FC236}">
                <a16:creationId xmlns:a16="http://schemas.microsoft.com/office/drawing/2014/main" id="{9DD658CF-F0D0-E062-CF5F-CD84DF137E37}"/>
              </a:ext>
            </a:extLst>
          </p:cNvPr>
          <p:cNvSpPr>
            <a:spLocks noGrp="1"/>
          </p:cNvSpPr>
          <p:nvPr>
            <p:ph idx="1"/>
          </p:nvPr>
        </p:nvSpPr>
        <p:spPr/>
        <p:txBody>
          <a:bodyPr>
            <a:normAutofit fontScale="92500" lnSpcReduction="10000"/>
          </a:bodyPr>
          <a:lstStyle/>
          <a:p>
            <a:pPr marL="0" indent="0">
              <a:buNone/>
            </a:pPr>
            <a:r>
              <a:rPr lang="en-US" b="1" dirty="0"/>
              <a:t>Statistical Reports</a:t>
            </a:r>
          </a:p>
          <a:p>
            <a:pPr marL="0" indent="0">
              <a:buNone/>
            </a:pPr>
            <a:r>
              <a:rPr lang="en-US" dirty="0"/>
              <a:t>The manager gathers information to evaluate performance in functional areas.  And they use the collected information for comparison purposes. It involves the analysis of the numeric data in the form of: –</a:t>
            </a:r>
          </a:p>
          <a:p>
            <a:pPr marL="0" indent="0">
              <a:buNone/>
            </a:pPr>
            <a:r>
              <a:rPr lang="en-US" dirty="0"/>
              <a:t>Averages</a:t>
            </a:r>
          </a:p>
          <a:p>
            <a:pPr marL="0" indent="0">
              <a:buNone/>
            </a:pPr>
            <a:r>
              <a:rPr lang="en-US" dirty="0"/>
              <a:t>Percentages</a:t>
            </a:r>
          </a:p>
          <a:p>
            <a:pPr marL="0" indent="0">
              <a:buNone/>
            </a:pPr>
            <a:r>
              <a:rPr lang="en-US" dirty="0"/>
              <a:t>Co-relation</a:t>
            </a:r>
          </a:p>
          <a:p>
            <a:pPr marL="0" indent="0">
              <a:buNone/>
            </a:pPr>
            <a:r>
              <a:rPr lang="en-US" dirty="0"/>
              <a:t>Ratios, </a:t>
            </a:r>
            <a:r>
              <a:rPr lang="en-US" dirty="0" err="1"/>
              <a:t>etc</a:t>
            </a:r>
            <a:endParaRPr lang="en-US" dirty="0"/>
          </a:p>
          <a:p>
            <a:pPr marL="0" indent="0">
              <a:buNone/>
            </a:pPr>
            <a:r>
              <a:rPr lang="en-US" dirty="0"/>
              <a:t>The organization presents the above information via </a:t>
            </a:r>
            <a:r>
              <a:rPr lang="en-US" b="1" dirty="0"/>
              <a:t>Charts</a:t>
            </a:r>
            <a:r>
              <a:rPr lang="en-US" dirty="0"/>
              <a:t>, </a:t>
            </a:r>
            <a:r>
              <a:rPr lang="en-US" b="1" dirty="0"/>
              <a:t>Graphs</a:t>
            </a:r>
            <a:r>
              <a:rPr lang="en-US" dirty="0"/>
              <a:t>, </a:t>
            </a:r>
            <a:r>
              <a:rPr lang="en-US" b="1" dirty="0"/>
              <a:t>Tables</a:t>
            </a:r>
            <a:r>
              <a:rPr lang="en-US" dirty="0"/>
              <a:t>, etc. These reports help visualize the data and identify the areas that demand attention. Hence, it is the most used and helpful technique for data analysis.</a:t>
            </a:r>
          </a:p>
          <a:p>
            <a:endParaRPr lang="en-IN" dirty="0"/>
          </a:p>
        </p:txBody>
      </p:sp>
    </p:spTree>
    <p:extLst>
      <p:ext uri="{BB962C8B-B14F-4D97-AF65-F5344CB8AC3E}">
        <p14:creationId xmlns:p14="http://schemas.microsoft.com/office/powerpoint/2010/main" val="2834078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222B-0281-C49D-E2FA-FF1962DAB76E}"/>
              </a:ext>
            </a:extLst>
          </p:cNvPr>
          <p:cNvSpPr>
            <a:spLocks noGrp="1"/>
          </p:cNvSpPr>
          <p:nvPr>
            <p:ph type="title"/>
          </p:nvPr>
        </p:nvSpPr>
        <p:spPr/>
        <p:txBody>
          <a:bodyPr/>
          <a:lstStyle/>
          <a:p>
            <a:r>
              <a:rPr lang="en-IN" b="1" dirty="0"/>
              <a:t>Techniques of Controlling</a:t>
            </a:r>
            <a:br>
              <a:rPr lang="en-IN" b="1" dirty="0"/>
            </a:br>
            <a:endParaRPr lang="en-IN" dirty="0"/>
          </a:p>
        </p:txBody>
      </p:sp>
      <p:sp>
        <p:nvSpPr>
          <p:cNvPr id="3" name="Content Placeholder 2">
            <a:extLst>
              <a:ext uri="{FF2B5EF4-FFF2-40B4-BE49-F238E27FC236}">
                <a16:creationId xmlns:a16="http://schemas.microsoft.com/office/drawing/2014/main" id="{9DD658CF-F0D0-E062-CF5F-CD84DF137E37}"/>
              </a:ext>
            </a:extLst>
          </p:cNvPr>
          <p:cNvSpPr>
            <a:spLocks noGrp="1"/>
          </p:cNvSpPr>
          <p:nvPr>
            <p:ph idx="1"/>
          </p:nvPr>
        </p:nvSpPr>
        <p:spPr/>
        <p:txBody>
          <a:bodyPr>
            <a:normAutofit fontScale="92500"/>
          </a:bodyPr>
          <a:lstStyle/>
          <a:p>
            <a:pPr marL="0" indent="0">
              <a:buNone/>
            </a:pPr>
            <a:r>
              <a:rPr lang="en-US" b="1" dirty="0"/>
              <a:t>Budgetary Control</a:t>
            </a:r>
          </a:p>
          <a:p>
            <a:pPr marL="0" indent="0">
              <a:buNone/>
            </a:pPr>
            <a:r>
              <a:rPr lang="en-US" dirty="0"/>
              <a:t>Budgetary Control is an important traditional control technique used in planning and controlling functions. </a:t>
            </a:r>
            <a:r>
              <a:rPr lang="en-US" b="1" dirty="0"/>
              <a:t>It covers the planning of the essential operations followed by its comparisons with the actual performance</a:t>
            </a:r>
            <a:r>
              <a:rPr lang="en-US" dirty="0"/>
              <a:t>.</a:t>
            </a:r>
          </a:p>
          <a:p>
            <a:pPr marL="0" indent="0">
              <a:buNone/>
            </a:pPr>
            <a:r>
              <a:rPr lang="en-US" dirty="0"/>
              <a:t>The budgeting process includes comparing and evaluating the actual and budgeted performances. The steps in budgeting broadly cover: –</a:t>
            </a:r>
          </a:p>
          <a:p>
            <a:pPr marL="0" indent="0">
              <a:buNone/>
            </a:pPr>
            <a:r>
              <a:rPr lang="en-US" dirty="0"/>
              <a:t>Creating standards by bifurcating the overall business goals into departmental targets.</a:t>
            </a:r>
          </a:p>
          <a:p>
            <a:pPr marL="0" indent="0">
              <a:buNone/>
            </a:pPr>
            <a:r>
              <a:rPr lang="en-US" dirty="0"/>
              <a:t>Comparison of predefined Budget/Standards with the actual performance.</a:t>
            </a:r>
          </a:p>
          <a:p>
            <a:pPr marL="0" indent="0">
              <a:buNone/>
            </a:pPr>
            <a:r>
              <a:rPr lang="en-US" dirty="0"/>
              <a:t>Calculate the logical deviations from the plan and take corrective measures.</a:t>
            </a:r>
          </a:p>
          <a:p>
            <a:endParaRPr lang="en-IN" dirty="0"/>
          </a:p>
        </p:txBody>
      </p:sp>
    </p:spTree>
    <p:extLst>
      <p:ext uri="{BB962C8B-B14F-4D97-AF65-F5344CB8AC3E}">
        <p14:creationId xmlns:p14="http://schemas.microsoft.com/office/powerpoint/2010/main" val="77110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D7A61-9BCA-4315-EC0B-959CF5533C8A}"/>
              </a:ext>
            </a:extLst>
          </p:cNvPr>
          <p:cNvSpPr>
            <a:spLocks noGrp="1"/>
          </p:cNvSpPr>
          <p:nvPr>
            <p:ph type="title"/>
          </p:nvPr>
        </p:nvSpPr>
        <p:spPr/>
        <p:txBody>
          <a:bodyPr/>
          <a:lstStyle/>
          <a:p>
            <a:r>
              <a:rPr lang="en-IN" b="1" dirty="0"/>
              <a:t>Techniques of Controlling</a:t>
            </a:r>
            <a:endParaRPr lang="en-IN" dirty="0"/>
          </a:p>
        </p:txBody>
      </p:sp>
      <p:sp>
        <p:nvSpPr>
          <p:cNvPr id="3" name="Content Placeholder 2">
            <a:extLst>
              <a:ext uri="{FF2B5EF4-FFF2-40B4-BE49-F238E27FC236}">
                <a16:creationId xmlns:a16="http://schemas.microsoft.com/office/drawing/2014/main" id="{439902F0-6B23-38BF-AA84-F421F475259C}"/>
              </a:ext>
            </a:extLst>
          </p:cNvPr>
          <p:cNvSpPr>
            <a:spLocks noGrp="1"/>
          </p:cNvSpPr>
          <p:nvPr>
            <p:ph idx="1"/>
          </p:nvPr>
        </p:nvSpPr>
        <p:spPr/>
        <p:txBody>
          <a:bodyPr>
            <a:normAutofit fontScale="92500" lnSpcReduction="10000"/>
          </a:bodyPr>
          <a:lstStyle/>
          <a:p>
            <a:pPr marL="0" indent="0">
              <a:buNone/>
            </a:pPr>
            <a:r>
              <a:rPr lang="en-US" b="1" dirty="0"/>
              <a:t>Modern Techniques</a:t>
            </a:r>
          </a:p>
          <a:p>
            <a:pPr marL="0" indent="0">
              <a:buNone/>
            </a:pPr>
            <a:r>
              <a:rPr lang="en-US" dirty="0"/>
              <a:t>Modern control techniques are </a:t>
            </a:r>
            <a:r>
              <a:rPr lang="en-US" b="1" dirty="0"/>
              <a:t>additions</a:t>
            </a:r>
            <a:r>
              <a:rPr lang="en-US" dirty="0"/>
              <a:t> to the management literature. These are of recent origin and provide innovative methods for organizational evaluation and control.</a:t>
            </a:r>
          </a:p>
          <a:p>
            <a:r>
              <a:rPr lang="en-US" dirty="0"/>
              <a:t>Return on Investment</a:t>
            </a:r>
          </a:p>
          <a:p>
            <a:r>
              <a:rPr lang="en-US" dirty="0"/>
              <a:t>Financial Statement and Ratio Analysis</a:t>
            </a:r>
          </a:p>
          <a:p>
            <a:r>
              <a:rPr lang="en-US" dirty="0"/>
              <a:t>Responsibility Accounting</a:t>
            </a:r>
          </a:p>
          <a:p>
            <a:r>
              <a:rPr lang="en-US" dirty="0"/>
              <a:t>Management Audit</a:t>
            </a:r>
          </a:p>
          <a:p>
            <a:r>
              <a:rPr lang="en-US" dirty="0"/>
              <a:t>PERT &amp; CPM</a:t>
            </a:r>
          </a:p>
          <a:p>
            <a:r>
              <a:rPr lang="en-US" dirty="0"/>
              <a:t>Management Information System</a:t>
            </a:r>
          </a:p>
          <a:p>
            <a:endParaRPr lang="en-IN" dirty="0"/>
          </a:p>
        </p:txBody>
      </p:sp>
    </p:spTree>
    <p:extLst>
      <p:ext uri="{BB962C8B-B14F-4D97-AF65-F5344CB8AC3E}">
        <p14:creationId xmlns:p14="http://schemas.microsoft.com/office/powerpoint/2010/main" val="3372962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D7A61-9BCA-4315-EC0B-959CF5533C8A}"/>
              </a:ext>
            </a:extLst>
          </p:cNvPr>
          <p:cNvSpPr>
            <a:spLocks noGrp="1"/>
          </p:cNvSpPr>
          <p:nvPr>
            <p:ph type="title"/>
          </p:nvPr>
        </p:nvSpPr>
        <p:spPr/>
        <p:txBody>
          <a:bodyPr/>
          <a:lstStyle/>
          <a:p>
            <a:r>
              <a:rPr lang="en-IN" b="1" dirty="0"/>
              <a:t>Techniques of Controlling</a:t>
            </a:r>
            <a:endParaRPr lang="en-IN" dirty="0"/>
          </a:p>
        </p:txBody>
      </p:sp>
      <p:sp>
        <p:nvSpPr>
          <p:cNvPr id="3" name="Content Placeholder 2">
            <a:extLst>
              <a:ext uri="{FF2B5EF4-FFF2-40B4-BE49-F238E27FC236}">
                <a16:creationId xmlns:a16="http://schemas.microsoft.com/office/drawing/2014/main" id="{439902F0-6B23-38BF-AA84-F421F475259C}"/>
              </a:ext>
            </a:extLst>
          </p:cNvPr>
          <p:cNvSpPr>
            <a:spLocks noGrp="1"/>
          </p:cNvSpPr>
          <p:nvPr>
            <p:ph idx="1"/>
          </p:nvPr>
        </p:nvSpPr>
        <p:spPr/>
        <p:txBody>
          <a:bodyPr>
            <a:normAutofit lnSpcReduction="10000"/>
          </a:bodyPr>
          <a:lstStyle/>
          <a:p>
            <a:pPr marL="0" indent="0">
              <a:buNone/>
            </a:pPr>
            <a:r>
              <a:rPr lang="en-US" b="1" dirty="0"/>
              <a:t>Return on Investment</a:t>
            </a:r>
          </a:p>
          <a:p>
            <a:pPr marL="0" indent="0">
              <a:buNone/>
            </a:pPr>
            <a:r>
              <a:rPr lang="en-US" dirty="0"/>
              <a:t>Return on Investment (ROI) is the </a:t>
            </a:r>
            <a:r>
              <a:rPr lang="en-US" b="1" dirty="0"/>
              <a:t>profit earned by invested capital</a:t>
            </a:r>
            <a:r>
              <a:rPr lang="en-US" dirty="0"/>
              <a:t>. It is analyzed to attain financial control in the business. It is also known as the </a:t>
            </a:r>
            <a:r>
              <a:rPr lang="en-US" i="1" dirty="0"/>
              <a:t>Du-Pont System</a:t>
            </a:r>
            <a:r>
              <a:rPr lang="en-US" dirty="0"/>
              <a:t> of financial analysis.</a:t>
            </a:r>
          </a:p>
          <a:p>
            <a:pPr marL="0" indent="0">
              <a:buNone/>
            </a:pPr>
            <a:r>
              <a:rPr lang="en-US" dirty="0"/>
              <a:t>To measure the generated return, we calculate the rate of ROI. This rate helps assess the financial position of the business.</a:t>
            </a:r>
          </a:p>
          <a:p>
            <a:pPr marL="0" indent="0">
              <a:buNone/>
            </a:pPr>
            <a:r>
              <a:rPr lang="en-US" b="1" dirty="0"/>
              <a:t>Financial Statement and Ratio Analysis</a:t>
            </a:r>
          </a:p>
          <a:p>
            <a:pPr marL="0" indent="0">
              <a:buNone/>
            </a:pPr>
            <a:r>
              <a:rPr lang="en-US" dirty="0"/>
              <a:t>It helps in controlling the finances of the organization by calculating different Ratios. For this purpose, data is accumulated from the firms’ financial statements.</a:t>
            </a:r>
          </a:p>
          <a:p>
            <a:endParaRPr lang="en-IN" dirty="0"/>
          </a:p>
        </p:txBody>
      </p:sp>
    </p:spTree>
    <p:extLst>
      <p:ext uri="{BB962C8B-B14F-4D97-AF65-F5344CB8AC3E}">
        <p14:creationId xmlns:p14="http://schemas.microsoft.com/office/powerpoint/2010/main" val="663119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1852</TotalTime>
  <Words>713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Techniques Of Controlling</vt:lpstr>
      <vt:lpstr>Learning Outcomes </vt:lpstr>
      <vt:lpstr>Techniques of Controlling </vt:lpstr>
      <vt:lpstr>Techniques of Controlling </vt:lpstr>
      <vt:lpstr>Techniques of Controlling </vt:lpstr>
      <vt:lpstr>Techniques of Controlling </vt:lpstr>
      <vt:lpstr>Techniques of Controlling </vt:lpstr>
      <vt:lpstr>Techniques of Controlling</vt:lpstr>
      <vt:lpstr>Techniques of Controlling</vt:lpstr>
      <vt:lpstr>Techniques of Controlling</vt:lpstr>
      <vt:lpstr>Techniques of Controlling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Dilemma and its Resolution</dc:title>
  <dc:creator>aeshwaryadixit@outlook.com</dc:creator>
  <cp:lastModifiedBy>aeshwaryadixit@outlook.com</cp:lastModifiedBy>
  <cp:revision>19</cp:revision>
  <dcterms:created xsi:type="dcterms:W3CDTF">2022-08-18T04:16:21Z</dcterms:created>
  <dcterms:modified xsi:type="dcterms:W3CDTF">2022-08-23T04:59:34Z</dcterms:modified>
</cp:coreProperties>
</file>