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76" r:id="rId7"/>
    <p:sldId id="260" r:id="rId8"/>
    <p:sldId id="270" r:id="rId9"/>
    <p:sldId id="261" r:id="rId10"/>
    <p:sldId id="271" r:id="rId11"/>
    <p:sldId id="262" r:id="rId12"/>
    <p:sldId id="263" r:id="rId13"/>
    <p:sldId id="264" r:id="rId14"/>
    <p:sldId id="265" r:id="rId15"/>
    <p:sldId id="269" r:id="rId16"/>
    <p:sldId id="274" r:id="rId17"/>
    <p:sldId id="277" r:id="rId18"/>
    <p:sldId id="297" r:id="rId19"/>
    <p:sldId id="280" r:id="rId20"/>
    <p:sldId id="294" r:id="rId21"/>
    <p:sldId id="293" r:id="rId22"/>
    <p:sldId id="314" r:id="rId23"/>
    <p:sldId id="281" r:id="rId24"/>
    <p:sldId id="315" r:id="rId25"/>
    <p:sldId id="316" r:id="rId26"/>
    <p:sldId id="282" r:id="rId27"/>
    <p:sldId id="283" r:id="rId28"/>
    <p:sldId id="284" r:id="rId29"/>
    <p:sldId id="285" r:id="rId30"/>
    <p:sldId id="286" r:id="rId31"/>
    <p:sldId id="290" r:id="rId32"/>
    <p:sldId id="288" r:id="rId33"/>
    <p:sldId id="291" r:id="rId34"/>
    <p:sldId id="299" r:id="rId35"/>
    <p:sldId id="310" r:id="rId36"/>
    <p:sldId id="309" r:id="rId37"/>
    <p:sldId id="313" r:id="rId38"/>
    <p:sldId id="300" r:id="rId39"/>
    <p:sldId id="311" r:id="rId40"/>
    <p:sldId id="301" r:id="rId41"/>
    <p:sldId id="306" r:id="rId42"/>
    <p:sldId id="302" r:id="rId43"/>
    <p:sldId id="303" r:id="rId44"/>
    <p:sldId id="304" r:id="rId45"/>
    <p:sldId id="305" r:id="rId46"/>
    <p:sldId id="312" r:id="rId47"/>
    <p:sldId id="317" r:id="rId48"/>
    <p:sldId id="318" r:id="rId49"/>
    <p:sldId id="319" r:id="rId50"/>
    <p:sldId id="30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464672-5DD2-4CC8-8512-75EF00D14F58}"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64672-5DD2-4CC8-8512-75EF00D14F58}"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64672-5DD2-4CC8-8512-75EF00D14F58}"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64672-5DD2-4CC8-8512-75EF00D14F58}"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64672-5DD2-4CC8-8512-75EF00D14F58}"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464672-5DD2-4CC8-8512-75EF00D14F58}"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464672-5DD2-4CC8-8512-75EF00D14F58}"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464672-5DD2-4CC8-8512-75EF00D14F58}"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64672-5DD2-4CC8-8512-75EF00D14F58}"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64672-5DD2-4CC8-8512-75EF00D14F58}"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64672-5DD2-4CC8-8512-75EF00D14F58}"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9004C-8BF0-4251-976A-1A558F2228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64672-5DD2-4CC8-8512-75EF00D14F58}" type="datetimeFigureOut">
              <a:rPr lang="en-US" smtClean="0"/>
              <a:pPr/>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9004C-8BF0-4251-976A-1A558F2228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f3NmLUINP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QLbGHQo4qn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3xMn0o82aL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smtClean="0"/>
              <a:t>Recap quiz</a:t>
            </a:r>
            <a:endParaRPr lang="en-US" dirty="0"/>
          </a:p>
        </p:txBody>
      </p:sp>
      <p:sp>
        <p:nvSpPr>
          <p:cNvPr id="4" name="Content Placeholder 3"/>
          <p:cNvSpPr>
            <a:spLocks noGrp="1"/>
          </p:cNvSpPr>
          <p:nvPr>
            <p:ph idx="1"/>
          </p:nvPr>
        </p:nvSpPr>
        <p:spPr/>
        <p:txBody>
          <a:bodyPr/>
          <a:lstStyle/>
          <a:p>
            <a:r>
              <a:rPr lang="en-IN" dirty="0" smtClean="0"/>
              <a:t>Which of the following is not included in the process of creating organizational culture?</a:t>
            </a:r>
          </a:p>
          <a:p>
            <a:r>
              <a:rPr lang="en-IN" dirty="0" smtClean="0"/>
              <a:t>Acquire</a:t>
            </a:r>
          </a:p>
          <a:p>
            <a:r>
              <a:rPr lang="en-IN" dirty="0" smtClean="0"/>
              <a:t>Embed</a:t>
            </a:r>
          </a:p>
          <a:p>
            <a:r>
              <a:rPr lang="en-IN" dirty="0" smtClean="0"/>
              <a:t>Integrate</a:t>
            </a:r>
          </a:p>
          <a:p>
            <a:r>
              <a:rPr lang="en-IN" dirty="0" smtClean="0"/>
              <a:t>Implement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p:txBody>
          <a:bodyPr/>
          <a:lstStyle/>
          <a:p>
            <a:r>
              <a:rPr lang="en-US" dirty="0" smtClean="0"/>
              <a:t>Which of the following is not  a reason for employee resistance to change?</a:t>
            </a:r>
          </a:p>
          <a:p>
            <a:r>
              <a:rPr lang="en-US" dirty="0" smtClean="0"/>
              <a:t>A. Fear</a:t>
            </a:r>
          </a:p>
          <a:p>
            <a:r>
              <a:rPr lang="en-US" dirty="0" smtClean="0"/>
              <a:t>B. Self interest </a:t>
            </a:r>
          </a:p>
          <a:p>
            <a:r>
              <a:rPr lang="en-US" dirty="0" smtClean="0"/>
              <a:t>C. Habit </a:t>
            </a:r>
          </a:p>
          <a:p>
            <a:r>
              <a:rPr lang="en-US" dirty="0" smtClean="0"/>
              <a:t>D. Job promotion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Overcoming resistance to change</a:t>
            </a:r>
            <a:endParaRPr lang="en-US" dirty="0"/>
          </a:p>
        </p:txBody>
      </p:sp>
      <p:sp>
        <p:nvSpPr>
          <p:cNvPr id="3" name="Content Placeholder 2"/>
          <p:cNvSpPr>
            <a:spLocks noGrp="1"/>
          </p:cNvSpPr>
          <p:nvPr>
            <p:ph idx="1"/>
          </p:nvPr>
        </p:nvSpPr>
        <p:spPr/>
        <p:txBody>
          <a:bodyPr/>
          <a:lstStyle/>
          <a:p>
            <a:endParaRPr lang="en-US"/>
          </a:p>
        </p:txBody>
      </p:sp>
      <p:pic>
        <p:nvPicPr>
          <p:cNvPr id="7170" name="Picture 2" descr="Change Management - Overcoming Resistance to… | Business | tutor2u"/>
          <p:cNvPicPr>
            <a:picLocks noChangeAspect="1" noChangeArrowheads="1"/>
          </p:cNvPicPr>
          <p:nvPr/>
        </p:nvPicPr>
        <p:blipFill>
          <a:blip r:embed="rId2"/>
          <a:srcRect t="34737" b="6841"/>
          <a:stretch>
            <a:fillRect/>
          </a:stretch>
        </p:blipFill>
        <p:spPr bwMode="auto">
          <a:xfrm>
            <a:off x="428596" y="1500174"/>
            <a:ext cx="8286808" cy="471490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b="1" dirty="0" smtClean="0"/>
              <a:t/>
            </a:r>
            <a:br>
              <a:rPr lang="en-US" b="1" dirty="0" smtClean="0"/>
            </a:br>
            <a:r>
              <a:rPr lang="en-US" b="1" dirty="0" smtClean="0"/>
              <a:t>Kurt </a:t>
            </a:r>
            <a:r>
              <a:rPr lang="en-US" b="1" dirty="0" err="1" smtClean="0"/>
              <a:t>Lewin's</a:t>
            </a:r>
            <a:r>
              <a:rPr lang="en-US" b="1" dirty="0" smtClean="0"/>
              <a:t> Change Model</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b="1" dirty="0" smtClean="0"/>
              <a:t>Kurt </a:t>
            </a:r>
            <a:r>
              <a:rPr lang="en-US" b="1" dirty="0" err="1" smtClean="0"/>
              <a:t>Lewin</a:t>
            </a:r>
            <a:r>
              <a:rPr lang="en-US" dirty="0" smtClean="0"/>
              <a:t> developed a change model involving three steps: </a:t>
            </a:r>
            <a:r>
              <a:rPr lang="en-US" b="1" dirty="0" smtClean="0"/>
              <a:t>unfreeze</a:t>
            </a:r>
            <a:r>
              <a:rPr lang="en-US" dirty="0" smtClean="0"/>
              <a:t>, </a:t>
            </a:r>
            <a:r>
              <a:rPr lang="en-US" b="1" dirty="0" smtClean="0"/>
              <a:t>change</a:t>
            </a:r>
            <a:r>
              <a:rPr lang="en-US" dirty="0" smtClean="0"/>
              <a:t> and </a:t>
            </a:r>
            <a:r>
              <a:rPr lang="en-US" b="1" dirty="0" smtClean="0"/>
              <a:t>refreeze</a:t>
            </a:r>
            <a:r>
              <a:rPr lang="en-US" dirty="0" smtClean="0"/>
              <a:t>. </a:t>
            </a:r>
          </a:p>
          <a:p>
            <a:pPr algn="just"/>
            <a:r>
              <a:rPr lang="en-US" dirty="0" smtClean="0"/>
              <a:t>For </a:t>
            </a:r>
            <a:r>
              <a:rPr lang="en-US" dirty="0" err="1" smtClean="0"/>
              <a:t>Lewin</a:t>
            </a:r>
            <a:r>
              <a:rPr lang="en-US" dirty="0" smtClean="0"/>
              <a:t>, the process of change entails </a:t>
            </a:r>
            <a:r>
              <a:rPr lang="en-US" dirty="0" smtClean="0">
                <a:solidFill>
                  <a:srgbClr val="FF0000"/>
                </a:solidFill>
              </a:rPr>
              <a:t>creating the perception that a change is needed</a:t>
            </a:r>
            <a:r>
              <a:rPr lang="en-US" dirty="0" smtClean="0"/>
              <a:t>, then </a:t>
            </a:r>
            <a:r>
              <a:rPr lang="en-US" dirty="0" smtClean="0">
                <a:solidFill>
                  <a:srgbClr val="FF0000"/>
                </a:solidFill>
              </a:rPr>
              <a:t>moving towards the new</a:t>
            </a:r>
            <a:r>
              <a:rPr lang="en-US" dirty="0" smtClean="0"/>
              <a:t>, desired level of behavior and finally, solidifying that </a:t>
            </a:r>
            <a:r>
              <a:rPr lang="en-US" dirty="0" smtClean="0">
                <a:solidFill>
                  <a:srgbClr val="FF0000"/>
                </a:solidFill>
              </a:rPr>
              <a:t>new behavior as the norm. </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Change Management</a:t>
            </a:r>
            <a:endParaRPr lang="en-US" dirty="0"/>
          </a:p>
        </p:txBody>
      </p:sp>
      <p:sp>
        <p:nvSpPr>
          <p:cNvPr id="3" name="Content Placeholder 2"/>
          <p:cNvSpPr>
            <a:spLocks noGrp="1"/>
          </p:cNvSpPr>
          <p:nvPr>
            <p:ph idx="1"/>
          </p:nvPr>
        </p:nvSpPr>
        <p:spPr/>
        <p:txBody>
          <a:bodyPr/>
          <a:lstStyle/>
          <a:p>
            <a:endParaRPr lang="en-US"/>
          </a:p>
        </p:txBody>
      </p:sp>
      <p:pic>
        <p:nvPicPr>
          <p:cNvPr id="6146" name="Picture 2" descr="Planning and Executing Change Effectively"/>
          <p:cNvPicPr>
            <a:picLocks noChangeAspect="1" noChangeArrowheads="1"/>
          </p:cNvPicPr>
          <p:nvPr/>
        </p:nvPicPr>
        <p:blipFill>
          <a:blip r:embed="rId2"/>
          <a:srcRect/>
          <a:stretch>
            <a:fillRect/>
          </a:stretch>
        </p:blipFill>
        <p:spPr bwMode="auto">
          <a:xfrm>
            <a:off x="428596" y="1500174"/>
            <a:ext cx="8286808" cy="506254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Kurt Lewin’s Model of change </a:t>
            </a:r>
            <a:endParaRPr lang="en-US" dirty="0"/>
          </a:p>
        </p:txBody>
      </p:sp>
      <p:sp>
        <p:nvSpPr>
          <p:cNvPr id="3" name="Content Placeholder 2"/>
          <p:cNvSpPr>
            <a:spLocks noGrp="1"/>
          </p:cNvSpPr>
          <p:nvPr>
            <p:ph idx="1"/>
          </p:nvPr>
        </p:nvSpPr>
        <p:spPr/>
        <p:txBody>
          <a:bodyPr/>
          <a:lstStyle/>
          <a:p>
            <a:endParaRPr lang="en-US"/>
          </a:p>
        </p:txBody>
      </p:sp>
      <p:pic>
        <p:nvPicPr>
          <p:cNvPr id="1026" name="Picture 2" descr="Lewin's Change Model | 9m Consulting Lewin's Change Model"/>
          <p:cNvPicPr>
            <a:picLocks noChangeAspect="1" noChangeArrowheads="1"/>
          </p:cNvPicPr>
          <p:nvPr/>
        </p:nvPicPr>
        <p:blipFill>
          <a:blip r:embed="rId2"/>
          <a:srcRect/>
          <a:stretch>
            <a:fillRect/>
          </a:stretch>
        </p:blipFill>
        <p:spPr bwMode="auto">
          <a:xfrm>
            <a:off x="357158" y="1500174"/>
            <a:ext cx="8501122" cy="470535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smtClean="0"/>
              <a:t>MCQ</a:t>
            </a:r>
            <a:endParaRPr lang="en-US" dirty="0"/>
          </a:p>
        </p:txBody>
      </p:sp>
      <p:sp>
        <p:nvSpPr>
          <p:cNvPr id="3" name="Content Placeholder 2"/>
          <p:cNvSpPr>
            <a:spLocks noGrp="1"/>
          </p:cNvSpPr>
          <p:nvPr>
            <p:ph idx="1"/>
          </p:nvPr>
        </p:nvSpPr>
        <p:spPr/>
        <p:txBody>
          <a:bodyPr/>
          <a:lstStyle/>
          <a:p>
            <a:r>
              <a:rPr lang="en-US" dirty="0"/>
              <a:t>According to psychologist Kurt </a:t>
            </a:r>
            <a:r>
              <a:rPr lang="en-US" dirty="0" err="1"/>
              <a:t>Lewin</a:t>
            </a:r>
            <a:r>
              <a:rPr lang="en-US" dirty="0"/>
              <a:t>, which of the following is not a stage in the change process?</a:t>
            </a:r>
            <a:r>
              <a:rPr lang="en-US" dirty="0" smtClean="0"/>
              <a:t> </a:t>
            </a:r>
          </a:p>
          <a:p>
            <a:r>
              <a:rPr lang="en-US" dirty="0"/>
              <a:t> </a:t>
            </a:r>
            <a:r>
              <a:rPr lang="en-US" dirty="0" smtClean="0"/>
              <a:t>a. unfreezing.</a:t>
            </a:r>
            <a:br>
              <a:rPr lang="en-US" dirty="0" smtClean="0"/>
            </a:br>
            <a:r>
              <a:rPr lang="en-US" dirty="0" smtClean="0"/>
              <a:t> b. mediating.</a:t>
            </a:r>
            <a:br>
              <a:rPr lang="en-US" dirty="0" smtClean="0"/>
            </a:br>
            <a:r>
              <a:rPr lang="en-US" dirty="0" smtClean="0"/>
              <a:t> c. changing.</a:t>
            </a:r>
            <a:br>
              <a:rPr lang="en-US" dirty="0" smtClean="0"/>
            </a:br>
            <a:r>
              <a:rPr lang="en-US" dirty="0" smtClean="0"/>
              <a:t> d. refreezing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Recap Quiz</a:t>
            </a:r>
            <a:endParaRPr lang="en-US" dirty="0"/>
          </a:p>
        </p:txBody>
      </p:sp>
      <p:sp>
        <p:nvSpPr>
          <p:cNvPr id="3" name="Content Placeholder 2"/>
          <p:cNvSpPr>
            <a:spLocks noGrp="1"/>
          </p:cNvSpPr>
          <p:nvPr>
            <p:ph idx="1"/>
          </p:nvPr>
        </p:nvSpPr>
        <p:spPr/>
        <p:txBody>
          <a:bodyPr/>
          <a:lstStyle/>
          <a:p>
            <a:pPr algn="just"/>
            <a:r>
              <a:rPr lang="en-US" dirty="0" smtClean="0"/>
              <a:t>Which one of the following stages means putting aside the old/existing practices in organization?</a:t>
            </a:r>
          </a:p>
          <a:p>
            <a:pPr algn="just"/>
            <a:r>
              <a:rPr lang="en-US" dirty="0" smtClean="0"/>
              <a:t>A. Unfreezing</a:t>
            </a:r>
          </a:p>
          <a:p>
            <a:pPr algn="just"/>
            <a:r>
              <a:rPr lang="en-US" dirty="0" smtClean="0"/>
              <a:t>B. Change</a:t>
            </a:r>
          </a:p>
          <a:p>
            <a:pPr algn="just"/>
            <a:r>
              <a:rPr lang="en-US" dirty="0" smtClean="0"/>
              <a:t>C. Mediating</a:t>
            </a:r>
          </a:p>
          <a:p>
            <a:pPr algn="just"/>
            <a:r>
              <a:rPr lang="en-US" dirty="0" smtClean="0"/>
              <a:t>D. Refreezing</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75000"/>
            </a:schemeClr>
          </a:solidFill>
        </p:spPr>
        <p:txBody>
          <a:bodyPr>
            <a:normAutofit/>
          </a:bodyPr>
          <a:lstStyle/>
          <a:p>
            <a:r>
              <a:rPr lang="en-US" dirty="0" smtClean="0"/>
              <a:t>Conflict Management</a:t>
            </a:r>
            <a:endParaRPr lang="en-US" dirty="0"/>
          </a:p>
        </p:txBody>
      </p:sp>
      <p:sp>
        <p:nvSpPr>
          <p:cNvPr id="4" name="Subtitle 3"/>
          <p:cNvSpPr>
            <a:spLocks noGrp="1"/>
          </p:cNvSpPr>
          <p:nvPr>
            <p:ph type="subTitle" idx="1"/>
          </p:nvPr>
        </p:nvSpPr>
        <p:spPr/>
        <p:txBody>
          <a:bodyPr/>
          <a:lstStyle/>
          <a:p>
            <a:r>
              <a:rPr lang="en-US" dirty="0" smtClean="0">
                <a:solidFill>
                  <a:srgbClr val="FF0000"/>
                </a:solidFill>
              </a:rPr>
              <a:t>Expected learning outcome-</a:t>
            </a:r>
          </a:p>
          <a:p>
            <a:r>
              <a:rPr lang="en-US" dirty="0" smtClean="0">
                <a:solidFill>
                  <a:schemeClr val="tx1"/>
                </a:solidFill>
              </a:rPr>
              <a:t>to understand benefits of conflict and its management strategies</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000372"/>
            <a:ext cx="8229600" cy="1143000"/>
          </a:xfrm>
          <a:solidFill>
            <a:schemeClr val="accent6">
              <a:lumMod val="75000"/>
            </a:schemeClr>
          </a:solidFill>
        </p:spPr>
        <p:txBody>
          <a:bodyPr>
            <a:normAutofit/>
          </a:bodyPr>
          <a:lstStyle/>
          <a:p>
            <a:r>
              <a:rPr lang="en-US" sz="5400" dirty="0" smtClean="0"/>
              <a:t>Can conflict be constructive?</a:t>
            </a:r>
            <a:endParaRPr lang="en-US" sz="5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Conflict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conflict is a clash of interest. The basis of conflict may vary but it is always a part of society. Basis of conflict may be personal, organizational, political and international. </a:t>
            </a:r>
          </a:p>
          <a:p>
            <a:pPr algn="just"/>
            <a:r>
              <a:rPr lang="en-US" dirty="0" smtClean="0"/>
              <a:t>According to Follett, “conflict is the appearance of difference, difference of opinions, difference of interests”.</a:t>
            </a:r>
          </a:p>
          <a:p>
            <a:pPr algn="just"/>
            <a:r>
              <a:rPr lang="en-US" dirty="0" smtClean="0">
                <a:hlinkClick r:id="rId2"/>
              </a:rPr>
              <a:t>https://www.youtube.com/watch?v=f3NmLUINP80</a:t>
            </a:r>
            <a:endParaRPr lang="en-US" dirty="0" smtClean="0"/>
          </a:p>
          <a:p>
            <a:pPr algn="just">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lumMod val="75000"/>
            </a:schemeClr>
          </a:solidFill>
        </p:spPr>
        <p:txBody>
          <a:bodyPr/>
          <a:lstStyle/>
          <a:p>
            <a:r>
              <a:rPr lang="en-US" dirty="0" smtClean="0"/>
              <a:t>Managing Change in Organizations</a:t>
            </a:r>
            <a:endParaRPr lang="en-US" dirty="0"/>
          </a:p>
        </p:txBody>
      </p:sp>
      <p:sp>
        <p:nvSpPr>
          <p:cNvPr id="3" name="Subtitle 2"/>
          <p:cNvSpPr>
            <a:spLocks noGrp="1"/>
          </p:cNvSpPr>
          <p:nvPr>
            <p:ph type="subTitle" idx="1"/>
          </p:nvPr>
        </p:nvSpPr>
        <p:spPr/>
        <p:txBody>
          <a:bodyPr>
            <a:normAutofit fontScale="92500" lnSpcReduction="20000"/>
          </a:bodyPr>
          <a:lstStyle/>
          <a:p>
            <a:r>
              <a:rPr lang="en-US" b="1" dirty="0" smtClean="0">
                <a:solidFill>
                  <a:srgbClr val="FF0000"/>
                </a:solidFill>
              </a:rPr>
              <a:t>Expected Learning outcome-</a:t>
            </a:r>
          </a:p>
          <a:p>
            <a:r>
              <a:rPr lang="en-US" dirty="0" smtClean="0">
                <a:solidFill>
                  <a:schemeClr val="tx1"/>
                </a:solidFill>
              </a:rPr>
              <a:t>be able to understand how to manage change and the role of resistance to change</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a:bodyPr>
          <a:lstStyle/>
          <a:p>
            <a:r>
              <a:rPr lang="en-US" sz="4800" dirty="0" smtClean="0"/>
              <a:t>Conflict Management</a:t>
            </a:r>
            <a:endParaRPr lang="en-US" sz="4800" dirty="0"/>
          </a:p>
        </p:txBody>
      </p:sp>
      <p:sp>
        <p:nvSpPr>
          <p:cNvPr id="3" name="Content Placeholder 2"/>
          <p:cNvSpPr>
            <a:spLocks noGrp="1"/>
          </p:cNvSpPr>
          <p:nvPr>
            <p:ph idx="1"/>
          </p:nvPr>
        </p:nvSpPr>
        <p:spPr/>
        <p:txBody>
          <a:bodyPr/>
          <a:lstStyle/>
          <a:p>
            <a:pPr algn="just"/>
            <a:r>
              <a:rPr lang="en-US" dirty="0" smtClean="0"/>
              <a:t>Conflict management involves </a:t>
            </a:r>
            <a:r>
              <a:rPr lang="en-US" dirty="0" smtClean="0">
                <a:solidFill>
                  <a:srgbClr val="FF0000"/>
                </a:solidFill>
              </a:rPr>
              <a:t>acquiring skills related to conflict resolution, </a:t>
            </a:r>
            <a:r>
              <a:rPr lang="en-US" dirty="0" smtClean="0"/>
              <a:t>self-awareness about conflict modes, conflict communication skills, and establishing a structure for management of conflict in your environment. </a:t>
            </a:r>
            <a:endParaRPr lang="en-US" dirty="0" smtClean="0">
              <a:hlinkClick r:id="rId2"/>
            </a:endParaRPr>
          </a:p>
          <a:p>
            <a:r>
              <a:rPr lang="en-US" dirty="0" smtClean="0">
                <a:hlinkClick r:id="rId2"/>
              </a:rPr>
              <a:t>https://www.youtube.com/watch?v=QLbGHQo4qnA</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Autofit/>
          </a:bodyPr>
          <a:lstStyle/>
          <a:p>
            <a:r>
              <a:rPr lang="en-US" b="1" dirty="0" smtClean="0"/>
              <a:t/>
            </a:r>
            <a:br>
              <a:rPr lang="en-US" b="1" dirty="0" smtClean="0"/>
            </a:br>
            <a:r>
              <a:rPr lang="en-US" b="1" dirty="0" smtClean="0"/>
              <a:t>Characteristics of Conflict:</a:t>
            </a:r>
            <a:br>
              <a:rPr lang="en-US" b="1" dirty="0" smtClean="0"/>
            </a:br>
            <a:endParaRPr lang="en-US" dirty="0"/>
          </a:p>
        </p:txBody>
      </p:sp>
      <p:sp>
        <p:nvSpPr>
          <p:cNvPr id="3" name="Content Placeholder 2"/>
          <p:cNvSpPr>
            <a:spLocks noGrp="1"/>
          </p:cNvSpPr>
          <p:nvPr>
            <p:ph idx="1"/>
          </p:nvPr>
        </p:nvSpPr>
        <p:spPr/>
        <p:txBody>
          <a:bodyPr/>
          <a:lstStyle/>
          <a:p>
            <a:r>
              <a:rPr lang="en-US" b="1" dirty="0" smtClean="0"/>
              <a:t>Conflict is a Process</a:t>
            </a:r>
          </a:p>
          <a:p>
            <a:r>
              <a:rPr lang="en-US" b="1" dirty="0" smtClean="0"/>
              <a:t>Conflict is Inevitable</a:t>
            </a:r>
          </a:p>
          <a:p>
            <a:r>
              <a:rPr lang="en-US" b="1" dirty="0" smtClean="0"/>
              <a:t>Conflict is a Normal Part of Life</a:t>
            </a:r>
          </a:p>
          <a:p>
            <a:r>
              <a:rPr lang="en-US" b="1" dirty="0" smtClean="0"/>
              <a:t>Perception</a:t>
            </a:r>
          </a:p>
          <a:p>
            <a:r>
              <a:rPr lang="en-US" b="1" dirty="0" smtClean="0"/>
              <a:t>Opposition</a:t>
            </a:r>
          </a:p>
          <a:p>
            <a:endParaRPr lang="en-US" b="1" dirty="0" smtClean="0"/>
          </a:p>
          <a:p>
            <a:endParaRPr lang="en-US" b="1" dirty="0" smtClean="0"/>
          </a:p>
          <a:p>
            <a:endParaRPr lang="en-US" b="1"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Stages of conflict</a:t>
            </a:r>
            <a:endParaRPr lang="en-US" dirty="0"/>
          </a:p>
        </p:txBody>
      </p:sp>
      <p:sp>
        <p:nvSpPr>
          <p:cNvPr id="3" name="Content Placeholder 2"/>
          <p:cNvSpPr>
            <a:spLocks noGrp="1"/>
          </p:cNvSpPr>
          <p:nvPr>
            <p:ph idx="1"/>
          </p:nvPr>
        </p:nvSpPr>
        <p:spPr/>
        <p:txBody>
          <a:bodyPr/>
          <a:lstStyle/>
          <a:p>
            <a:endParaRPr lang="en-US"/>
          </a:p>
        </p:txBody>
      </p:sp>
      <p:pic>
        <p:nvPicPr>
          <p:cNvPr id="36866" name="Picture 2" descr="Stages in Conflict (or) Conflict Process - Organizational Behaviour"/>
          <p:cNvPicPr>
            <a:picLocks noChangeAspect="1" noChangeArrowheads="1"/>
          </p:cNvPicPr>
          <p:nvPr/>
        </p:nvPicPr>
        <p:blipFill>
          <a:blip r:embed="rId2"/>
          <a:srcRect/>
          <a:stretch>
            <a:fillRect/>
          </a:stretch>
        </p:blipFill>
        <p:spPr bwMode="auto">
          <a:xfrm>
            <a:off x="428596" y="1428736"/>
            <a:ext cx="8358246" cy="485778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4818" name="Picture 2" descr="CONFLICT &amp; CONFLICT PROCESS"/>
          <p:cNvPicPr>
            <a:picLocks noChangeAspect="1" noChangeArrowheads="1"/>
          </p:cNvPicPr>
          <p:nvPr/>
        </p:nvPicPr>
        <p:blipFill>
          <a:blip r:embed="rId2"/>
          <a:srcRect/>
          <a:stretch>
            <a:fillRect/>
          </a:stretch>
        </p:blipFill>
        <p:spPr bwMode="auto">
          <a:xfrm>
            <a:off x="285720" y="214290"/>
            <a:ext cx="8501122" cy="607223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p:txBody>
          <a:bodyPr>
            <a:normAutofit/>
          </a:bodyPr>
          <a:lstStyle/>
          <a:p>
            <a:pPr algn="just"/>
            <a:r>
              <a:rPr lang="en-US" dirty="0" smtClean="0"/>
              <a:t>A situation which describes a conflict which no one is aware of is called as-</a:t>
            </a:r>
          </a:p>
          <a:p>
            <a:pPr algn="just"/>
            <a:r>
              <a:rPr lang="en-US" dirty="0" smtClean="0"/>
              <a:t>Latent</a:t>
            </a:r>
          </a:p>
          <a:p>
            <a:pPr algn="just"/>
            <a:r>
              <a:rPr lang="en-US" dirty="0" smtClean="0"/>
              <a:t>Perceived</a:t>
            </a:r>
          </a:p>
          <a:p>
            <a:pPr algn="just"/>
            <a:r>
              <a:rPr lang="en-US" dirty="0" smtClean="0"/>
              <a:t>Felt</a:t>
            </a:r>
          </a:p>
          <a:p>
            <a:pPr algn="just"/>
            <a:r>
              <a:rPr lang="en-US" dirty="0" smtClean="0"/>
              <a:t>Manifested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2</a:t>
            </a:r>
            <a:endParaRPr lang="en-US" dirty="0"/>
          </a:p>
        </p:txBody>
      </p:sp>
      <p:sp>
        <p:nvSpPr>
          <p:cNvPr id="3" name="Content Placeholder 2"/>
          <p:cNvSpPr>
            <a:spLocks noGrp="1"/>
          </p:cNvSpPr>
          <p:nvPr>
            <p:ph idx="1"/>
          </p:nvPr>
        </p:nvSpPr>
        <p:spPr/>
        <p:txBody>
          <a:bodyPr/>
          <a:lstStyle/>
          <a:p>
            <a:r>
              <a:rPr lang="en-US" dirty="0" smtClean="0"/>
              <a:t>Which of the following stage of conflict means conflict is clear and is known to everyone?</a:t>
            </a:r>
          </a:p>
          <a:p>
            <a:r>
              <a:rPr lang="en-US" dirty="0" smtClean="0"/>
              <a:t>Latent</a:t>
            </a:r>
          </a:p>
          <a:p>
            <a:pPr algn="just"/>
            <a:r>
              <a:rPr lang="en-US" dirty="0" smtClean="0"/>
              <a:t>Perceived</a:t>
            </a:r>
          </a:p>
          <a:p>
            <a:pPr algn="just"/>
            <a:r>
              <a:rPr lang="en-US" dirty="0" smtClean="0"/>
              <a:t>Felt</a:t>
            </a:r>
          </a:p>
          <a:p>
            <a:pPr algn="just"/>
            <a:r>
              <a:rPr lang="en-US" dirty="0" smtClean="0"/>
              <a:t>Manifested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pPr fontAlgn="base"/>
            <a:r>
              <a:rPr lang="en-US" b="1" dirty="0" smtClean="0"/>
              <a:t>Potential Opposition or Incompatibility</a:t>
            </a:r>
            <a:endParaRPr lang="en-US" b="1" dirty="0"/>
          </a:p>
        </p:txBody>
      </p:sp>
      <p:sp>
        <p:nvSpPr>
          <p:cNvPr id="3" name="Content Placeholder 2"/>
          <p:cNvSpPr>
            <a:spLocks noGrp="1"/>
          </p:cNvSpPr>
          <p:nvPr>
            <p:ph idx="1"/>
          </p:nvPr>
        </p:nvSpPr>
        <p:spPr/>
        <p:txBody>
          <a:bodyPr>
            <a:normAutofit fontScale="62500" lnSpcReduction="20000"/>
          </a:bodyPr>
          <a:lstStyle/>
          <a:p>
            <a:pPr algn="just" fontAlgn="base"/>
            <a:r>
              <a:rPr lang="en-US" b="1" dirty="0" smtClean="0"/>
              <a:t>Communication.</a:t>
            </a:r>
            <a:r>
              <a:rPr lang="en-US" dirty="0" smtClean="0"/>
              <a:t> Conflict can arise from, misunderstanding, or noise in the communication channel that hasn’t been clarified. For instance, your new manager, Steve, is leading a project and you’re on the team. Steve is vague about the team’s goals, and when you get to work on your part of the project, Steve shows up half the way through to tell you you’re doing it wrong. This is conflict caused by communication.</a:t>
            </a:r>
          </a:p>
          <a:p>
            <a:pPr algn="just" fontAlgn="base"/>
            <a:r>
              <a:rPr lang="en-US" b="1" dirty="0" smtClean="0"/>
              <a:t>Structure.</a:t>
            </a:r>
            <a:r>
              <a:rPr lang="en-US" dirty="0" smtClean="0"/>
              <a:t> Conflict can arise based on the structure of a group of people who have to work together. For instance, let’s say you sell cars, and your co-worker has to approve the credit of all the people who purchase a vehicle from you. If your co-worker doesn’t approve your customers, then he is standing between you and your commission, your good performance review, and your paycheck. This is a structure that invites conflict.</a:t>
            </a:r>
          </a:p>
          <a:p>
            <a:pPr algn="just" fontAlgn="base"/>
            <a:r>
              <a:rPr lang="en-US" b="1" dirty="0" smtClean="0"/>
              <a:t>Personal variables.</a:t>
            </a:r>
            <a:r>
              <a:rPr lang="en-US" dirty="0" smtClean="0"/>
              <a:t> Conflict can arise if two people who work together just don’t care for each other. Perhaps you work with a man and you find him untrustworthy. Comments he’s made, the way he laughs, the way he talks about his wife and family, all of it just rubs you the wrong way. That’s personal variable, ripe to cause a conflict.</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b="1" dirty="0" smtClean="0"/>
              <a:t/>
            </a:r>
            <a:br>
              <a:rPr lang="en-US" b="1" dirty="0" smtClean="0"/>
            </a:br>
            <a:r>
              <a:rPr lang="en-US" b="1" dirty="0" smtClean="0"/>
              <a:t>Cognition and Personalization</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pPr algn="just" fontAlgn="base"/>
            <a:r>
              <a:rPr lang="en-US" dirty="0" smtClean="0"/>
              <a:t>In the last section, we talked about how conflict only exists if it’s perceived to exist. If it’s been determined that potential opposition or incompatibility exists and both parties feel it, then conflict is developing.</a:t>
            </a:r>
          </a:p>
          <a:p>
            <a:pPr algn="just" fontAlgn="base"/>
            <a:r>
              <a:rPr lang="en-US" dirty="0" smtClean="0"/>
              <a:t>If Joan and her new manager, Mitch, are having a disagreement, they may perceive it but not be personally affected by it. Perhaps Joan is not worried about the disagreement. It is only when both parties understand that conflict is brewing, and they internalize it as something that is affecting them, that this stage is complete.</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Intentions</a:t>
            </a:r>
            <a:endParaRPr lang="en-US" dirty="0"/>
          </a:p>
        </p:txBody>
      </p:sp>
      <p:sp>
        <p:nvSpPr>
          <p:cNvPr id="3" name="Content Placeholder 2"/>
          <p:cNvSpPr>
            <a:spLocks noGrp="1"/>
          </p:cNvSpPr>
          <p:nvPr>
            <p:ph idx="1"/>
          </p:nvPr>
        </p:nvSpPr>
        <p:spPr/>
        <p:txBody>
          <a:bodyPr>
            <a:normAutofit fontScale="85000" lnSpcReduction="10000"/>
          </a:bodyPr>
          <a:lstStyle/>
          <a:p>
            <a:pPr algn="just" fontAlgn="base"/>
            <a:r>
              <a:rPr lang="en-US" b="1" dirty="0" smtClean="0"/>
              <a:t>Competing.</a:t>
            </a:r>
            <a:r>
              <a:rPr lang="en-US" dirty="0" smtClean="0"/>
              <a:t> One party seeks to satisfy his own interests regardless of the impact on the other party.</a:t>
            </a:r>
          </a:p>
          <a:p>
            <a:pPr algn="just" fontAlgn="base"/>
            <a:r>
              <a:rPr lang="en-US" b="1" dirty="0" smtClean="0"/>
              <a:t>Collaborating.</a:t>
            </a:r>
            <a:r>
              <a:rPr lang="en-US" dirty="0" smtClean="0"/>
              <a:t> One party, or both, desire to fully satisfy the concerns of all parties involved in the conflict.</a:t>
            </a:r>
          </a:p>
          <a:p>
            <a:pPr algn="just" fontAlgn="base"/>
            <a:r>
              <a:rPr lang="en-US" b="1" dirty="0" smtClean="0"/>
              <a:t>Compromising.</a:t>
            </a:r>
            <a:r>
              <a:rPr lang="en-US" dirty="0" smtClean="0"/>
              <a:t> Each party to the conflict seeks to give up something to resolve the conflict.</a:t>
            </a:r>
          </a:p>
          <a:p>
            <a:pPr algn="just" fontAlgn="base"/>
            <a:r>
              <a:rPr lang="en-US" b="1" dirty="0" smtClean="0"/>
              <a:t>Avoiding.</a:t>
            </a:r>
            <a:r>
              <a:rPr lang="en-US" dirty="0" smtClean="0"/>
              <a:t> One party withdraws from or suppresses the conflict once it is recognized.</a:t>
            </a:r>
          </a:p>
          <a:p>
            <a:pPr algn="just" fontAlgn="base"/>
            <a:r>
              <a:rPr lang="en-US" b="1" dirty="0" smtClean="0"/>
              <a:t>Accommodating.</a:t>
            </a:r>
            <a:r>
              <a:rPr lang="en-US" dirty="0" smtClean="0"/>
              <a:t> One party seeks to settle the opponent once potential conflict is recognized.</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b="1" dirty="0" smtClean="0"/>
              <a:t/>
            </a:r>
            <a:br>
              <a:rPr lang="en-US" b="1" dirty="0" smtClean="0"/>
            </a:br>
            <a:r>
              <a:rPr lang="en-US" b="1" dirty="0" smtClean="0"/>
              <a:t>Behavior</a:t>
            </a:r>
            <a:br>
              <a:rPr lang="en-US" b="1" dirty="0" smtClean="0"/>
            </a:br>
            <a:endParaRPr lang="en-US" dirty="0"/>
          </a:p>
        </p:txBody>
      </p:sp>
      <p:sp>
        <p:nvSpPr>
          <p:cNvPr id="3" name="Content Placeholder 2"/>
          <p:cNvSpPr>
            <a:spLocks noGrp="1"/>
          </p:cNvSpPr>
          <p:nvPr>
            <p:ph idx="1"/>
          </p:nvPr>
        </p:nvSpPr>
        <p:spPr/>
        <p:txBody>
          <a:bodyPr>
            <a:noAutofit/>
          </a:bodyPr>
          <a:lstStyle/>
          <a:p>
            <a:pPr algn="just" fontAlgn="base"/>
            <a:r>
              <a:rPr lang="en-US" sz="2000" dirty="0" smtClean="0">
                <a:latin typeface="Times New Roman" pitchFamily="18" charset="0"/>
                <a:cs typeface="Times New Roman" pitchFamily="18" charset="0"/>
              </a:rPr>
              <a:t>Behavior is the stage where conflict becomes evident, as it includes the statements, actions and reactions of the parties involved in the conflict. These behaviors might be overt attempts to get the other party to reveal intentions, but they have a stimulus quality that separates them from the actual intention stage.</a:t>
            </a:r>
          </a:p>
          <a:p>
            <a:pPr algn="just" fontAlgn="base"/>
            <a:r>
              <a:rPr lang="en-US" sz="2000" dirty="0" smtClean="0">
                <a:latin typeface="Times New Roman" pitchFamily="18" charset="0"/>
                <a:cs typeface="Times New Roman" pitchFamily="18" charset="0"/>
              </a:rPr>
              <a:t>Behavior is the actual dynamic process of interaction. Perhaps Party A makes a demand on Party B, Party B argues back, Party A threatens, and so on. The intensity of the behavior falls along a conflict oriented continuum. If the intensity is low, the conflict might just be a minor misunderstanding, and if the intensity is high, the conflict could be an effort to harm or even destroy the other party.</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Organizational Change</a:t>
            </a:r>
            <a:endParaRPr lang="en-US" dirty="0"/>
          </a:p>
        </p:txBody>
      </p:sp>
      <p:sp>
        <p:nvSpPr>
          <p:cNvPr id="3" name="Content Placeholder 2"/>
          <p:cNvSpPr>
            <a:spLocks noGrp="1"/>
          </p:cNvSpPr>
          <p:nvPr>
            <p:ph idx="1"/>
          </p:nvPr>
        </p:nvSpPr>
        <p:spPr/>
        <p:txBody>
          <a:bodyPr/>
          <a:lstStyle/>
          <a:p>
            <a:pPr marL="457200" indent="-457200" algn="just">
              <a:buFont typeface="Wingdings" pitchFamily="2" charset="2"/>
              <a:buChar char="v"/>
            </a:pPr>
            <a:r>
              <a:rPr lang="en-US" dirty="0" smtClean="0"/>
              <a:t>Organizational change is the process by which organizations </a:t>
            </a:r>
            <a:r>
              <a:rPr lang="en-US" dirty="0" smtClean="0">
                <a:solidFill>
                  <a:srgbClr val="FF0000"/>
                </a:solidFill>
              </a:rPr>
              <a:t>move from their present state to some desired future state </a:t>
            </a:r>
            <a:r>
              <a:rPr lang="en-US" dirty="0" smtClean="0"/>
              <a:t>to increase their effectiveness.</a:t>
            </a:r>
          </a:p>
          <a:p>
            <a:pPr marL="457200" indent="-457200" algn="just">
              <a:buFont typeface="Wingdings" pitchFamily="2" charset="2"/>
              <a:buChar char="v"/>
            </a:pPr>
            <a:r>
              <a:rPr lang="en-US" b="1" dirty="0" smtClean="0">
                <a:solidFill>
                  <a:srgbClr val="FF0000"/>
                </a:solidFill>
              </a:rPr>
              <a:t>Why change is required?</a:t>
            </a:r>
          </a:p>
          <a:p>
            <a:pPr marL="457200" indent="-457200" algn="just">
              <a:buFont typeface="Wingdings" pitchFamily="2" charset="2"/>
              <a:buChar char="v"/>
            </a:pPr>
            <a:r>
              <a:rPr lang="en-IN" u="sng" dirty="0" smtClean="0">
                <a:hlinkClick r:id="rId2"/>
              </a:rPr>
              <a:t>https://www.youtube.com/watch?v=3xMn0o82aL4</a:t>
            </a:r>
            <a:r>
              <a:rPr lang="en-IN" u="sng" dirty="0" smtClean="0"/>
              <a:t> </a:t>
            </a:r>
          </a:p>
          <a:p>
            <a:pPr marL="457200" indent="-457200" algn="just">
              <a:buFont typeface="Wingdings" pitchFamily="2" charset="2"/>
              <a:buChar char="v"/>
            </a:pPr>
            <a:r>
              <a:rPr lang="en-IN" b="1" dirty="0" smtClean="0"/>
              <a:t>Change for growth</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b="1" dirty="0" smtClean="0"/>
              <a:t/>
            </a:r>
            <a:br>
              <a:rPr lang="en-US" b="1" dirty="0" smtClean="0"/>
            </a:br>
            <a:r>
              <a:rPr lang="en-US" b="1" dirty="0" smtClean="0"/>
              <a:t>Outcomes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Outcomes of a conflict can be either functional or dysfunctional:</a:t>
            </a:r>
          </a:p>
          <a:p>
            <a:pPr algn="just"/>
            <a:r>
              <a:rPr lang="en-US" dirty="0" smtClean="0"/>
              <a:t>Functional outcomes occur when conflict is constructive.</a:t>
            </a:r>
          </a:p>
          <a:p>
            <a:pPr algn="just"/>
            <a:r>
              <a:rPr lang="en-US" dirty="0" smtClean="0"/>
              <a:t>Dysfunctional outcomes are generally more well known and understood. Uncontrolled opposition breeds discontent, which acts to sever ties and eventually leads to the dissolution of the group.</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a:xfrm>
            <a:off x="457200" y="1600200"/>
            <a:ext cx="8229600" cy="4757758"/>
          </a:xfrm>
        </p:spPr>
        <p:txBody>
          <a:bodyPr>
            <a:noAutofit/>
          </a:bodyPr>
          <a:lstStyle/>
          <a:p>
            <a:pPr algn="just"/>
            <a:r>
              <a:rPr lang="en-US" sz="2800" dirty="0" err="1" smtClean="0"/>
              <a:t>Nesreen</a:t>
            </a:r>
            <a:r>
              <a:rPr lang="en-US" sz="2800" dirty="0" smtClean="0"/>
              <a:t> supervises a small team, and one of her employees, Allen, continually underperforms. When </a:t>
            </a:r>
            <a:r>
              <a:rPr lang="en-US" sz="2800" dirty="0" err="1" smtClean="0"/>
              <a:t>Nesreen</a:t>
            </a:r>
            <a:r>
              <a:rPr lang="en-US" sz="2800" dirty="0" smtClean="0"/>
              <a:t> brings up the topic at their next one-on-one meeting, Allen is immediately defensive, and leaves the meeting. Which stage of conflict development are </a:t>
            </a:r>
            <a:r>
              <a:rPr lang="en-US" sz="2800" dirty="0" err="1" smtClean="0"/>
              <a:t>Nesreen</a:t>
            </a:r>
            <a:r>
              <a:rPr lang="en-US" sz="2800" dirty="0" smtClean="0"/>
              <a:t> and Allen at?</a:t>
            </a:r>
          </a:p>
          <a:p>
            <a:pPr algn="just"/>
            <a:r>
              <a:rPr lang="en-US" sz="2800" dirty="0" smtClean="0"/>
              <a:t>Cognition</a:t>
            </a:r>
          </a:p>
          <a:p>
            <a:pPr algn="just"/>
            <a:r>
              <a:rPr lang="en-US" sz="2800" dirty="0" smtClean="0"/>
              <a:t>Behavior</a:t>
            </a:r>
          </a:p>
          <a:p>
            <a:pPr algn="just"/>
            <a:r>
              <a:rPr lang="en-US" sz="2800" dirty="0" smtClean="0"/>
              <a:t>Outcome</a:t>
            </a:r>
          </a:p>
          <a:p>
            <a:pPr algn="just"/>
            <a:r>
              <a:rPr lang="en-US" sz="2800" dirty="0" smtClean="0"/>
              <a:t>Intention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dirty="0" smtClean="0"/>
              <a:t>Functional and dysfunctional conflict</a:t>
            </a:r>
            <a:endParaRPr lang="en-US" dirty="0"/>
          </a:p>
        </p:txBody>
      </p:sp>
      <p:sp>
        <p:nvSpPr>
          <p:cNvPr id="3" name="Content Placeholder 2"/>
          <p:cNvSpPr>
            <a:spLocks noGrp="1"/>
          </p:cNvSpPr>
          <p:nvPr>
            <p:ph idx="1"/>
          </p:nvPr>
        </p:nvSpPr>
        <p:spPr/>
        <p:txBody>
          <a:bodyPr/>
          <a:lstStyle/>
          <a:p>
            <a:endParaRPr lang="en-US"/>
          </a:p>
        </p:txBody>
      </p:sp>
      <p:pic>
        <p:nvPicPr>
          <p:cNvPr id="33794" name="Picture 2" descr="N6 Communication: Coping with Conflict and Stress (FET Colleges, Sout…"/>
          <p:cNvPicPr>
            <a:picLocks noChangeAspect="1" noChangeArrowheads="1"/>
          </p:cNvPicPr>
          <p:nvPr/>
        </p:nvPicPr>
        <p:blipFill>
          <a:blip r:embed="rId2"/>
          <a:srcRect t="23487"/>
          <a:stretch>
            <a:fillRect/>
          </a:stretch>
        </p:blipFill>
        <p:spPr bwMode="auto">
          <a:xfrm>
            <a:off x="357158" y="1571612"/>
            <a:ext cx="8429684" cy="464347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p:txBody>
          <a:bodyPr/>
          <a:lstStyle/>
          <a:p>
            <a:r>
              <a:rPr lang="en-US" dirty="0" smtClean="0"/>
              <a:t>When the organization’s performance is decreased as a result of conflict, the conflict is termed as-</a:t>
            </a:r>
          </a:p>
          <a:p>
            <a:r>
              <a:rPr lang="en-US" dirty="0" smtClean="0"/>
              <a:t>Functional</a:t>
            </a:r>
          </a:p>
          <a:p>
            <a:r>
              <a:rPr lang="en-US" dirty="0" smtClean="0"/>
              <a:t>Dysfunctional</a:t>
            </a:r>
          </a:p>
          <a:p>
            <a:r>
              <a:rPr lang="en-US" dirty="0" smtClean="0"/>
              <a:t>Behavioral</a:t>
            </a:r>
          </a:p>
          <a:p>
            <a:r>
              <a:rPr lang="en-US" dirty="0" smtClean="0"/>
              <a:t>None of the above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Levels of conflict</a:t>
            </a:r>
            <a:endParaRPr lang="en-US" dirty="0"/>
          </a:p>
        </p:txBody>
      </p:sp>
      <p:sp>
        <p:nvSpPr>
          <p:cNvPr id="3" name="Content Placeholder 2"/>
          <p:cNvSpPr>
            <a:spLocks noGrp="1"/>
          </p:cNvSpPr>
          <p:nvPr>
            <p:ph idx="1"/>
          </p:nvPr>
        </p:nvSpPr>
        <p:spPr/>
        <p:txBody>
          <a:bodyPr/>
          <a:lstStyle/>
          <a:p>
            <a:r>
              <a:rPr lang="en-US" dirty="0" smtClean="0"/>
              <a:t>Intra-personal</a:t>
            </a:r>
          </a:p>
          <a:p>
            <a:r>
              <a:rPr lang="en-US" dirty="0" smtClean="0"/>
              <a:t>Inter-personal</a:t>
            </a:r>
          </a:p>
          <a:p>
            <a:r>
              <a:rPr lang="en-US" dirty="0" smtClean="0"/>
              <a:t>Intra-group</a:t>
            </a:r>
          </a:p>
          <a:p>
            <a:r>
              <a:rPr lang="en-US" dirty="0" smtClean="0"/>
              <a:t>Inter-group</a:t>
            </a:r>
          </a:p>
          <a:p>
            <a:r>
              <a:rPr lang="en-US" dirty="0" smtClean="0"/>
              <a:t>Intra-organization</a:t>
            </a:r>
          </a:p>
          <a:p>
            <a:r>
              <a:rPr lang="en-US" dirty="0" smtClean="0"/>
              <a:t>Inter-organization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Which one of the following statements doesn’t not accurately describe aspects of levels and types of conflict in organizations?</a:t>
            </a:r>
          </a:p>
          <a:p>
            <a:pPr algn="just"/>
            <a:r>
              <a:rPr lang="en-US" dirty="0" smtClean="0"/>
              <a:t>a.  Intra-organizational conflict includes all types of conflict between organizations.</a:t>
            </a:r>
          </a:p>
          <a:p>
            <a:pPr algn="just"/>
            <a:r>
              <a:rPr lang="en-US" dirty="0" smtClean="0"/>
              <a:t>b.  Interpersonal conflict is conflict between two or more people.</a:t>
            </a:r>
          </a:p>
          <a:p>
            <a:pPr algn="just"/>
            <a:r>
              <a:rPr lang="en-US" dirty="0" smtClean="0"/>
              <a:t>c.  Intergroup conflict is conflict between two or more groups.</a:t>
            </a:r>
          </a:p>
          <a:p>
            <a:pPr algn="just"/>
            <a:r>
              <a:rPr lang="en-US" dirty="0" smtClean="0"/>
              <a:t>d.  Intrapersonal conflict is conflict that occurs within a person.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Forms of conflict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Pin on Projects to Try"/>
          <p:cNvPicPr>
            <a:picLocks noChangeAspect="1" noChangeArrowheads="1"/>
          </p:cNvPicPr>
          <p:nvPr/>
        </p:nvPicPr>
        <p:blipFill>
          <a:blip r:embed="rId2"/>
          <a:srcRect t="19027"/>
          <a:stretch>
            <a:fillRect/>
          </a:stretch>
        </p:blipFill>
        <p:spPr bwMode="auto">
          <a:xfrm>
            <a:off x="428596" y="1571612"/>
            <a:ext cx="8286808" cy="4633914"/>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smtClean="0"/>
              <a:t>Role conflict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CONFLICT RESOLUTION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To resolve interpersonal conflict certain approaches are used: </a:t>
            </a:r>
          </a:p>
          <a:p>
            <a:pPr algn="just"/>
            <a:r>
              <a:rPr lang="en-US" b="1" dirty="0" smtClean="0"/>
              <a:t>Lose–Lose</a:t>
            </a:r>
            <a:r>
              <a:rPr lang="en-US" dirty="0" smtClean="0"/>
              <a:t> - In this strategy both the entities tend to lose. One of the solutions can be a compromise made by both the groups. </a:t>
            </a:r>
            <a:r>
              <a:rPr lang="en-US" dirty="0" smtClean="0">
                <a:solidFill>
                  <a:srgbClr val="FF0000"/>
                </a:solidFill>
              </a:rPr>
              <a:t>(Compromise)</a:t>
            </a:r>
          </a:p>
          <a:p>
            <a:pPr algn="just"/>
            <a:r>
              <a:rPr lang="en-US" b="1" dirty="0" smtClean="0"/>
              <a:t>Win–Lose </a:t>
            </a:r>
            <a:r>
              <a:rPr lang="en-US" dirty="0" smtClean="0"/>
              <a:t>- In this strategy one entity wins and the other loses. For example, the worker’s union wins or the management of an organization wins. </a:t>
            </a:r>
            <a:r>
              <a:rPr lang="en-US" dirty="0" smtClean="0">
                <a:solidFill>
                  <a:srgbClr val="FF0000"/>
                </a:solidFill>
              </a:rPr>
              <a:t>(accommodation /competition) </a:t>
            </a:r>
          </a:p>
          <a:p>
            <a:pPr algn="just"/>
            <a:r>
              <a:rPr lang="en-US" b="1" dirty="0" smtClean="0"/>
              <a:t>Win–Win - </a:t>
            </a:r>
            <a:r>
              <a:rPr lang="en-US" dirty="0" smtClean="0"/>
              <a:t>Using this strategy both the entities win and the brainstorming of views and ideas to solve certain problems happen from positive perspective </a:t>
            </a:r>
            <a:r>
              <a:rPr lang="en-US" dirty="0" smtClean="0">
                <a:solidFill>
                  <a:srgbClr val="FF0000"/>
                </a:solidFill>
              </a:rPr>
              <a:t>(collaboration).</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p:txBody>
          <a:bodyPr>
            <a:normAutofit/>
          </a:bodyPr>
          <a:lstStyle/>
          <a:p>
            <a:r>
              <a:rPr lang="en-US" dirty="0" smtClean="0"/>
              <a:t>Which one of the following reflects a win-win situation?</a:t>
            </a:r>
          </a:p>
          <a:p>
            <a:pPr algn="just"/>
            <a:r>
              <a:rPr lang="en-US" dirty="0" smtClean="0"/>
              <a:t>Collaboration</a:t>
            </a:r>
          </a:p>
          <a:p>
            <a:pPr algn="just"/>
            <a:r>
              <a:rPr lang="en-US" dirty="0" smtClean="0"/>
              <a:t>Avoidance</a:t>
            </a:r>
          </a:p>
          <a:p>
            <a:pPr algn="just"/>
            <a:r>
              <a:rPr lang="en-US" dirty="0" smtClean="0"/>
              <a:t>Accommodation</a:t>
            </a:r>
          </a:p>
          <a:p>
            <a:pPr algn="just"/>
            <a:r>
              <a:rPr lang="en-US" dirty="0" smtClean="0"/>
              <a:t>None of the above</a:t>
            </a:r>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Forces for change</a:t>
            </a:r>
            <a:endParaRPr lang="en-US" dirty="0"/>
          </a:p>
        </p:txBody>
      </p:sp>
      <p:sp>
        <p:nvSpPr>
          <p:cNvPr id="3" name="Content Placeholder 2"/>
          <p:cNvSpPr>
            <a:spLocks noGrp="1"/>
          </p:cNvSpPr>
          <p:nvPr>
            <p:ph idx="1"/>
          </p:nvPr>
        </p:nvSpPr>
        <p:spPr/>
        <p:txBody>
          <a:bodyPr/>
          <a:lstStyle/>
          <a:p>
            <a:endParaRPr lang="en-US"/>
          </a:p>
        </p:txBody>
      </p:sp>
      <p:pic>
        <p:nvPicPr>
          <p:cNvPr id="112642" name="Picture 2" descr="Forces of Change | Organizational Behavior and Human Relations"/>
          <p:cNvPicPr>
            <a:picLocks noChangeAspect="1" noChangeArrowheads="1"/>
          </p:cNvPicPr>
          <p:nvPr/>
        </p:nvPicPr>
        <p:blipFill>
          <a:blip r:embed="rId2"/>
          <a:srcRect/>
          <a:stretch>
            <a:fillRect/>
          </a:stretch>
        </p:blipFill>
        <p:spPr bwMode="auto">
          <a:xfrm>
            <a:off x="357158" y="1214422"/>
            <a:ext cx="8572560" cy="521495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CONFLICT MANAGEMENT STYLES</a:t>
            </a:r>
            <a:endParaRPr lang="en-US" dirty="0"/>
          </a:p>
        </p:txBody>
      </p:sp>
      <p:sp>
        <p:nvSpPr>
          <p:cNvPr id="3" name="Content Placeholder 2"/>
          <p:cNvSpPr>
            <a:spLocks noGrp="1"/>
          </p:cNvSpPr>
          <p:nvPr>
            <p:ph idx="1"/>
          </p:nvPr>
        </p:nvSpPr>
        <p:spPr/>
        <p:txBody>
          <a:bodyPr/>
          <a:lstStyle/>
          <a:p>
            <a:pPr algn="just"/>
            <a:r>
              <a:rPr lang="en-US" dirty="0" smtClean="0"/>
              <a:t>Competition</a:t>
            </a:r>
          </a:p>
          <a:p>
            <a:pPr algn="just"/>
            <a:r>
              <a:rPr lang="en-US" dirty="0" smtClean="0"/>
              <a:t>Collaboration</a:t>
            </a:r>
          </a:p>
          <a:p>
            <a:pPr algn="just"/>
            <a:r>
              <a:rPr lang="en-US" dirty="0" smtClean="0"/>
              <a:t>Compromise</a:t>
            </a:r>
          </a:p>
          <a:p>
            <a:pPr algn="just"/>
            <a:r>
              <a:rPr lang="en-US" dirty="0" smtClean="0"/>
              <a:t>Avoidance</a:t>
            </a:r>
          </a:p>
          <a:p>
            <a:pPr algn="just"/>
            <a:r>
              <a:rPr lang="en-US" dirty="0" smtClean="0"/>
              <a:t>Accommodation</a:t>
            </a:r>
          </a:p>
          <a:p>
            <a:pPr algn="just"/>
            <a:endParaRPr lang="en-US" b="1" dirty="0" smtClean="0"/>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a:t>
            </a:r>
            <a:endParaRPr lang="en-US" dirty="0"/>
          </a:p>
        </p:txBody>
      </p:sp>
      <p:sp>
        <p:nvSpPr>
          <p:cNvPr id="3" name="Content Placeholder 2"/>
          <p:cNvSpPr>
            <a:spLocks noGrp="1"/>
          </p:cNvSpPr>
          <p:nvPr>
            <p:ph idx="1"/>
          </p:nvPr>
        </p:nvSpPr>
        <p:spPr/>
        <p:txBody>
          <a:bodyPr/>
          <a:lstStyle/>
          <a:p>
            <a:pPr algn="just"/>
            <a:r>
              <a:rPr lang="en-US" b="1" dirty="0" smtClean="0"/>
              <a:t>Competition or Application of Force: </a:t>
            </a:r>
            <a:r>
              <a:rPr lang="en-US" dirty="0" smtClean="0"/>
              <a:t>In this style, one party is the winner and the other is the loser. This style is used when relationships are not important to a party and the party is aggressive as well as certain about its decision.</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a:t>
            </a:r>
            <a:endParaRPr lang="en-US" dirty="0"/>
          </a:p>
        </p:txBody>
      </p:sp>
      <p:sp>
        <p:nvSpPr>
          <p:cNvPr id="3" name="Content Placeholder 2"/>
          <p:cNvSpPr>
            <a:spLocks noGrp="1"/>
          </p:cNvSpPr>
          <p:nvPr>
            <p:ph idx="1"/>
          </p:nvPr>
        </p:nvSpPr>
        <p:spPr/>
        <p:txBody>
          <a:bodyPr/>
          <a:lstStyle/>
          <a:p>
            <a:pPr algn="just"/>
            <a:r>
              <a:rPr lang="en-US" b="1" dirty="0" smtClean="0"/>
              <a:t>Collaboration </a:t>
            </a:r>
            <a:r>
              <a:rPr lang="en-US" dirty="0" smtClean="0"/>
              <a:t>- In this style both parties are the winner, which promotes good feelings amongst the parties. </a:t>
            </a:r>
          </a:p>
          <a:p>
            <a:pPr algn="just"/>
            <a:r>
              <a:rPr lang="en-US" dirty="0" smtClean="0"/>
              <a:t>Collaboration involves parties or individuals working in coalition towards a common goal or objective and get mutually benefited from the outcome.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a:t>
            </a:r>
            <a:endParaRPr lang="en-US" dirty="0"/>
          </a:p>
        </p:txBody>
      </p:sp>
      <p:sp>
        <p:nvSpPr>
          <p:cNvPr id="3" name="Content Placeholder 2"/>
          <p:cNvSpPr>
            <a:spLocks noGrp="1"/>
          </p:cNvSpPr>
          <p:nvPr>
            <p:ph idx="1"/>
          </p:nvPr>
        </p:nvSpPr>
        <p:spPr/>
        <p:txBody>
          <a:bodyPr/>
          <a:lstStyle/>
          <a:p>
            <a:pPr algn="just"/>
            <a:r>
              <a:rPr lang="en-US" b="1" dirty="0" smtClean="0"/>
              <a:t>Compromise </a:t>
            </a:r>
            <a:r>
              <a:rPr lang="en-US" dirty="0" smtClean="0"/>
              <a:t>-This style is used when chief concern is for attainment of goals and relationships. Both the parties sacrifice some of their goals to achieve a long term goal in collaboration. </a:t>
            </a:r>
          </a:p>
          <a:p>
            <a:pPr algn="just"/>
            <a:r>
              <a:rPr lang="en-US" dirty="0" smtClean="0"/>
              <a:t>This is used when an ideal solution cannot be perceived or all the parties are in equal power proposing their own solution.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a:t>
            </a:r>
            <a:endParaRPr lang="en-US" dirty="0"/>
          </a:p>
        </p:txBody>
      </p:sp>
      <p:sp>
        <p:nvSpPr>
          <p:cNvPr id="3" name="Content Placeholder 2"/>
          <p:cNvSpPr>
            <a:spLocks noGrp="1"/>
          </p:cNvSpPr>
          <p:nvPr>
            <p:ph idx="1"/>
          </p:nvPr>
        </p:nvSpPr>
        <p:spPr/>
        <p:txBody>
          <a:bodyPr/>
          <a:lstStyle/>
          <a:p>
            <a:pPr algn="just"/>
            <a:r>
              <a:rPr lang="en-US" b="1" dirty="0" smtClean="0"/>
              <a:t>Avoidance -</a:t>
            </a:r>
            <a:r>
              <a:rPr lang="en-US" dirty="0" smtClean="0"/>
              <a:t>This style can be used when issue is not major or too much of conflict has an impact on the relationship or when there is very little scope to fulfill a party’s own needs or when to reach to a solution can incur delay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a:t>
            </a:r>
            <a:endParaRPr lang="en-US" dirty="0"/>
          </a:p>
        </p:txBody>
      </p:sp>
      <p:sp>
        <p:nvSpPr>
          <p:cNvPr id="3" name="Content Placeholder 2"/>
          <p:cNvSpPr>
            <a:spLocks noGrp="1"/>
          </p:cNvSpPr>
          <p:nvPr>
            <p:ph idx="1"/>
          </p:nvPr>
        </p:nvSpPr>
        <p:spPr/>
        <p:txBody>
          <a:bodyPr/>
          <a:lstStyle/>
          <a:p>
            <a:pPr algn="just"/>
            <a:r>
              <a:rPr lang="en-US" b="1" dirty="0" smtClean="0"/>
              <a:t>Accommodation -</a:t>
            </a:r>
            <a:r>
              <a:rPr lang="en-US" dirty="0" smtClean="0"/>
              <a:t>This style helps in improving relationships and harmony and time is a constrained variable for resolving issues. Smoothing is keeping in priority other people’s concern.</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p:txBody>
          <a:bodyPr/>
          <a:lstStyle/>
          <a:p>
            <a:r>
              <a:rPr lang="en-US" dirty="0" smtClean="0"/>
              <a:t>When the relationship is important which style of conflict management will be better?</a:t>
            </a:r>
          </a:p>
          <a:p>
            <a:pPr algn="just"/>
            <a:r>
              <a:rPr lang="en-US" dirty="0" smtClean="0"/>
              <a:t>Competition</a:t>
            </a:r>
          </a:p>
          <a:p>
            <a:pPr algn="just"/>
            <a:r>
              <a:rPr lang="en-US" dirty="0" smtClean="0"/>
              <a:t>Avoidance</a:t>
            </a:r>
          </a:p>
          <a:p>
            <a:pPr algn="just"/>
            <a:r>
              <a:rPr lang="en-US" dirty="0" smtClean="0"/>
              <a:t>Accommodation</a:t>
            </a:r>
          </a:p>
          <a:p>
            <a:pPr algn="just"/>
            <a:r>
              <a:rPr lang="en-US" dirty="0" smtClean="0"/>
              <a:t>None of the above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When a person experiences conflict due to multiple roles assigned to him it is known as-</a:t>
            </a:r>
          </a:p>
          <a:p>
            <a:r>
              <a:rPr lang="en-IN" dirty="0" smtClean="0"/>
              <a:t>Role conflict </a:t>
            </a:r>
          </a:p>
          <a:p>
            <a:r>
              <a:rPr lang="en-IN" dirty="0" smtClean="0"/>
              <a:t>Affective conflict </a:t>
            </a:r>
          </a:p>
          <a:p>
            <a:r>
              <a:rPr lang="en-IN" dirty="0" smtClean="0"/>
              <a:t>Person conflict </a:t>
            </a:r>
          </a:p>
          <a:p>
            <a:r>
              <a:rPr lang="en-IN" dirty="0" smtClean="0"/>
              <a:t>None of the above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Which of the following is NOT one of the Big Five traits?</a:t>
            </a:r>
            <a:br>
              <a:rPr lang="en-US" dirty="0" smtClean="0"/>
            </a:br>
            <a:r>
              <a:rPr lang="en-US" dirty="0" smtClean="0"/>
              <a:t>a. sense of humor</a:t>
            </a:r>
            <a:br>
              <a:rPr lang="en-US" dirty="0" smtClean="0"/>
            </a:br>
            <a:r>
              <a:rPr lang="en-US" dirty="0" smtClean="0"/>
              <a:t>b. openness to experience</a:t>
            </a:r>
            <a:br>
              <a:rPr lang="en-US" dirty="0" smtClean="0"/>
            </a:br>
            <a:r>
              <a:rPr lang="en-US" dirty="0" smtClean="0"/>
              <a:t>c. conscientiousness</a:t>
            </a:r>
            <a:br>
              <a:rPr lang="en-US" dirty="0" smtClean="0"/>
            </a:br>
            <a:r>
              <a:rPr lang="en-US" dirty="0" smtClean="0"/>
              <a:t>d. extraversion</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Lana is friendly, always willing to help others and compassionate. We would expect Lana to score highly on:</a:t>
            </a:r>
            <a:br>
              <a:rPr lang="en-US" dirty="0" smtClean="0"/>
            </a:br>
            <a:r>
              <a:rPr lang="en-US" dirty="0" smtClean="0"/>
              <a:t>a. extraversion</a:t>
            </a:r>
            <a:br>
              <a:rPr lang="en-US" dirty="0" smtClean="0"/>
            </a:br>
            <a:r>
              <a:rPr lang="en-US" dirty="0" smtClean="0"/>
              <a:t>b. agreeableness</a:t>
            </a:r>
            <a:br>
              <a:rPr lang="en-US" dirty="0" smtClean="0"/>
            </a:br>
            <a:r>
              <a:rPr lang="en-US" dirty="0" smtClean="0"/>
              <a:t>c. neuroticism</a:t>
            </a:r>
            <a:br>
              <a:rPr lang="en-US" dirty="0" smtClean="0"/>
            </a:br>
            <a:r>
              <a:rPr lang="en-US" dirty="0" smtClean="0"/>
              <a:t>d. openness to experience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smtClean="0"/>
              <a:t>MCQ</a:t>
            </a:r>
            <a:endParaRPr lang="en-US" dirty="0"/>
          </a:p>
        </p:txBody>
      </p:sp>
      <p:sp>
        <p:nvSpPr>
          <p:cNvPr id="3" name="Content Placeholder 2"/>
          <p:cNvSpPr>
            <a:spLocks noGrp="1"/>
          </p:cNvSpPr>
          <p:nvPr>
            <p:ph idx="1"/>
          </p:nvPr>
        </p:nvSpPr>
        <p:spPr/>
        <p:txBody>
          <a:bodyPr/>
          <a:lstStyle/>
          <a:p>
            <a:r>
              <a:rPr lang="en-US" dirty="0"/>
              <a:t>An </a:t>
            </a:r>
            <a:r>
              <a:rPr lang="en-US" dirty="0" smtClean="0"/>
              <a:t>example </a:t>
            </a:r>
            <a:r>
              <a:rPr lang="en-US" dirty="0"/>
              <a:t>of internal change forces is </a:t>
            </a:r>
            <a:r>
              <a:rPr lang="en-US" dirty="0" smtClean="0"/>
              <a:t>–</a:t>
            </a:r>
          </a:p>
          <a:p>
            <a:pPr>
              <a:buNone/>
            </a:pPr>
            <a:r>
              <a:rPr lang="en-US" dirty="0"/>
              <a:t> </a:t>
            </a:r>
            <a:r>
              <a:rPr lang="en-US" dirty="0" smtClean="0"/>
              <a:t>    a. low satisfaction.</a:t>
            </a:r>
            <a:br>
              <a:rPr lang="en-US" dirty="0" smtClean="0"/>
            </a:br>
            <a:r>
              <a:rPr lang="en-US" dirty="0" smtClean="0"/>
              <a:t> b. change in demographic features in the              country.</a:t>
            </a:r>
            <a:br>
              <a:rPr lang="en-US" dirty="0" smtClean="0"/>
            </a:br>
            <a:r>
              <a:rPr lang="en-US" dirty="0" smtClean="0"/>
              <a:t> c. market competitors.</a:t>
            </a:r>
            <a:br>
              <a:rPr lang="en-US" dirty="0" smtClean="0"/>
            </a:br>
            <a:r>
              <a:rPr lang="en-US" dirty="0" smtClean="0"/>
              <a:t> d. None of the above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143248"/>
            <a:ext cx="8229600" cy="1143000"/>
          </a:xfrm>
          <a:solidFill>
            <a:schemeClr val="accent6">
              <a:lumMod val="75000"/>
            </a:schemeClr>
          </a:solidFill>
        </p:spPr>
        <p:txBody>
          <a:bodyPr>
            <a:noAutofit/>
          </a:bodyPr>
          <a:lstStyle/>
          <a:p>
            <a:r>
              <a:rPr lang="en-US" dirty="0" smtClean="0"/>
              <a:t>Why it is important to manage conflict in organizations?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a:t>
            </a:r>
            <a:endParaRPr lang="en-US" dirty="0"/>
          </a:p>
        </p:txBody>
      </p:sp>
      <p:sp>
        <p:nvSpPr>
          <p:cNvPr id="3" name="Content Placeholder 2"/>
          <p:cNvSpPr>
            <a:spLocks noGrp="1"/>
          </p:cNvSpPr>
          <p:nvPr>
            <p:ph idx="1"/>
          </p:nvPr>
        </p:nvSpPr>
        <p:spPr/>
        <p:txBody>
          <a:bodyPr/>
          <a:lstStyle/>
          <a:p>
            <a:r>
              <a:rPr lang="en-US" dirty="0" smtClean="0"/>
              <a:t>Which one of the following is not an example of external forces for change?</a:t>
            </a:r>
          </a:p>
          <a:p>
            <a:r>
              <a:rPr lang="en-US" dirty="0" smtClean="0"/>
              <a:t>Social</a:t>
            </a:r>
          </a:p>
          <a:p>
            <a:r>
              <a:rPr lang="en-US" dirty="0" smtClean="0"/>
              <a:t>Cultural</a:t>
            </a:r>
          </a:p>
          <a:p>
            <a:r>
              <a:rPr lang="en-US" dirty="0" smtClean="0"/>
              <a:t>Technological</a:t>
            </a:r>
          </a:p>
          <a:p>
            <a:r>
              <a:rPr lang="en-US" dirty="0" smtClean="0"/>
              <a:t>New mission</a:t>
            </a:r>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cap="all" dirty="0" smtClean="0"/>
              <a:t/>
            </a:r>
            <a:br>
              <a:rPr lang="en-US" cap="all" dirty="0" smtClean="0"/>
            </a:br>
            <a:r>
              <a:rPr lang="en-US" cap="all" dirty="0" smtClean="0"/>
              <a:t>CHANGE MANAGEMENT PROCESS</a:t>
            </a:r>
            <a:r>
              <a:rPr lang="en-US" cap="all" dirty="0"/>
              <a:t/>
            </a:r>
            <a:br>
              <a:rPr lang="en-US" cap="all"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Define the change.</a:t>
            </a:r>
          </a:p>
          <a:p>
            <a:pPr algn="just"/>
            <a:r>
              <a:rPr lang="en-US" dirty="0"/>
              <a:t>Select the change management </a:t>
            </a:r>
            <a:r>
              <a:rPr lang="en-US" dirty="0" smtClean="0"/>
              <a:t>agent</a:t>
            </a:r>
            <a:endParaRPr lang="en-US" dirty="0"/>
          </a:p>
          <a:p>
            <a:pPr algn="just"/>
            <a:r>
              <a:rPr lang="en-US" dirty="0" smtClean="0"/>
              <a:t>Secure top management support.</a:t>
            </a:r>
            <a:endParaRPr lang="en-US" dirty="0"/>
          </a:p>
          <a:p>
            <a:pPr algn="just"/>
            <a:r>
              <a:rPr lang="en-US" dirty="0"/>
              <a:t>Develop implementation </a:t>
            </a:r>
            <a:r>
              <a:rPr lang="en-US" dirty="0" smtClean="0"/>
              <a:t>plan.</a:t>
            </a:r>
            <a:endParaRPr lang="en-US" dirty="0"/>
          </a:p>
          <a:p>
            <a:pPr algn="just"/>
            <a:r>
              <a:rPr lang="en-US" dirty="0"/>
              <a:t>Implement the change—in stages, if possible.</a:t>
            </a:r>
          </a:p>
          <a:p>
            <a:pPr algn="just"/>
            <a:r>
              <a:rPr lang="en-US" dirty="0"/>
              <a:t>Collect and analyze </a:t>
            </a:r>
            <a:r>
              <a:rPr lang="en-US" dirty="0" smtClean="0"/>
              <a:t>feedback data</a:t>
            </a:r>
            <a:r>
              <a:rPr lang="en-US" dirty="0"/>
              <a:t>.</a:t>
            </a:r>
          </a:p>
          <a:p>
            <a:pPr algn="just"/>
            <a:r>
              <a:rPr lang="en-US" dirty="0"/>
              <a:t>Quantify gaps and understand resistance.</a:t>
            </a:r>
          </a:p>
          <a:p>
            <a:pPr algn="just"/>
            <a:r>
              <a:rPr lang="en-US" dirty="0"/>
              <a:t>Modify the plan as needed and </a:t>
            </a:r>
            <a:r>
              <a:rPr lang="en-US" dirty="0" smtClean="0"/>
              <a:t>look </a:t>
            </a:r>
            <a:r>
              <a:rPr lang="en-US" dirty="0"/>
              <a:t>back to the implementation step.</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smtClean="0"/>
              <a:t>MCQs </a:t>
            </a:r>
            <a:endParaRPr lang="en-US" dirty="0"/>
          </a:p>
        </p:txBody>
      </p:sp>
      <p:sp>
        <p:nvSpPr>
          <p:cNvPr id="3" name="Content Placeholder 2"/>
          <p:cNvSpPr>
            <a:spLocks noGrp="1"/>
          </p:cNvSpPr>
          <p:nvPr>
            <p:ph idx="1"/>
          </p:nvPr>
        </p:nvSpPr>
        <p:spPr/>
        <p:txBody>
          <a:bodyPr/>
          <a:lstStyle/>
          <a:p>
            <a:pPr algn="just"/>
            <a:r>
              <a:rPr lang="en-US" b="1" dirty="0" smtClean="0"/>
              <a:t>What responsibility does a change agent has for the organization?</a:t>
            </a:r>
          </a:p>
          <a:p>
            <a:pPr algn="just"/>
            <a:r>
              <a:rPr lang="en-US" dirty="0" smtClean="0"/>
              <a:t>Identify which group is responsible for failures</a:t>
            </a:r>
          </a:p>
          <a:p>
            <a:pPr algn="just"/>
            <a:r>
              <a:rPr lang="en-US" dirty="0" smtClean="0"/>
              <a:t>Overcome fear of unknown</a:t>
            </a:r>
          </a:p>
          <a:p>
            <a:pPr algn="just"/>
            <a:r>
              <a:rPr lang="en-US" dirty="0" smtClean="0"/>
              <a:t>Determine performance criteria</a:t>
            </a:r>
          </a:p>
          <a:p>
            <a:pPr algn="just"/>
            <a:r>
              <a:rPr lang="en-US" dirty="0" smtClean="0"/>
              <a:t>Reorganize departments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17410" name="AutoShape 2"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6" name="AutoShape 8"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8" name="AutoShape 10" descr="Why Employees Resist Cha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p:cNvPicPr/>
          <p:nvPr/>
        </p:nvPicPr>
        <p:blipFill>
          <a:blip r:embed="rId2"/>
          <a:srcRect l="21604" t="20414" r="23388" b="29882"/>
          <a:stretch>
            <a:fillRect/>
          </a:stretch>
        </p:blipFill>
        <p:spPr bwMode="auto">
          <a:xfrm>
            <a:off x="428596" y="357166"/>
            <a:ext cx="8358246" cy="628654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1247</Words>
  <Application>Microsoft Office PowerPoint</Application>
  <PresentationFormat>On-screen Show (4:3)</PresentationFormat>
  <Paragraphs>187</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Recap quiz</vt:lpstr>
      <vt:lpstr>Managing Change in Organizations</vt:lpstr>
      <vt:lpstr>Organizational Change</vt:lpstr>
      <vt:lpstr>Forces for change</vt:lpstr>
      <vt:lpstr>MCQ</vt:lpstr>
      <vt:lpstr>MCQ</vt:lpstr>
      <vt:lpstr> CHANGE MANAGEMENT PROCESS </vt:lpstr>
      <vt:lpstr>MCQs </vt:lpstr>
      <vt:lpstr>Slide 9</vt:lpstr>
      <vt:lpstr>MCQ</vt:lpstr>
      <vt:lpstr>Overcoming resistance to change</vt:lpstr>
      <vt:lpstr> Kurt Lewin's Change Model </vt:lpstr>
      <vt:lpstr>Change Management</vt:lpstr>
      <vt:lpstr>Kurt Lewin’s Model of change </vt:lpstr>
      <vt:lpstr>MCQ</vt:lpstr>
      <vt:lpstr>Recap Quiz</vt:lpstr>
      <vt:lpstr>Conflict Management</vt:lpstr>
      <vt:lpstr>Can conflict be constructive?</vt:lpstr>
      <vt:lpstr>Conflict</vt:lpstr>
      <vt:lpstr>Conflict Management</vt:lpstr>
      <vt:lpstr> Characteristics of Conflict: </vt:lpstr>
      <vt:lpstr>Stages of conflict</vt:lpstr>
      <vt:lpstr>Slide 23</vt:lpstr>
      <vt:lpstr>MCQ</vt:lpstr>
      <vt:lpstr>2</vt:lpstr>
      <vt:lpstr>Potential Opposition or Incompatibility</vt:lpstr>
      <vt:lpstr> Cognition and Personalization </vt:lpstr>
      <vt:lpstr>Intentions</vt:lpstr>
      <vt:lpstr> Behavior </vt:lpstr>
      <vt:lpstr> Outcomes </vt:lpstr>
      <vt:lpstr>MCQ</vt:lpstr>
      <vt:lpstr>Functional and dysfunctional conflict</vt:lpstr>
      <vt:lpstr>MCQ</vt:lpstr>
      <vt:lpstr>Levels of conflict</vt:lpstr>
      <vt:lpstr>MCQ</vt:lpstr>
      <vt:lpstr>Forms of conflict</vt:lpstr>
      <vt:lpstr>……</vt:lpstr>
      <vt:lpstr>CONFLICT RESOLUTION</vt:lpstr>
      <vt:lpstr>MCQ</vt:lpstr>
      <vt:lpstr>CONFLICT MANAGEMENT STYLES</vt:lpstr>
      <vt:lpstr>…………..</vt:lpstr>
      <vt:lpstr>……….</vt:lpstr>
      <vt:lpstr>………</vt:lpstr>
      <vt:lpstr>…..</vt:lpstr>
      <vt:lpstr>…….</vt:lpstr>
      <vt:lpstr>MCQ</vt:lpstr>
      <vt:lpstr>Slide 47</vt:lpstr>
      <vt:lpstr>Slide 48</vt:lpstr>
      <vt:lpstr>Slide 49</vt:lpstr>
      <vt:lpstr>Why it is important to manage conflict in organizations?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 quiz</dc:title>
  <dc:creator>user</dc:creator>
  <cp:lastModifiedBy>user</cp:lastModifiedBy>
  <cp:revision>16</cp:revision>
  <dcterms:created xsi:type="dcterms:W3CDTF">2020-11-03T05:29:13Z</dcterms:created>
  <dcterms:modified xsi:type="dcterms:W3CDTF">2021-12-03T04:08:13Z</dcterms:modified>
</cp:coreProperties>
</file>