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416" r:id="rId2"/>
    <p:sldId id="502" r:id="rId3"/>
    <p:sldId id="509" r:id="rId4"/>
    <p:sldId id="503" r:id="rId5"/>
    <p:sldId id="504" r:id="rId6"/>
    <p:sldId id="505" r:id="rId7"/>
    <p:sldId id="506" r:id="rId8"/>
    <p:sldId id="507" r:id="rId9"/>
    <p:sldId id="508" r:id="rId10"/>
    <p:sldId id="434" r:id="rId11"/>
    <p:sldId id="436" r:id="rId12"/>
    <p:sldId id="435" r:id="rId13"/>
    <p:sldId id="439" r:id="rId14"/>
    <p:sldId id="440" r:id="rId15"/>
    <p:sldId id="441" r:id="rId16"/>
    <p:sldId id="444" r:id="rId17"/>
    <p:sldId id="433" r:id="rId18"/>
    <p:sldId id="510" r:id="rId19"/>
    <p:sldId id="449" r:id="rId20"/>
    <p:sldId id="450" r:id="rId21"/>
    <p:sldId id="451" r:id="rId22"/>
    <p:sldId id="453" r:id="rId23"/>
    <p:sldId id="454" r:id="rId24"/>
    <p:sldId id="455" r:id="rId25"/>
    <p:sldId id="456" r:id="rId26"/>
    <p:sldId id="452" r:id="rId27"/>
    <p:sldId id="458" r:id="rId28"/>
    <p:sldId id="469" r:id="rId29"/>
    <p:sldId id="470" r:id="rId30"/>
    <p:sldId id="460" r:id="rId31"/>
    <p:sldId id="459" r:id="rId32"/>
    <p:sldId id="500" r:id="rId33"/>
    <p:sldId id="461" r:id="rId34"/>
    <p:sldId id="462" r:id="rId35"/>
    <p:sldId id="463" r:id="rId36"/>
    <p:sldId id="464" r:id="rId37"/>
    <p:sldId id="471" r:id="rId38"/>
    <p:sldId id="465" r:id="rId39"/>
    <p:sldId id="466" r:id="rId40"/>
    <p:sldId id="467" r:id="rId41"/>
    <p:sldId id="501" r:id="rId42"/>
    <p:sldId id="476" r:id="rId43"/>
    <p:sldId id="477" r:id="rId44"/>
    <p:sldId id="479" r:id="rId45"/>
    <p:sldId id="480" r:id="rId46"/>
    <p:sldId id="478" r:id="rId47"/>
    <p:sldId id="481" r:id="rId48"/>
    <p:sldId id="482" r:id="rId49"/>
    <p:sldId id="483" r:id="rId50"/>
    <p:sldId id="484" r:id="rId51"/>
    <p:sldId id="485" r:id="rId52"/>
    <p:sldId id="486" r:id="rId53"/>
    <p:sldId id="487" r:id="rId54"/>
    <p:sldId id="488" r:id="rId55"/>
    <p:sldId id="489" r:id="rId56"/>
    <p:sldId id="490" r:id="rId57"/>
    <p:sldId id="492" r:id="rId58"/>
    <p:sldId id="491" r:id="rId59"/>
    <p:sldId id="493" r:id="rId60"/>
    <p:sldId id="494" r:id="rId61"/>
    <p:sldId id="495" r:id="rId62"/>
    <p:sldId id="496" r:id="rId63"/>
    <p:sldId id="497" r:id="rId64"/>
    <p:sldId id="498" r:id="rId65"/>
    <p:sldId id="499" r:id="rId66"/>
    <p:sldId id="412" r:id="rId67"/>
    <p:sldId id="316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45" autoAdjust="0"/>
    <p:restoredTop sz="94660"/>
  </p:normalViewPr>
  <p:slideViewPr>
    <p:cSldViewPr>
      <p:cViewPr varScale="1">
        <p:scale>
          <a:sx n="68" d="100"/>
          <a:sy n="68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83BE-CFF0-495E-835E-3F7EC91B4D8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6C454-3EFE-43D8-B00E-8C68605B86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971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970C4-9006-46F3-83C1-77372CE49767}" type="slidenum">
              <a:rPr lang="en-AU"/>
              <a:pPr/>
              <a:t>6</a:t>
            </a:fld>
            <a:endParaRPr lang="en-AU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970C4-9006-46F3-83C1-77372CE49767}" type="slidenum">
              <a:rPr lang="en-AU"/>
              <a:pPr/>
              <a:t>29</a:t>
            </a:fld>
            <a:endParaRPr lang="en-AU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B806-3AEC-4393-A6A6-ED5989407915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5B93-74D1-4643-8E48-18C0ED14A1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987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B806-3AEC-4393-A6A6-ED5989407915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5B93-74D1-4643-8E48-18C0ED14A1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420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B806-3AEC-4393-A6A6-ED5989407915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5B93-74D1-4643-8E48-18C0ED14A1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4360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0C530-0CED-4B7B-B215-53320696C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760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B806-3AEC-4393-A6A6-ED5989407915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5B93-74D1-4643-8E48-18C0ED14A1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158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B806-3AEC-4393-A6A6-ED5989407915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5B93-74D1-4643-8E48-18C0ED14A1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789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B806-3AEC-4393-A6A6-ED5989407915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5B93-74D1-4643-8E48-18C0ED14A1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699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B806-3AEC-4393-A6A6-ED5989407915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5B93-74D1-4643-8E48-18C0ED14A1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355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B806-3AEC-4393-A6A6-ED5989407915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5B93-74D1-4643-8E48-18C0ED14A1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84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B806-3AEC-4393-A6A6-ED5989407915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5B93-74D1-4643-8E48-18C0ED14A1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2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B806-3AEC-4393-A6A6-ED5989407915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5B93-74D1-4643-8E48-18C0ED14A1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683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B806-3AEC-4393-A6A6-ED5989407915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5B93-74D1-4643-8E48-18C0ED14A1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184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9B806-3AEC-4393-A6A6-ED5989407915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B5B93-74D1-4643-8E48-18C0ED14A1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945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nagementstudyguide.com/benefits-of-talent-management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EkHQ3kepXI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428868"/>
            <a:ext cx="8229600" cy="2582858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IN" sz="5400" dirty="0" smtClean="0"/>
              <a:t>The contemporary issues in </a:t>
            </a:r>
            <a:r>
              <a:rPr lang="en-US" sz="5400" dirty="0" smtClean="0"/>
              <a:t>Management and OB</a:t>
            </a:r>
            <a:endParaRPr 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Talent Management</a:t>
            </a:r>
            <a:endParaRPr lang="en-US" dirty="0"/>
          </a:p>
        </p:txBody>
      </p:sp>
      <p:pic>
        <p:nvPicPr>
          <p:cNvPr id="1027" name="Picture 3" descr="C:\Users\dell\Desktop\talent-manage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4572000" cy="5410200"/>
          </a:xfrm>
          <a:prstGeom prst="rect">
            <a:avLst/>
          </a:prstGeom>
          <a:noFill/>
        </p:spPr>
      </p:pic>
      <p:pic>
        <p:nvPicPr>
          <p:cNvPr id="1028" name="Picture 4" descr="C:\Users\dell\Desktop\Talent_manage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752600"/>
            <a:ext cx="4495800" cy="4952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6387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pPr algn="l" eaLnBrk="1" hangingPunct="1"/>
            <a:r>
              <a:rPr lang="tr-TR" dirty="0" smtClean="0"/>
              <a:t>What is Talent?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400" dirty="0" smtClean="0"/>
              <a:t>According to McKinsey; talent is the sum of </a:t>
            </a:r>
            <a:endParaRPr lang="tr-TR" sz="34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3400" dirty="0" smtClean="0"/>
              <a:t>a person’s abilities, </a:t>
            </a:r>
            <a:endParaRPr lang="tr-TR" sz="34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3400" dirty="0" smtClean="0"/>
              <a:t>skills, knowledge, experience , </a:t>
            </a:r>
            <a:endParaRPr lang="tr-TR" sz="34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3400" dirty="0" smtClean="0"/>
              <a:t>intelligence, </a:t>
            </a:r>
            <a:endParaRPr lang="tr-TR" sz="34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3400" dirty="0" smtClean="0"/>
              <a:t>judgment, attitude, character, drive, </a:t>
            </a:r>
            <a:endParaRPr lang="tr-TR" sz="34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3400" dirty="0" smtClean="0"/>
              <a:t>his or her ability to learn and grow</a:t>
            </a:r>
            <a:r>
              <a:rPr lang="tr-TR" sz="3400" dirty="0" smtClean="0"/>
              <a:t>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sz="2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398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Talent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Talent Management</a:t>
            </a:r>
            <a:r>
              <a:rPr lang="en-US" dirty="0" smtClean="0"/>
              <a:t> is a set of </a:t>
            </a:r>
            <a:r>
              <a:rPr lang="en-US" dirty="0" smtClean="0">
                <a:solidFill>
                  <a:srgbClr val="FF0000"/>
                </a:solidFill>
              </a:rPr>
              <a:t>integrated organizational HR processes designed to attract, develop, motivate, and retain productive, engaged employees. </a:t>
            </a:r>
          </a:p>
          <a:p>
            <a:pPr algn="just"/>
            <a:r>
              <a:rPr lang="en-US" dirty="0" smtClean="0"/>
              <a:t>The goal of </a:t>
            </a:r>
            <a:r>
              <a:rPr lang="en-US" b="1" dirty="0" smtClean="0"/>
              <a:t>talent management</a:t>
            </a:r>
            <a:r>
              <a:rPr lang="en-US" dirty="0" smtClean="0"/>
              <a:t> is to </a:t>
            </a:r>
            <a:r>
              <a:rPr lang="en-US" dirty="0" smtClean="0">
                <a:solidFill>
                  <a:srgbClr val="FF0000"/>
                </a:solidFill>
              </a:rPr>
              <a:t>create a high-performance, sustainable organization </a:t>
            </a:r>
            <a:r>
              <a:rPr lang="en-US" dirty="0" smtClean="0"/>
              <a:t>that meets its strategic and operational goals and objectives.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189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Process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 b="3162"/>
          <a:stretch>
            <a:fillRect/>
          </a:stretch>
        </p:blipFill>
        <p:spPr bwMode="auto">
          <a:xfrm>
            <a:off x="0" y="304800"/>
            <a:ext cx="8805922" cy="612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9769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/>
              <a:t>Need of Talent Management </a:t>
            </a:r>
            <a:br>
              <a:rPr lang="en-US" b="1" dirty="0" smtClean="0"/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Talent Management" has become one of the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most important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buzzwords in Corporate HR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training today.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Organizations know that they must have the best talent in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order to succeed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hypercompetitive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increasingly complex global economy.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They must manage talent as a critical resource to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achieve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 best possible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long run.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45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Benefits of Talent Management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Right Person in the right Job</a:t>
            </a:r>
            <a:endParaRPr lang="en-US" dirty="0" smtClean="0"/>
          </a:p>
          <a:p>
            <a:pPr lvl="0"/>
            <a:r>
              <a:rPr lang="en-US" b="1" dirty="0" smtClean="0"/>
              <a:t>Retaining the top talent</a:t>
            </a:r>
            <a:endParaRPr lang="en-US" dirty="0" smtClean="0"/>
          </a:p>
          <a:p>
            <a:pPr lvl="0"/>
            <a:r>
              <a:rPr lang="en-US" b="1" dirty="0" smtClean="0"/>
              <a:t>Understanding Employees</a:t>
            </a:r>
            <a:endParaRPr lang="en-US" dirty="0" smtClean="0"/>
          </a:p>
          <a:p>
            <a:pPr lvl="0"/>
            <a:r>
              <a:rPr lang="en-US" b="1" dirty="0" smtClean="0"/>
              <a:t>Better professional development decisions</a:t>
            </a:r>
          </a:p>
          <a:p>
            <a:pPr lvl="0">
              <a:buNone/>
            </a:pPr>
            <a:r>
              <a:rPr lang="en-US" dirty="0" smtClean="0">
                <a:hlinkClick r:id="rId2"/>
              </a:rPr>
              <a:t>http://www.managementstudyguide.com/benefits-of-talent-management.htm</a:t>
            </a:r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37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876800" cy="6629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I</a:t>
            </a:r>
            <a:r>
              <a:rPr lang="en-US" sz="3600" dirty="0" smtClean="0"/>
              <a:t>n 1980 older companies like PepsiCo and GE that invested in development became well known as </a:t>
            </a:r>
            <a:r>
              <a:rPr lang="en-US" sz="3600" dirty="0" smtClean="0">
                <a:solidFill>
                  <a:srgbClr val="FF0000"/>
                </a:solidFill>
              </a:rPr>
              <a:t>“academy companies</a:t>
            </a:r>
            <a:r>
              <a:rPr lang="en-US" sz="3600" dirty="0" smtClean="0"/>
              <a:t>” in today’s time. 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Content Placeholder 3" descr="https://hbr.org/resources/images/products/R0701J_500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0"/>
            <a:ext cx="3657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27386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IN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Talent Management is a _________________ Process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Constant Process</a:t>
            </a:r>
            <a:br>
              <a:rPr lang="en-US" dirty="0" smtClean="0"/>
            </a:br>
            <a:r>
              <a:rPr lang="en-US" dirty="0" smtClean="0"/>
              <a:t>B. One time process</a:t>
            </a:r>
            <a:br>
              <a:rPr lang="en-US" dirty="0" smtClean="0"/>
            </a:br>
            <a:r>
              <a:rPr lang="en-US" dirty="0" smtClean="0"/>
              <a:t>C. Retrospective Process</a:t>
            </a:r>
            <a:br>
              <a:rPr lang="en-US" dirty="0" smtClean="0"/>
            </a:br>
            <a:r>
              <a:rPr lang="en-US" dirty="0" smtClean="0"/>
              <a:t>D. None of the above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IN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Talent Management process ends with which of the following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Strategy for retention</a:t>
            </a:r>
            <a:br>
              <a:rPr lang="en-US" dirty="0" smtClean="0"/>
            </a:br>
            <a:r>
              <a:rPr lang="en-US" dirty="0" smtClean="0"/>
              <a:t>B. Hold performance appraisal</a:t>
            </a:r>
            <a:br>
              <a:rPr lang="en-US" dirty="0" smtClean="0"/>
            </a:br>
            <a:r>
              <a:rPr lang="en-US" dirty="0" smtClean="0"/>
              <a:t>C. Plan for succession</a:t>
            </a:r>
            <a:br>
              <a:rPr lang="en-US" dirty="0" smtClean="0"/>
            </a:br>
            <a:r>
              <a:rPr lang="en-US" dirty="0" smtClean="0"/>
              <a:t>D. Specify what skills you need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IN" dirty="0" smtClean="0"/>
              <a:t>Workforce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orkforce divers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286808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Knowledge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Knowledge creation</a:t>
            </a:r>
          </a:p>
          <a:p>
            <a:pPr>
              <a:buNone/>
            </a:pPr>
            <a:r>
              <a:rPr lang="en-US" dirty="0" smtClean="0"/>
              <a:t>Knowledge gathering</a:t>
            </a:r>
          </a:p>
          <a:p>
            <a:pPr>
              <a:buNone/>
            </a:pPr>
            <a:r>
              <a:rPr lang="en-US" dirty="0" smtClean="0"/>
              <a:t>Knowledge storage</a:t>
            </a:r>
          </a:p>
          <a:p>
            <a:pPr>
              <a:buNone/>
            </a:pPr>
            <a:r>
              <a:rPr lang="en-US" dirty="0" smtClean="0"/>
              <a:t>Knowledge retrieval </a:t>
            </a:r>
          </a:p>
          <a:p>
            <a:pPr>
              <a:buNone/>
            </a:pPr>
            <a:r>
              <a:rPr lang="en-US" dirty="0" smtClean="0"/>
              <a:t>Knowledge sharing</a:t>
            </a:r>
          </a:p>
          <a:p>
            <a:pPr>
              <a:buNone/>
            </a:pPr>
            <a:r>
              <a:rPr lang="en-US" dirty="0" smtClean="0"/>
              <a:t>Knowledge dissemination</a:t>
            </a:r>
          </a:p>
          <a:p>
            <a:pPr>
              <a:buNone/>
            </a:pPr>
            <a:r>
              <a:rPr lang="en-US" dirty="0" smtClean="0"/>
              <a:t>Knowledge application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IN" dirty="0" smtClean="0"/>
              <a:t>Workforce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Workforce diversity means the </a:t>
            </a:r>
            <a:r>
              <a:rPr lang="en-US" dirty="0" smtClean="0">
                <a:solidFill>
                  <a:srgbClr val="FF0000"/>
                </a:solidFill>
              </a:rPr>
              <a:t>heterogeneous composition of employees </a:t>
            </a:r>
            <a:r>
              <a:rPr lang="en-US" dirty="0" smtClean="0"/>
              <a:t>of an organization in terms of </a:t>
            </a:r>
            <a:r>
              <a:rPr lang="en-US" dirty="0" smtClean="0">
                <a:solidFill>
                  <a:srgbClr val="FF0000"/>
                </a:solidFill>
              </a:rPr>
              <a:t>age, gender, language, education, marital status</a:t>
            </a:r>
            <a:r>
              <a:rPr lang="en-US" dirty="0" smtClean="0"/>
              <a:t>, etc.</a:t>
            </a:r>
          </a:p>
          <a:p>
            <a:pPr algn="just"/>
            <a:r>
              <a:rPr lang="en-US" dirty="0" smtClean="0"/>
              <a:t>Managing such diversity is really a challenge to HRM professionals.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Reasons for Growing Interest in Workforce Diversity 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Globalization of Markets</a:t>
            </a:r>
          </a:p>
          <a:p>
            <a:r>
              <a:rPr lang="en-US" dirty="0" smtClean="0"/>
              <a:t>Mergers and Strategic Alliances</a:t>
            </a:r>
          </a:p>
          <a:p>
            <a:r>
              <a:rPr lang="en-US" dirty="0" smtClean="0"/>
              <a:t>Increasing Role of Work Teams</a:t>
            </a:r>
          </a:p>
          <a:p>
            <a:r>
              <a:rPr lang="en-US" dirty="0" smtClean="0"/>
              <a:t>Changing </a:t>
            </a:r>
            <a:r>
              <a:rPr lang="en-US" dirty="0" smtClean="0"/>
              <a:t>labor </a:t>
            </a:r>
            <a:r>
              <a:rPr lang="en-US" dirty="0" smtClean="0"/>
              <a:t>market</a:t>
            </a:r>
          </a:p>
          <a:p>
            <a:r>
              <a:rPr lang="en-US" dirty="0" smtClean="0"/>
              <a:t>Changing Composition of Workforce</a:t>
            </a:r>
          </a:p>
          <a:p>
            <a:r>
              <a:rPr lang="en-US" dirty="0" smtClean="0"/>
              <a:t>Legal </a:t>
            </a:r>
            <a:r>
              <a:rPr lang="en-US" dirty="0" smtClean="0"/>
              <a:t>Requirements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sus Pc\Desktop\workforce-diversity-7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70448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sus Pc\Desktop\workforce-diversity-8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63850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sus Pc\Desktop\workforce-diversity-9-728.jpg"/>
          <p:cNvPicPr>
            <a:picLocks noChangeAspect="1" noChangeArrowheads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 bwMode="auto">
          <a:xfrm>
            <a:off x="428596" y="2000240"/>
            <a:ext cx="821537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IN" dirty="0" smtClean="0"/>
              <a:t>Benefits of workforce diversity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1632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sus Pc\Desktop\diversity-in-the-workplace-9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27581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Management of workforce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Ensuring Top Management Commitment to Value Diversity</a:t>
            </a:r>
          </a:p>
          <a:p>
            <a:r>
              <a:rPr lang="en-US" dirty="0" smtClean="0"/>
              <a:t>Reviewing Hiring and Promotion Policies</a:t>
            </a:r>
          </a:p>
          <a:p>
            <a:r>
              <a:rPr lang="en-US" dirty="0" smtClean="0"/>
              <a:t>Organizing Diversity Training Program</a:t>
            </a:r>
          </a:p>
          <a:p>
            <a:r>
              <a:rPr lang="en-US" dirty="0" smtClean="0"/>
              <a:t>Forming a Support Group</a:t>
            </a:r>
          </a:p>
          <a:p>
            <a:r>
              <a:rPr lang="en-US" dirty="0" smtClean="0"/>
              <a:t>Communicating through an Appropriate Language</a:t>
            </a:r>
          </a:p>
          <a:p>
            <a:r>
              <a:rPr lang="en-US" dirty="0" smtClean="0"/>
              <a:t>Establishing Diversity Monitoring System</a:t>
            </a:r>
          </a:p>
          <a:p>
            <a:endParaRPr lang="en-US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IN" dirty="0" smtClean="0"/>
              <a:t>Reverse mentoring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Reverse mentoring is simply the </a:t>
            </a:r>
            <a:r>
              <a:rPr lang="en-US" dirty="0" smtClean="0">
                <a:solidFill>
                  <a:srgbClr val="FF0000"/>
                </a:solidFill>
              </a:rPr>
              <a:t>opposite format of traditional mentoring</a:t>
            </a:r>
            <a:r>
              <a:rPr lang="en-US" dirty="0" smtClean="0"/>
              <a:t>, where the </a:t>
            </a:r>
            <a:r>
              <a:rPr lang="en-US" dirty="0" smtClean="0">
                <a:solidFill>
                  <a:srgbClr val="FF0000"/>
                </a:solidFill>
              </a:rPr>
              <a:t>senior leader is mentored by a younger </a:t>
            </a:r>
            <a:r>
              <a:rPr lang="en-US" dirty="0" smtClean="0"/>
              <a:t>or more junior employee.</a:t>
            </a:r>
          </a:p>
          <a:p>
            <a:pPr algn="just"/>
            <a:r>
              <a:rPr lang="en-US" dirty="0" smtClean="0"/>
              <a:t>The process recognizes that there are </a:t>
            </a:r>
            <a:r>
              <a:rPr lang="en-US" dirty="0" smtClean="0">
                <a:solidFill>
                  <a:srgbClr val="FF0000"/>
                </a:solidFill>
              </a:rPr>
              <a:t>skills gaps and opportunities to learn on both sides </a:t>
            </a:r>
            <a:r>
              <a:rPr lang="en-US" dirty="0" smtClean="0"/>
              <a:t>of a mentoring relationship, and flipping the traditional format on its head can be very beneficial for both parties.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Attributes of successful mentors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438400"/>
            <a:ext cx="38100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Honesty</a:t>
            </a:r>
          </a:p>
          <a:p>
            <a:pPr eaLnBrk="1" hangingPunct="1"/>
            <a:r>
              <a:rPr lang="en-US" sz="2800" smtClean="0"/>
              <a:t>Reliability</a:t>
            </a:r>
          </a:p>
          <a:p>
            <a:pPr eaLnBrk="1" hangingPunct="1"/>
            <a:r>
              <a:rPr lang="en-US" sz="2800" smtClean="0"/>
              <a:t>Caring</a:t>
            </a:r>
          </a:p>
          <a:p>
            <a:pPr eaLnBrk="1" hangingPunct="1"/>
            <a:r>
              <a:rPr lang="en-US" sz="2800" smtClean="0"/>
              <a:t>Sharing</a:t>
            </a:r>
          </a:p>
          <a:p>
            <a:pPr eaLnBrk="1" hangingPunct="1"/>
            <a:r>
              <a:rPr lang="en-US" sz="2800" smtClean="0"/>
              <a:t>Giving </a:t>
            </a:r>
          </a:p>
          <a:p>
            <a:pPr eaLnBrk="1" hangingPunct="1"/>
            <a:r>
              <a:rPr lang="en-US" sz="2800" smtClean="0"/>
              <a:t>Patience</a:t>
            </a:r>
          </a:p>
          <a:p>
            <a:pPr eaLnBrk="1" hangingPunct="1"/>
            <a:r>
              <a:rPr lang="en-US" sz="2800" smtClean="0"/>
              <a:t>Strong interpersonal skills</a:t>
            </a:r>
          </a:p>
        </p:txBody>
      </p:sp>
      <p:pic>
        <p:nvPicPr>
          <p:cNvPr id="17412" name="Picture 5" descr="\\HARMONY\APPS\OFF2000\PUBLISH\PFiles\MSOffice\Clipart\corpbas\j0078747.wm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0" y="2362200"/>
            <a:ext cx="1006475" cy="4114800"/>
          </a:xfrm>
        </p:spPr>
      </p:pic>
    </p:spTree>
    <p:extLst>
      <p:ext uri="{BB962C8B-B14F-4D97-AF65-F5344CB8AC3E}">
        <p14:creationId xmlns:p14="http://schemas.microsoft.com/office/powerpoint/2010/main" xmlns="" val="1338330565"/>
      </p:ext>
    </p:extLst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AU" sz="3200" b="1" dirty="0"/>
              <a:t>Glossary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43050"/>
            <a:ext cx="8229600" cy="4986350"/>
          </a:xfrm>
        </p:spPr>
        <p:txBody>
          <a:bodyPr>
            <a:normAutofit/>
          </a:bodyPr>
          <a:lstStyle/>
          <a:p>
            <a:pPr algn="just" fontAlgn="b">
              <a:lnSpc>
                <a:spcPct val="80000"/>
              </a:lnSpc>
              <a:spcBef>
                <a:spcPct val="0"/>
              </a:spcBef>
            </a:pPr>
            <a:r>
              <a:rPr lang="en-AU" sz="2400" b="1" dirty="0">
                <a:latin typeface="Times New Roman" pitchFamily="18" charset="0"/>
                <a:cs typeface="Times New Roman" pitchFamily="18" charset="0"/>
              </a:rPr>
              <a:t>Mentor	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a person who sponsors or supports 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another person 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to achieve a goal.</a:t>
            </a:r>
          </a:p>
          <a:p>
            <a:pPr algn="just" fontAlgn="b">
              <a:lnSpc>
                <a:spcPct val="80000"/>
              </a:lnSpc>
              <a:spcBef>
                <a:spcPct val="0"/>
              </a:spcBef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Mentee  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is the</a:t>
            </a:r>
            <a:r>
              <a:rPr lang="en-A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one who is mentored. 	</a:t>
            </a:r>
          </a:p>
          <a:p>
            <a:pPr algn="just" fontAlgn="b">
              <a:lnSpc>
                <a:spcPct val="80000"/>
              </a:lnSpc>
              <a:spcBef>
                <a:spcPct val="0"/>
              </a:spcBef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algn="just" fontAlgn="b">
              <a:lnSpc>
                <a:spcPct val="80000"/>
              </a:lnSpc>
              <a:spcBef>
                <a:spcPct val="0"/>
              </a:spcBef>
            </a:pPr>
            <a:r>
              <a:rPr lang="en-AU" sz="2400" b="1" dirty="0">
                <a:latin typeface="Times New Roman" pitchFamily="18" charset="0"/>
                <a:cs typeface="Times New Roman" pitchFamily="18" charset="0"/>
              </a:rPr>
              <a:t>Mentoring 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is a process, where a person volunteers to assist another with their learning and general development. </a:t>
            </a:r>
            <a:endParaRPr lang="en-A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">
              <a:lnSpc>
                <a:spcPct val="80000"/>
              </a:lnSpc>
              <a:spcBef>
                <a:spcPct val="0"/>
              </a:spcBef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mentor is an experienced adviser or colleague, supervisor or trainer/instructor who adopts a shared and integral role in the learning process. </a:t>
            </a:r>
          </a:p>
          <a:p>
            <a:pPr algn="just" fontAlgn="b">
              <a:lnSpc>
                <a:spcPct val="80000"/>
              </a:lnSpc>
              <a:spcBef>
                <a:spcPct val="0"/>
              </a:spcBef>
            </a:pPr>
            <a:endParaRPr lang="en-A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55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IN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Expertise and experience of organizational members that has not been formally documented is known as: </a:t>
            </a:r>
          </a:p>
          <a:p>
            <a:r>
              <a:rPr lang="en-US" dirty="0" smtClean="0"/>
              <a:t>A. knowledge sharing </a:t>
            </a:r>
          </a:p>
          <a:p>
            <a:r>
              <a:rPr lang="en-US" dirty="0" smtClean="0"/>
              <a:t>B. tacit knowledge </a:t>
            </a:r>
          </a:p>
          <a:p>
            <a:r>
              <a:rPr lang="en-US" dirty="0" smtClean="0"/>
              <a:t>C. organizational learning </a:t>
            </a:r>
          </a:p>
          <a:p>
            <a:r>
              <a:rPr lang="en-US" dirty="0" smtClean="0"/>
              <a:t>D. organizational memory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IN" dirty="0" smtClean="0"/>
              <a:t>Benefits of reverse mentoring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Building a learning culture</a:t>
            </a:r>
          </a:p>
          <a:p>
            <a:r>
              <a:rPr lang="en-US" dirty="0" smtClean="0"/>
              <a:t>Closing generational gaps</a:t>
            </a:r>
          </a:p>
          <a:p>
            <a:r>
              <a:rPr lang="en-US" dirty="0" smtClean="0"/>
              <a:t>Developing leadership skills in younger employees</a:t>
            </a:r>
          </a:p>
          <a:p>
            <a:r>
              <a:rPr lang="en-US" dirty="0" smtClean="0"/>
              <a:t>Millennial retention</a:t>
            </a:r>
          </a:p>
          <a:p>
            <a:r>
              <a:rPr lang="en-US" dirty="0" smtClean="0"/>
              <a:t>Sharing different perspectives</a:t>
            </a:r>
          </a:p>
          <a:p>
            <a:r>
              <a:rPr lang="en-US" dirty="0" smtClean="0"/>
              <a:t>Developing communication skills</a:t>
            </a:r>
          </a:p>
          <a:p>
            <a:r>
              <a:rPr lang="en-US" dirty="0" smtClean="0"/>
              <a:t>Developing self-confidence and self-awareness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to set up a reverse mentoring program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Step 1: Outline the objective</a:t>
            </a:r>
          </a:p>
          <a:p>
            <a:pPr algn="just"/>
            <a:r>
              <a:rPr lang="en-US" dirty="0" smtClean="0"/>
              <a:t>Step 2: Design the reverse mentoring program</a:t>
            </a:r>
          </a:p>
          <a:p>
            <a:pPr algn="just"/>
            <a:r>
              <a:rPr lang="en-US" dirty="0" smtClean="0"/>
              <a:t>Step 3: Recruit mentors and mentees</a:t>
            </a:r>
          </a:p>
          <a:p>
            <a:pPr algn="just"/>
            <a:r>
              <a:rPr lang="en-US" dirty="0" smtClean="0"/>
              <a:t>Step 4: Matching Mentors and Mentees</a:t>
            </a:r>
          </a:p>
          <a:p>
            <a:pPr algn="just"/>
            <a:r>
              <a:rPr lang="en-US" dirty="0" smtClean="0"/>
              <a:t>Step 5: Launch and monitor the reverse mentoring program.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IN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Millennial retention is one of the objectives of –</a:t>
            </a:r>
          </a:p>
          <a:p>
            <a:r>
              <a:rPr lang="en-IN" dirty="0" smtClean="0"/>
              <a:t>A. Talent management</a:t>
            </a:r>
          </a:p>
          <a:p>
            <a:r>
              <a:rPr lang="en-IN" dirty="0" smtClean="0"/>
              <a:t>B. Reverse mentoring</a:t>
            </a:r>
          </a:p>
          <a:p>
            <a:r>
              <a:rPr lang="en-IN" dirty="0" smtClean="0"/>
              <a:t>C. Workforce diversity</a:t>
            </a:r>
          </a:p>
          <a:p>
            <a:r>
              <a:rPr lang="en-IN" dirty="0" smtClean="0"/>
              <a:t>D. None of the above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Labor Law Reforms in 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29 existing labor laws replaced with four Codes. The objective is to simplify and modernize labor regulation. </a:t>
            </a:r>
          </a:p>
          <a:p>
            <a:pPr algn="just"/>
            <a:r>
              <a:rPr lang="en-US" dirty="0" smtClean="0"/>
              <a:t>THE CODE ON SOCIAL SECURITY, 2020</a:t>
            </a:r>
          </a:p>
          <a:p>
            <a:pPr algn="just"/>
            <a:r>
              <a:rPr lang="en-US" dirty="0" smtClean="0"/>
              <a:t>THE INDUSTRIAL RELATIONSCODE, 2020</a:t>
            </a:r>
          </a:p>
          <a:p>
            <a:pPr algn="just"/>
            <a:r>
              <a:rPr lang="en-US" dirty="0" smtClean="0"/>
              <a:t>THE OCCUPATIONAL SAFETY, HEALTH AND WORKING CONDITIONS CODE, 2020</a:t>
            </a:r>
          </a:p>
          <a:p>
            <a:pPr algn="just"/>
            <a:r>
              <a:rPr lang="en-US" dirty="0" smtClean="0"/>
              <a:t>THE CODE ON WAGES, 2019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CODE ON SOCIAL SECURITY, 2020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Employees insurance</a:t>
            </a:r>
          </a:p>
          <a:p>
            <a:r>
              <a:rPr lang="en-US" dirty="0" smtClean="0"/>
              <a:t>Provident Fund</a:t>
            </a:r>
          </a:p>
          <a:p>
            <a:r>
              <a:rPr lang="en-US" dirty="0" smtClean="0"/>
              <a:t>Gratuity</a:t>
            </a:r>
          </a:p>
          <a:p>
            <a:r>
              <a:rPr lang="en-US" dirty="0" smtClean="0"/>
              <a:t>Maternity benefits </a:t>
            </a:r>
          </a:p>
          <a:p>
            <a:r>
              <a:rPr lang="en-US" dirty="0" smtClean="0"/>
              <a:t>Employees Compensation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INDUSTRIAL RELATIONSCODE, 2020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 UNIONS</a:t>
            </a:r>
          </a:p>
          <a:p>
            <a:r>
              <a:rPr lang="en-US" dirty="0" smtClean="0"/>
              <a:t>MECHANISM FOR RESOLUTION OF INDUSTRIAL DISPUTES</a:t>
            </a:r>
          </a:p>
          <a:p>
            <a:r>
              <a:rPr lang="en-US" dirty="0" smtClean="0"/>
              <a:t>STRIKES AND LOCK-OUTS</a:t>
            </a:r>
          </a:p>
          <a:p>
            <a:r>
              <a:rPr lang="en-US" dirty="0" smtClean="0"/>
              <a:t>LAY-OFF, RETRENCHMENT AND CLOSURE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THE OCCUPATIONAL SAFETY, HEALTH AND WORKING CONDITIONS CODE, 2020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OCCUPATIONAL SAFETY AND HEALTH</a:t>
            </a:r>
          </a:p>
          <a:p>
            <a:pPr algn="just"/>
            <a:r>
              <a:rPr lang="en-US" dirty="0" smtClean="0"/>
              <a:t>DUTIES OF EMPLOYER AND AMPLOYEES, ETC.</a:t>
            </a:r>
          </a:p>
          <a:p>
            <a:pPr algn="just"/>
            <a:r>
              <a:rPr lang="en-US" dirty="0" smtClean="0"/>
              <a:t>WORKING CONDITIONS</a:t>
            </a:r>
          </a:p>
          <a:p>
            <a:pPr algn="just"/>
            <a:r>
              <a:rPr lang="en-US" dirty="0" smtClean="0"/>
              <a:t>WELFARE PROVISIONS</a:t>
            </a:r>
          </a:p>
          <a:p>
            <a:pPr algn="just"/>
            <a:r>
              <a:rPr lang="en-US" dirty="0" smtClean="0"/>
              <a:t>HOURS OF WORK AND ANNUAL LEAVE WITH WAGES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IN" dirty="0" smtClean="0"/>
              <a:t>…………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MAINTENANCE OF REGISTERS, RECORDS AND RETURNS</a:t>
            </a:r>
          </a:p>
          <a:p>
            <a:pPr algn="just"/>
            <a:r>
              <a:rPr lang="en-US" dirty="0" smtClean="0"/>
              <a:t>INSPECTOR-CUM-FACILITATORS AND OTHER AUTHORITY</a:t>
            </a:r>
          </a:p>
          <a:p>
            <a:pPr algn="just"/>
            <a:r>
              <a:rPr lang="en-US" dirty="0" smtClean="0"/>
              <a:t>SPECIAL PROVISION RELATING TO EMPLOYMENT OF WOMEN</a:t>
            </a:r>
          </a:p>
          <a:p>
            <a:pPr algn="just"/>
            <a:r>
              <a:rPr lang="en-US" dirty="0" smtClean="0"/>
              <a:t>SPECIAL PROVISIONS FOR CONTRACT LABOUR AND INTER-STATE MIGRANT WORKER, ETC.</a:t>
            </a:r>
          </a:p>
          <a:p>
            <a:pPr algn="just"/>
            <a:r>
              <a:rPr lang="en-US" dirty="0" smtClean="0">
                <a:hlinkClick r:id="rId2"/>
              </a:rPr>
              <a:t>https://www.youtube.com/watch?v=YEkHQ3kepXI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CODE ON WAGES, 2019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WAGES</a:t>
            </a:r>
          </a:p>
          <a:p>
            <a:r>
              <a:rPr lang="en-US" dirty="0" smtClean="0"/>
              <a:t>WAGES FOR OVERTIME WORK</a:t>
            </a:r>
          </a:p>
          <a:p>
            <a:r>
              <a:rPr lang="en-US" dirty="0" smtClean="0"/>
              <a:t>PAYMENT OF BONUS</a:t>
            </a:r>
          </a:p>
          <a:p>
            <a:r>
              <a:rPr lang="en-US" dirty="0" smtClean="0"/>
              <a:t>PAYMENT OF DUES AND CLAIMS</a:t>
            </a:r>
          </a:p>
          <a:p>
            <a:r>
              <a:rPr lang="en-US" dirty="0" smtClean="0"/>
              <a:t>INSPECTOR-CUM-FACILITATOR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b="1" dirty="0" smtClean="0"/>
              <a:t>Overview of Labor Law Reforms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Coverage:</a:t>
            </a:r>
            <a:r>
              <a:rPr lang="en-US" dirty="0" smtClean="0"/>
              <a:t>  Most labor laws apply to establishments over a certain size (typically 10 or above).</a:t>
            </a:r>
          </a:p>
          <a:p>
            <a:pPr algn="just"/>
            <a:r>
              <a:rPr lang="en-US" b="1" dirty="0" smtClean="0"/>
              <a:t>Retrenchment:</a:t>
            </a:r>
            <a:r>
              <a:rPr lang="en-US" dirty="0" smtClean="0"/>
              <a:t>  Establishments hiring 100 or more workers need government permission for closure, layoffs or retrenchments. </a:t>
            </a:r>
          </a:p>
          <a:p>
            <a:pPr algn="just"/>
            <a:r>
              <a:rPr lang="en-US" b="1" dirty="0" smtClean="0"/>
              <a:t>Labor enforcement:</a:t>
            </a:r>
            <a:r>
              <a:rPr lang="en-US" dirty="0" smtClean="0"/>
              <a:t>  Multiplicity of labor laws has resulted in distinct compliances, increasing the compliance burden on firms and this is addressed by the reforms.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IN" dirty="0" smtClean="0"/>
              <a:t>Reverse mentoring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Reverse mentoring is simply the </a:t>
            </a:r>
            <a:r>
              <a:rPr lang="en-US" dirty="0" smtClean="0">
                <a:solidFill>
                  <a:srgbClr val="FF0000"/>
                </a:solidFill>
              </a:rPr>
              <a:t>opposite format of traditional mentoring</a:t>
            </a:r>
            <a:r>
              <a:rPr lang="en-US" dirty="0" smtClean="0"/>
              <a:t>, where the </a:t>
            </a:r>
            <a:r>
              <a:rPr lang="en-US" dirty="0" smtClean="0">
                <a:solidFill>
                  <a:srgbClr val="FF0000"/>
                </a:solidFill>
              </a:rPr>
              <a:t>senior leader is mentored by a younger </a:t>
            </a:r>
            <a:r>
              <a:rPr lang="en-US" dirty="0" smtClean="0"/>
              <a:t>or more junior employee.</a:t>
            </a:r>
          </a:p>
          <a:p>
            <a:pPr algn="just"/>
            <a:r>
              <a:rPr lang="en-US" dirty="0" smtClean="0"/>
              <a:t>The process recognizes that there are </a:t>
            </a:r>
            <a:r>
              <a:rPr lang="en-US" dirty="0" smtClean="0">
                <a:solidFill>
                  <a:srgbClr val="FF0000"/>
                </a:solidFill>
              </a:rPr>
              <a:t>skills gaps and opportunities to learn on both sides </a:t>
            </a:r>
            <a:r>
              <a:rPr lang="en-US" dirty="0" smtClean="0"/>
              <a:t>of a mentoring relationship, and flipping the traditional format on its head can be very beneficial for both parties.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Trade Unions:</a:t>
            </a:r>
            <a:r>
              <a:rPr lang="en-US" dirty="0" smtClean="0"/>
              <a:t>  There are several registered trade unions but </a:t>
            </a:r>
            <a:r>
              <a:rPr lang="en-US" dirty="0" smtClean="0">
                <a:solidFill>
                  <a:srgbClr val="FF0000"/>
                </a:solidFill>
              </a:rPr>
              <a:t>no criteria to ‘recognize’ unions</a:t>
            </a:r>
            <a:r>
              <a:rPr lang="en-US" dirty="0" smtClean="0"/>
              <a:t> which can </a:t>
            </a:r>
            <a:r>
              <a:rPr lang="en-US" dirty="0" smtClean="0">
                <a:solidFill>
                  <a:srgbClr val="FF0000"/>
                </a:solidFill>
              </a:rPr>
              <a:t>formally negotiate </a:t>
            </a:r>
            <a:r>
              <a:rPr lang="en-US" dirty="0" smtClean="0"/>
              <a:t>with employers.  </a:t>
            </a:r>
          </a:p>
          <a:p>
            <a:pPr algn="just"/>
            <a:r>
              <a:rPr lang="en-US" dirty="0" smtClean="0"/>
              <a:t>The Industrial Relations </a:t>
            </a:r>
            <a:r>
              <a:rPr lang="en-US" dirty="0" smtClean="0">
                <a:solidFill>
                  <a:srgbClr val="FF0000"/>
                </a:solidFill>
              </a:rPr>
              <a:t>Code creates provisions</a:t>
            </a:r>
            <a:r>
              <a:rPr lang="en-US" dirty="0" smtClean="0"/>
              <a:t> for recognition of unions.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Health, Safety and Welfare provisions under Factories Act 1948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learning outcome-</a:t>
            </a:r>
          </a:p>
          <a:p>
            <a:r>
              <a:rPr lang="en-US" dirty="0" smtClean="0"/>
              <a:t>to understand Health, Safety and Welfare provisions under Factories Act 1948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Health, Safety and Welfare provisions under Factories Act 1948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There are various measures under </a:t>
            </a:r>
            <a:r>
              <a:rPr lang="en-US" dirty="0" smtClean="0">
                <a:solidFill>
                  <a:srgbClr val="FF0000"/>
                </a:solidFill>
              </a:rPr>
              <a:t>Factories Act 1948</a:t>
            </a:r>
            <a:r>
              <a:rPr lang="en-US" dirty="0" smtClean="0"/>
              <a:t> which are taken by factories for health, safety and welfare of their workers.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Such measures are provided </a:t>
            </a:r>
            <a:r>
              <a:rPr lang="en-US" dirty="0" smtClean="0">
                <a:solidFill>
                  <a:srgbClr val="FF0000"/>
                </a:solidFill>
              </a:rPr>
              <a:t>under Chapters III, IV and V</a:t>
            </a:r>
            <a:r>
              <a:rPr lang="en-US" dirty="0" smtClean="0"/>
              <a:t> of the Act which are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b="1" dirty="0" smtClean="0"/>
              <a:t>HEALTH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) Section 11 ensures the </a:t>
            </a:r>
            <a:r>
              <a:rPr lang="en-US" sz="2400" b="1" dirty="0" smtClean="0">
                <a:solidFill>
                  <a:srgbClr val="FF0000"/>
                </a:solidFill>
              </a:rPr>
              <a:t>cleanliness </a:t>
            </a:r>
            <a:r>
              <a:rPr lang="en-US" sz="2400" b="1" dirty="0" smtClean="0"/>
              <a:t>in the factory</a:t>
            </a:r>
          </a:p>
          <a:p>
            <a:r>
              <a:rPr lang="en-US" sz="2400" dirty="0" smtClean="0"/>
              <a:t>All the accumulated </a:t>
            </a:r>
            <a:r>
              <a:rPr lang="en-US" sz="2400" dirty="0" smtClean="0">
                <a:solidFill>
                  <a:srgbClr val="FF0000"/>
                </a:solidFill>
              </a:rPr>
              <a:t>dirt and refuse on floors, staircases and passages in the factory shall be removed </a:t>
            </a:r>
            <a:r>
              <a:rPr lang="en-US" sz="2400" dirty="0" smtClean="0"/>
              <a:t>daily</a:t>
            </a:r>
          </a:p>
          <a:p>
            <a:r>
              <a:rPr lang="en-US" sz="2400" dirty="0" smtClean="0"/>
              <a:t>Once in every week, the </a:t>
            </a:r>
            <a:r>
              <a:rPr lang="en-US" sz="2400" dirty="0" smtClean="0">
                <a:solidFill>
                  <a:srgbClr val="FF0000"/>
                </a:solidFill>
              </a:rPr>
              <a:t>floor should </a:t>
            </a:r>
            <a:r>
              <a:rPr lang="en-US" sz="2400" dirty="0" smtClean="0"/>
              <a:t>be thoroughly </a:t>
            </a:r>
            <a:r>
              <a:rPr lang="en-US" sz="2400" dirty="0" smtClean="0">
                <a:solidFill>
                  <a:srgbClr val="FF0000"/>
                </a:solidFill>
              </a:rPr>
              <a:t>cleaned </a:t>
            </a:r>
            <a:r>
              <a:rPr lang="en-US" sz="2400" dirty="0" smtClean="0"/>
              <a:t>by </a:t>
            </a:r>
            <a:r>
              <a:rPr lang="en-US" sz="2400" dirty="0" smtClean="0">
                <a:solidFill>
                  <a:srgbClr val="FF0000"/>
                </a:solidFill>
              </a:rPr>
              <a:t>washing with disinfectant</a:t>
            </a:r>
          </a:p>
          <a:p>
            <a:r>
              <a:rPr lang="en-US" sz="2400" dirty="0" smtClean="0"/>
              <a:t>Effective </a:t>
            </a:r>
            <a:r>
              <a:rPr lang="en-US" sz="2400" dirty="0" smtClean="0">
                <a:solidFill>
                  <a:srgbClr val="FF0000"/>
                </a:solidFill>
              </a:rPr>
              <a:t>method of drainage </a:t>
            </a:r>
            <a:r>
              <a:rPr lang="en-US" sz="2400" dirty="0" smtClean="0"/>
              <a:t>shall be made and maintained for removing water</a:t>
            </a:r>
          </a:p>
          <a:p>
            <a:r>
              <a:rPr lang="en-US" sz="2400" dirty="0" smtClean="0"/>
              <a:t>All </a:t>
            </a:r>
            <a:r>
              <a:rPr lang="en-US" sz="2400" dirty="0" smtClean="0">
                <a:solidFill>
                  <a:srgbClr val="FF0000"/>
                </a:solidFill>
              </a:rPr>
              <a:t>doors, windows </a:t>
            </a:r>
            <a:r>
              <a:rPr lang="en-US" sz="2400" dirty="0" smtClean="0"/>
              <a:t>and other framework which are of wooden or metallic shall be </a:t>
            </a:r>
            <a:r>
              <a:rPr lang="en-US" sz="2400" dirty="0" smtClean="0">
                <a:solidFill>
                  <a:srgbClr val="FF0000"/>
                </a:solidFill>
              </a:rPr>
              <a:t>kept painted </a:t>
            </a:r>
            <a:r>
              <a:rPr lang="en-US" sz="2400" dirty="0" smtClean="0"/>
              <a:t>or varnished at least once in every period of </a:t>
            </a:r>
            <a:r>
              <a:rPr lang="en-US" sz="2400" dirty="0" smtClean="0">
                <a:solidFill>
                  <a:srgbClr val="FF0000"/>
                </a:solidFill>
              </a:rPr>
              <a:t>five years</a:t>
            </a:r>
          </a:p>
          <a:p>
            <a:r>
              <a:rPr lang="en-US" sz="2400" dirty="0" smtClean="0"/>
              <a:t>The dates on which such processes are carried out shall be entered in the prescribed register.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(ii) Disposal of waste</a:t>
            </a:r>
          </a:p>
          <a:p>
            <a:r>
              <a:rPr lang="en-US" dirty="0" smtClean="0"/>
              <a:t>Every occupier of a factory shall make </a:t>
            </a:r>
            <a:r>
              <a:rPr lang="en-US" dirty="0" smtClean="0">
                <a:solidFill>
                  <a:srgbClr val="FF0000"/>
                </a:solidFill>
              </a:rPr>
              <a:t>effective arrangements for the treatment of wastes and effluents due to the manufacturing process </a:t>
            </a:r>
            <a:r>
              <a:rPr lang="en-US" dirty="0" smtClean="0"/>
              <a:t>carried on in the factory so as to render them innocuous and for their disposal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(</a:t>
            </a:r>
            <a:r>
              <a:rPr lang="en-US" b="1" dirty="0" smtClean="0"/>
              <a:t>iii) Ventilation and temperature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Section 13 provides that every factory should make suitable and effective provisions for securing and maintaining 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adequate ventilation by the circulation of fresh air</a:t>
            </a:r>
            <a:r>
              <a:rPr lang="en-US" dirty="0" smtClean="0"/>
              <a:t>; and</a:t>
            </a:r>
          </a:p>
          <a:p>
            <a:r>
              <a:rPr lang="en-US" dirty="0" smtClean="0"/>
              <a:t>such a temperature as will secure to the workers reasonable conditions of comfort and prevent injury to health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(iv) Dust and fume</a:t>
            </a:r>
          </a:p>
          <a:p>
            <a:r>
              <a:rPr lang="en-US" dirty="0" smtClean="0"/>
              <a:t>Effective measures should be taken to</a:t>
            </a:r>
            <a:r>
              <a:rPr lang="en-US" dirty="0" smtClean="0">
                <a:solidFill>
                  <a:srgbClr val="FF0000"/>
                </a:solidFill>
              </a:rPr>
              <a:t> prevent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inhalation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accumulation of dust</a:t>
            </a:r>
            <a:r>
              <a:rPr lang="en-US" dirty="0" smtClean="0"/>
              <a:t>, fumes etc., in the work-rooms.</a:t>
            </a:r>
          </a:p>
          <a:p>
            <a:r>
              <a:rPr lang="en-US" dirty="0" smtClean="0"/>
              <a:t>Wherever necessary, an </a:t>
            </a:r>
            <a:r>
              <a:rPr lang="en-US" dirty="0" smtClean="0">
                <a:solidFill>
                  <a:srgbClr val="FF0000"/>
                </a:solidFill>
              </a:rPr>
              <a:t>exhaust appliances </a:t>
            </a:r>
            <a:r>
              <a:rPr lang="en-US" dirty="0" smtClean="0"/>
              <a:t>should be fitted, as far as possible, to the point of origin of dust fumes or other impurities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…………..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(v) Artificial humidification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Humidity means the </a:t>
            </a:r>
            <a:r>
              <a:rPr lang="en-US" dirty="0" smtClean="0">
                <a:solidFill>
                  <a:srgbClr val="FF0000"/>
                </a:solidFill>
              </a:rPr>
              <a:t>presence of moisture </a:t>
            </a:r>
            <a:r>
              <a:rPr lang="en-US" dirty="0" smtClean="0"/>
              <a:t>in the air. In certain industries like </a:t>
            </a:r>
            <a:r>
              <a:rPr lang="en-US" dirty="0" smtClean="0">
                <a:solidFill>
                  <a:srgbClr val="FF0000"/>
                </a:solidFill>
              </a:rPr>
              <a:t>cotton, textile, cigarette,</a:t>
            </a:r>
            <a:r>
              <a:rPr lang="en-US" dirty="0" smtClean="0"/>
              <a:t> etc., higher degree of humidity is required for carrying out the manufacturing process. </a:t>
            </a:r>
          </a:p>
          <a:p>
            <a:r>
              <a:rPr lang="en-US" dirty="0" smtClean="0"/>
              <a:t>For this purpose, humidity of the air is artificially increased which affects the health of the worker.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…………..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Section 15(1)</a:t>
            </a:r>
            <a:r>
              <a:rPr lang="en-US" dirty="0" smtClean="0"/>
              <a:t> empowers the State Government to make rules (</a:t>
            </a:r>
            <a:r>
              <a:rPr lang="en-US" dirty="0" err="1" smtClean="0"/>
              <a:t>i</a:t>
            </a:r>
            <a:r>
              <a:rPr lang="en-US" dirty="0" smtClean="0"/>
              <a:t>) prescribing the </a:t>
            </a:r>
            <a:r>
              <a:rPr lang="en-US" dirty="0" smtClean="0">
                <a:solidFill>
                  <a:srgbClr val="FF0000"/>
                </a:solidFill>
              </a:rPr>
              <a:t>standards of humidification,</a:t>
            </a:r>
            <a:r>
              <a:rPr lang="en-US" dirty="0" smtClean="0"/>
              <a:t> (ii) </a:t>
            </a:r>
            <a:r>
              <a:rPr lang="en-US" dirty="0" smtClean="0">
                <a:solidFill>
                  <a:srgbClr val="FF0000"/>
                </a:solidFill>
              </a:rPr>
              <a:t>regulating methods </a:t>
            </a:r>
            <a:r>
              <a:rPr lang="en-US" dirty="0" smtClean="0"/>
              <a:t>to be adopted.</a:t>
            </a:r>
          </a:p>
          <a:p>
            <a:r>
              <a:rPr lang="en-US" b="1" dirty="0" smtClean="0"/>
              <a:t>Section 15(2)</a:t>
            </a:r>
            <a:r>
              <a:rPr lang="en-US" dirty="0" smtClean="0"/>
              <a:t> lays down that </a:t>
            </a:r>
            <a:r>
              <a:rPr lang="en-US" dirty="0" smtClean="0">
                <a:solidFill>
                  <a:srgbClr val="FF0000"/>
                </a:solidFill>
              </a:rPr>
              <a:t>water used for artificial humidification should be either purified </a:t>
            </a:r>
            <a:r>
              <a:rPr lang="en-US" dirty="0" smtClean="0"/>
              <a:t>before use or obtained from a public supply or other source of drinking water.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………….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(vi) Overcrowding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Overcrowding in the work-room not only affect the workers in their efficient discharge of duties but their health also. </a:t>
            </a:r>
          </a:p>
          <a:p>
            <a:r>
              <a:rPr lang="en-US" dirty="0" smtClean="0"/>
              <a:t>Section 16 has been enacted with a view to provide sufficient air space to the workers.</a:t>
            </a:r>
          </a:p>
          <a:p>
            <a:r>
              <a:rPr lang="en-US" dirty="0" smtClean="0"/>
              <a:t>(1) Section 16(1) prohibits the overcrowding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Attributes of successful mentors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438400"/>
            <a:ext cx="38100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Honesty</a:t>
            </a:r>
          </a:p>
          <a:p>
            <a:pPr eaLnBrk="1" hangingPunct="1"/>
            <a:r>
              <a:rPr lang="en-US" sz="2800" smtClean="0"/>
              <a:t>Reliability</a:t>
            </a:r>
          </a:p>
          <a:p>
            <a:pPr eaLnBrk="1" hangingPunct="1"/>
            <a:r>
              <a:rPr lang="en-US" sz="2800" smtClean="0"/>
              <a:t>Caring</a:t>
            </a:r>
          </a:p>
          <a:p>
            <a:pPr eaLnBrk="1" hangingPunct="1"/>
            <a:r>
              <a:rPr lang="en-US" sz="2800" smtClean="0"/>
              <a:t>Sharing</a:t>
            </a:r>
          </a:p>
          <a:p>
            <a:pPr eaLnBrk="1" hangingPunct="1"/>
            <a:r>
              <a:rPr lang="en-US" sz="2800" smtClean="0"/>
              <a:t>Giving </a:t>
            </a:r>
          </a:p>
          <a:p>
            <a:pPr eaLnBrk="1" hangingPunct="1"/>
            <a:r>
              <a:rPr lang="en-US" sz="2800" smtClean="0"/>
              <a:t>Patience</a:t>
            </a:r>
          </a:p>
          <a:p>
            <a:pPr eaLnBrk="1" hangingPunct="1"/>
            <a:r>
              <a:rPr lang="en-US" sz="2800" smtClean="0"/>
              <a:t>Strong interpersonal skills</a:t>
            </a:r>
          </a:p>
        </p:txBody>
      </p:sp>
      <p:pic>
        <p:nvPicPr>
          <p:cNvPr id="17412" name="Picture 5" descr="\\HARMONY\APPS\OFF2000\PUBLISH\PFiles\MSOffice\Clipart\corpbas\j0078747.wm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0" y="2362200"/>
            <a:ext cx="1006475" cy="4114800"/>
          </a:xfrm>
        </p:spPr>
      </p:pic>
    </p:spTree>
    <p:extLst>
      <p:ext uri="{BB962C8B-B14F-4D97-AF65-F5344CB8AC3E}">
        <p14:creationId xmlns="" xmlns:p14="http://schemas.microsoft.com/office/powerpoint/2010/main" val="1338330565"/>
      </p:ext>
    </p:extLst>
  </p:cSld>
  <p:clrMapOvr>
    <a:masterClrMapping/>
  </p:clrMapOvr>
  <p:transition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dirty="0" smtClean="0"/>
              <a:t>(vii) Lighting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Section 17 of the Factories Act makes following provisions in this respect:</a:t>
            </a:r>
          </a:p>
          <a:p>
            <a:pPr fontAlgn="base"/>
            <a:r>
              <a:rPr lang="en-US" dirty="0" smtClean="0"/>
              <a:t>every factory must </a:t>
            </a:r>
            <a:r>
              <a:rPr lang="en-US" dirty="0" smtClean="0">
                <a:solidFill>
                  <a:srgbClr val="FF0000"/>
                </a:solidFill>
              </a:rPr>
              <a:t>provide and maintain sufficient and suitable lighting, </a:t>
            </a:r>
            <a:r>
              <a:rPr lang="en-US" dirty="0" smtClean="0"/>
              <a:t>natural, artificial or both, in every part of the factory where workers are working or passing;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…………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b="1" dirty="0" smtClean="0"/>
              <a:t>(viii) Drinking water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Section 18 makes following provisions with regard to drinking water.</a:t>
            </a:r>
          </a:p>
          <a:p>
            <a:pPr fontAlgn="base"/>
            <a:r>
              <a:rPr lang="en-US" dirty="0" smtClean="0"/>
              <a:t>every factory should make </a:t>
            </a:r>
            <a:r>
              <a:rPr lang="en-US" dirty="0" smtClean="0">
                <a:solidFill>
                  <a:srgbClr val="FF0000"/>
                </a:solidFill>
              </a:rPr>
              <a:t>effective arrangements </a:t>
            </a:r>
            <a:r>
              <a:rPr lang="en-US" dirty="0" smtClean="0"/>
              <a:t>for sufficient supply of drinking water for all workers in the factory;</a:t>
            </a:r>
          </a:p>
          <a:p>
            <a:pPr fontAlgn="base"/>
            <a:r>
              <a:rPr lang="en-US" dirty="0" smtClean="0"/>
              <a:t>water should be wholesome, i.e., </a:t>
            </a:r>
            <a:r>
              <a:rPr lang="en-US" dirty="0" smtClean="0">
                <a:solidFill>
                  <a:srgbClr val="FF0000"/>
                </a:solidFill>
              </a:rPr>
              <a:t>free from impurities</a:t>
            </a:r>
          </a:p>
          <a:p>
            <a:pPr fontAlgn="base"/>
            <a:r>
              <a:rPr lang="en-US" dirty="0" smtClean="0"/>
              <a:t>water should be supplied at suitable </a:t>
            </a:r>
            <a:r>
              <a:rPr lang="en-US" dirty="0" smtClean="0">
                <a:solidFill>
                  <a:srgbClr val="FF0000"/>
                </a:solidFill>
              </a:rPr>
              <a:t>points convenient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 Fencing of machinery</a:t>
            </a:r>
          </a:p>
          <a:p>
            <a:r>
              <a:rPr lang="en-US" dirty="0" smtClean="0"/>
              <a:t>Fencing of machinery in use or in motion is obligatory under Section 21.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(ii) Safety measures in case of work on or near machinery in motion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No woman or young person shall be allowed to clean, lubricate or adjust any part of a prime-mover </a:t>
            </a:r>
            <a:r>
              <a:rPr lang="en-US" dirty="0" smtClean="0"/>
              <a:t>or any transmission machinery while the prime-mover or transmission machinery is in motion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(iii) Employment of young persons on dangerous machines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Section 23 provides that </a:t>
            </a:r>
            <a:r>
              <a:rPr lang="en-US" dirty="0" smtClean="0">
                <a:solidFill>
                  <a:srgbClr val="FF0000"/>
                </a:solidFill>
              </a:rPr>
              <a:t>no young person </a:t>
            </a:r>
            <a:r>
              <a:rPr lang="en-US" dirty="0" smtClean="0"/>
              <a:t>shall be required or </a:t>
            </a:r>
            <a:r>
              <a:rPr lang="en-US" dirty="0" smtClean="0">
                <a:solidFill>
                  <a:srgbClr val="FF0000"/>
                </a:solidFill>
              </a:rPr>
              <a:t>allowed to work </a:t>
            </a:r>
            <a:r>
              <a:rPr lang="en-US" dirty="0" smtClean="0"/>
              <a:t>at any machine to which this section applies unless he has been fully instructed as to dangers arising in connection with the machine and the precautions to be observed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…………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(iv) Striking gear and devices for cutting off power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Suitable devices for cutting </a:t>
            </a:r>
            <a:r>
              <a:rPr lang="en-US" dirty="0" smtClean="0"/>
              <a:t>off power in emergencies from running machinery shall be provided and maintained in every work-room in every factory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(viii) Hoists and lifts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Lift shall be of good mechanical construction, sound material and adequate strength. It shall be properly maintained and thoroughly examined by a competent person at least once in every period of six months and a register shall be kept containing the prescribed.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Other provisions include-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Precautions regarding the use of portable electric light</a:t>
            </a:r>
          </a:p>
          <a:p>
            <a:r>
              <a:rPr lang="en-US" b="1" dirty="0" smtClean="0"/>
              <a:t>Explosive or inflammable dust gas, etc.</a:t>
            </a:r>
          </a:p>
          <a:p>
            <a:r>
              <a:rPr lang="en-US" b="1" dirty="0" smtClean="0"/>
              <a:t>Precautions in case of fire</a:t>
            </a:r>
          </a:p>
          <a:p>
            <a:r>
              <a:rPr lang="en-US" b="1" dirty="0" smtClean="0"/>
              <a:t>Safety officers</a:t>
            </a:r>
          </a:p>
          <a:p>
            <a:r>
              <a:rPr lang="en-US" b="1" dirty="0" smtClean="0"/>
              <a:t>Safety of buildings or machinery</a:t>
            </a:r>
          </a:p>
          <a:p>
            <a:r>
              <a:rPr lang="en-US" b="1" dirty="0" smtClean="0"/>
              <a:t>Protection of eyes</a:t>
            </a:r>
          </a:p>
          <a:p>
            <a:r>
              <a:rPr lang="en-US" b="1" dirty="0" smtClean="0"/>
              <a:t>Excessive weights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Welfare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(1) Washing Facilities:</a:t>
            </a:r>
          </a:p>
          <a:p>
            <a:r>
              <a:rPr lang="en-US" dirty="0" smtClean="0"/>
              <a:t>In every factory</a:t>
            </a:r>
          </a:p>
          <a:p>
            <a:r>
              <a:rPr lang="en-US" dirty="0" smtClean="0"/>
              <a:t>(a) adequate and suitable facilities shall be provided and maintained for the use of workers; (b) separate and adequately screened facilities shall be provided for the use of male and female workers; </a:t>
            </a:r>
          </a:p>
          <a:p>
            <a:r>
              <a:rPr lang="en-US" dirty="0" smtClean="0"/>
              <a:t>(c) such facilities shall be easily accessible and shall be kept clean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(2) Facilities for storing and drying clothing:</a:t>
            </a:r>
          </a:p>
          <a:p>
            <a:pPr fontAlgn="base"/>
            <a:r>
              <a:rPr lang="en-US" dirty="0" smtClean="0"/>
              <a:t>In every factory provision for suitable place should exist for keeping </a:t>
            </a:r>
            <a:r>
              <a:rPr lang="en-US" dirty="0" smtClean="0">
                <a:solidFill>
                  <a:srgbClr val="FF0000"/>
                </a:solidFill>
              </a:rPr>
              <a:t>clothing not worn during working hours </a:t>
            </a:r>
            <a:r>
              <a:rPr lang="en-US" dirty="0" smtClean="0"/>
              <a:t>and for the drying of wet clothing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AU" sz="3200" b="1" dirty="0"/>
              <a:t>Glossary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43050"/>
            <a:ext cx="8229600" cy="4986350"/>
          </a:xfrm>
        </p:spPr>
        <p:txBody>
          <a:bodyPr>
            <a:normAutofit/>
          </a:bodyPr>
          <a:lstStyle/>
          <a:p>
            <a:pPr algn="just" fontAlgn="b">
              <a:lnSpc>
                <a:spcPct val="80000"/>
              </a:lnSpc>
              <a:spcBef>
                <a:spcPct val="0"/>
              </a:spcBef>
            </a:pPr>
            <a:r>
              <a:rPr lang="en-AU" sz="2400" b="1" dirty="0">
                <a:latin typeface="Times New Roman" pitchFamily="18" charset="0"/>
                <a:cs typeface="Times New Roman" pitchFamily="18" charset="0"/>
              </a:rPr>
              <a:t>Mentor	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a person who sponsors or supports 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another person 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to achieve a goal.</a:t>
            </a:r>
          </a:p>
          <a:p>
            <a:pPr algn="just" fontAlgn="b">
              <a:lnSpc>
                <a:spcPct val="80000"/>
              </a:lnSpc>
              <a:spcBef>
                <a:spcPct val="0"/>
              </a:spcBef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Mentee  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is the</a:t>
            </a:r>
            <a:r>
              <a:rPr lang="en-A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one who is mentored. 	</a:t>
            </a:r>
          </a:p>
          <a:p>
            <a:pPr algn="just" fontAlgn="b">
              <a:lnSpc>
                <a:spcPct val="80000"/>
              </a:lnSpc>
              <a:spcBef>
                <a:spcPct val="0"/>
              </a:spcBef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algn="just" fontAlgn="b">
              <a:lnSpc>
                <a:spcPct val="80000"/>
              </a:lnSpc>
              <a:spcBef>
                <a:spcPct val="0"/>
              </a:spcBef>
            </a:pPr>
            <a:r>
              <a:rPr lang="en-AU" sz="2400" b="1" dirty="0">
                <a:latin typeface="Times New Roman" pitchFamily="18" charset="0"/>
                <a:cs typeface="Times New Roman" pitchFamily="18" charset="0"/>
              </a:rPr>
              <a:t>Mentoring 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is a process, where a person volunteers to assist another with their learning and general development. </a:t>
            </a:r>
            <a:endParaRPr lang="en-A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">
              <a:lnSpc>
                <a:spcPct val="80000"/>
              </a:lnSpc>
              <a:spcBef>
                <a:spcPct val="0"/>
              </a:spcBef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mentor is an experienced adviser or colleague, supervisor or trainer/instructor who adopts a shared and integral role in the learning process. </a:t>
            </a:r>
          </a:p>
          <a:p>
            <a:pPr algn="just" fontAlgn="b">
              <a:lnSpc>
                <a:spcPct val="80000"/>
              </a:lnSpc>
              <a:spcBef>
                <a:spcPct val="0"/>
              </a:spcBef>
            </a:pPr>
            <a:endParaRPr lang="en-A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55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(3) Facilities for sitting:</a:t>
            </a:r>
          </a:p>
          <a:p>
            <a:pPr fontAlgn="base"/>
            <a:r>
              <a:rPr lang="en-US" dirty="0" smtClean="0"/>
              <a:t>In every factory, suitable arrangements for sitting shall be provided and maintained for all workers who are obliged to </a:t>
            </a:r>
            <a:r>
              <a:rPr lang="en-US" dirty="0" smtClean="0">
                <a:solidFill>
                  <a:srgbClr val="FF0000"/>
                </a:solidFill>
              </a:rPr>
              <a:t>work in a standing position</a:t>
            </a:r>
            <a:r>
              <a:rPr lang="en-US" dirty="0" smtClean="0"/>
              <a:t> so that the workers may take advantage of any opportunity for rest which may occur in the course of work.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………….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(4) First aid appliances:</a:t>
            </a:r>
          </a:p>
          <a:p>
            <a:pPr fontAlgn="base"/>
            <a:r>
              <a:rPr lang="en-US" dirty="0" smtClean="0"/>
              <a:t>Under the Act, the provisions for first-aid appliances are obligatory. At least one first-aid box or cupboard with the prescribed contents should be maintained for </a:t>
            </a:r>
            <a:r>
              <a:rPr lang="en-US" dirty="0" smtClean="0">
                <a:solidFill>
                  <a:srgbClr val="FF0000"/>
                </a:solidFill>
              </a:rPr>
              <a:t>every 150 workers.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(5) Canteens:</a:t>
            </a:r>
          </a:p>
          <a:p>
            <a:pPr fontAlgn="base"/>
            <a:r>
              <a:rPr lang="en-US" dirty="0" smtClean="0"/>
              <a:t>In every factory employing more than </a:t>
            </a:r>
            <a:r>
              <a:rPr lang="en-US" dirty="0" smtClean="0">
                <a:solidFill>
                  <a:srgbClr val="FF0000"/>
                </a:solidFill>
              </a:rPr>
              <a:t>250 workers,</a:t>
            </a:r>
            <a:r>
              <a:rPr lang="en-US" dirty="0" smtClean="0"/>
              <a:t> the State government may make rules requiring that a canteen or canteens shall be provided for the use of workers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(6) Shelters, rest rooms and lunch rooms:</a:t>
            </a:r>
          </a:p>
          <a:p>
            <a:pPr fontAlgn="base"/>
            <a:r>
              <a:rPr lang="en-US" dirty="0" smtClean="0"/>
              <a:t>In every factory wherein more than </a:t>
            </a:r>
            <a:r>
              <a:rPr lang="en-US" dirty="0" smtClean="0">
                <a:solidFill>
                  <a:srgbClr val="FF0000"/>
                </a:solidFill>
              </a:rPr>
              <a:t>150 workers </a:t>
            </a:r>
            <a:r>
              <a:rPr lang="en-US" dirty="0" smtClean="0"/>
              <a:t>are ordinarily employed, there shall be a provision for shelters, rest room and a suitable lunch room where workers can eat meals brought by them with provision for drinking water.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(7) </a:t>
            </a:r>
            <a:r>
              <a:rPr lang="en-US" b="1" dirty="0" err="1" smtClean="0"/>
              <a:t>Creches</a:t>
            </a:r>
            <a:r>
              <a:rPr lang="en-US" b="1" dirty="0" smtClean="0"/>
              <a:t>:</a:t>
            </a:r>
          </a:p>
          <a:p>
            <a:pPr fontAlgn="base"/>
            <a:r>
              <a:rPr lang="en-US" dirty="0" smtClean="0"/>
              <a:t>In every factory wherein more than </a:t>
            </a:r>
            <a:r>
              <a:rPr lang="en-US" dirty="0" smtClean="0">
                <a:solidFill>
                  <a:srgbClr val="FF0000"/>
                </a:solidFill>
              </a:rPr>
              <a:t>30 women </a:t>
            </a:r>
            <a:r>
              <a:rPr lang="en-US" dirty="0" smtClean="0"/>
              <a:t>workers are ordinarily employed there shall be provided and maintained a suitable room or rooms for the use of children under the age of six years of such women.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…………..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(8) Welfare officers:</a:t>
            </a:r>
          </a:p>
          <a:p>
            <a:pPr fontAlgn="base"/>
            <a:r>
              <a:rPr lang="en-US" dirty="0" smtClean="0"/>
              <a:t>In every factory wherein </a:t>
            </a:r>
            <a:r>
              <a:rPr lang="en-US" dirty="0" smtClean="0">
                <a:solidFill>
                  <a:srgbClr val="FF0000"/>
                </a:solidFill>
              </a:rPr>
              <a:t>500 or more workers </a:t>
            </a:r>
            <a:r>
              <a:rPr lang="en-US" dirty="0" smtClean="0"/>
              <a:t>are ordinarily employed, the occupier shall employ in the factory such number of welfare officers as may be prescribed under Sec. 49(1).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IN" sz="5400" dirty="0" smtClean="0"/>
              <a:t>COMPETENCY MAPPING</a:t>
            </a:r>
            <a:endParaRPr lang="en-US" sz="5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803539"/>
            <a:ext cx="8229600" cy="34115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Georgia" pitchFamily="18" charset="0"/>
              </a:rPr>
              <a:t>Any </a:t>
            </a:r>
            <a:r>
              <a:rPr lang="en-US" dirty="0">
                <a:solidFill>
                  <a:srgbClr val="FF0000"/>
                </a:solidFill>
                <a:latin typeface="Georgia" pitchFamily="18" charset="0"/>
              </a:rPr>
              <a:t>underlying characteristic </a:t>
            </a:r>
            <a:r>
              <a:rPr lang="en-US" dirty="0">
                <a:latin typeface="Georgia" pitchFamily="18" charset="0"/>
              </a:rPr>
              <a:t>required for performing a given task, activity or role successfully can be considered as competency. </a:t>
            </a:r>
            <a:endParaRPr lang="en-US" dirty="0" smtClean="0">
              <a:latin typeface="Georgia" pitchFamily="18" charset="0"/>
            </a:endParaRPr>
          </a:p>
          <a:p>
            <a:pPr marL="0" indent="0" algn="just">
              <a:buNone/>
            </a:pPr>
            <a:endParaRPr lang="en-IN" dirty="0">
              <a:latin typeface="Georgia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63557"/>
            <a:ext cx="8229600" cy="1143000"/>
          </a:xfrm>
          <a:solidFill>
            <a:srgbClr val="FFC000"/>
          </a:solidFill>
        </p:spPr>
        <p:txBody>
          <a:bodyPr/>
          <a:lstStyle/>
          <a:p>
            <a:r>
              <a:rPr lang="en-US" dirty="0" smtClean="0">
                <a:latin typeface="Georgia" pitchFamily="18" charset="0"/>
              </a:rPr>
              <a:t>COMPETENCY</a:t>
            </a:r>
            <a:endParaRPr lang="en-IN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623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latin typeface="Georgia" pitchFamily="18" charset="0"/>
              </a:rPr>
              <a:t>It is a 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process of identification of the competencies required to perform successfully</a:t>
            </a:r>
            <a:r>
              <a:rPr lang="en-US" dirty="0" smtClean="0">
                <a:latin typeface="Georgia" pitchFamily="18" charset="0"/>
              </a:rPr>
              <a:t> a given job at a given point of time. </a:t>
            </a:r>
          </a:p>
          <a:p>
            <a:pPr marL="0" indent="0" algn="just">
              <a:buNone/>
            </a:pPr>
            <a:r>
              <a:rPr lang="en-US" dirty="0" smtClean="0">
                <a:latin typeface="Georgia" pitchFamily="18" charset="0"/>
              </a:rPr>
              <a:t>It consists of breaking a given role or job into its constituent tasks or activities and identifying the competencies </a:t>
            </a:r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(technical, managerial, behavioral, conceptual skills, etc)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t> </a:t>
            </a:r>
            <a:r>
              <a:rPr lang="en-US" dirty="0" smtClean="0">
                <a:latin typeface="Georgia" pitchFamily="18" charset="0"/>
              </a:rPr>
              <a:t>needed to perform the same successfully.</a:t>
            </a:r>
            <a:endParaRPr lang="en-IN" dirty="0" smtClean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>
                <a:latin typeface="Georgia" pitchFamily="18" charset="0"/>
              </a:rPr>
              <a:t>COMPETENCY MAPPING</a:t>
            </a:r>
            <a:endParaRPr lang="en-IN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13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867400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en-US" b="1" i="1" dirty="0" smtClean="0">
                <a:latin typeface="Georgia" pitchFamily="18" charset="0"/>
              </a:rPr>
              <a:t>Competency Map</a:t>
            </a:r>
            <a:r>
              <a:rPr lang="en-US" b="1" dirty="0" smtClean="0">
                <a:latin typeface="Georgia" pitchFamily="18" charset="0"/>
              </a:rPr>
              <a:t>.</a:t>
            </a:r>
            <a:r>
              <a:rPr lang="en-US" dirty="0" smtClean="0">
                <a:latin typeface="Georgia" pitchFamily="18" charset="0"/>
              </a:rPr>
              <a:t> A competency map is 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a list of an individual’s competencies</a:t>
            </a:r>
            <a:r>
              <a:rPr lang="en-US" dirty="0" smtClean="0">
                <a:latin typeface="Georgia" pitchFamily="18" charset="0"/>
              </a:rPr>
              <a:t> that represent the factors most 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critical to success in given jobs</a:t>
            </a:r>
            <a:r>
              <a:rPr lang="en-US" dirty="0" smtClean="0">
                <a:latin typeface="Georgia" pitchFamily="18" charset="0"/>
              </a:rPr>
              <a:t>, departments, organizations, or industries that are part of the individual’s current career plan.</a:t>
            </a:r>
            <a:endParaRPr lang="en-IN" dirty="0" smtClean="0">
              <a:latin typeface="Georgia" pitchFamily="18" charset="0"/>
            </a:endParaRPr>
          </a:p>
          <a:p>
            <a:pPr lvl="0" algn="just"/>
            <a:r>
              <a:rPr lang="en-US" b="1" i="1" dirty="0" smtClean="0">
                <a:latin typeface="Georgia" pitchFamily="18" charset="0"/>
              </a:rPr>
              <a:t>Competency Mapping</a:t>
            </a:r>
            <a:r>
              <a:rPr lang="en-US" dirty="0" smtClean="0">
                <a:latin typeface="Georgia" pitchFamily="18" charset="0"/>
              </a:rPr>
              <a:t>. Competency mapping is a 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process an individual uses to identify and describe competencies that are the most critical to success in a </a:t>
            </a:r>
            <a:r>
              <a:rPr lang="en-US" b="1" dirty="0" smtClean="0">
                <a:solidFill>
                  <a:srgbClr val="FF0000"/>
                </a:solidFill>
                <a:latin typeface="Georgia" pitchFamily="18" charset="0"/>
              </a:rPr>
              <a:t>work situation or work role</a:t>
            </a:r>
            <a:endParaRPr lang="en-IN" b="1" dirty="0" smtClean="0">
              <a:solidFill>
                <a:srgbClr val="FF0000"/>
              </a:solidFill>
              <a:latin typeface="Georgia" pitchFamily="18" charset="0"/>
            </a:endParaRPr>
          </a:p>
          <a:p>
            <a:pPr lvl="0" algn="just"/>
            <a:r>
              <a:rPr lang="en-US" b="1" i="1" dirty="0" smtClean="0">
                <a:latin typeface="Georgia" pitchFamily="18" charset="0"/>
              </a:rPr>
              <a:t>Competency profiling</a:t>
            </a:r>
            <a:r>
              <a:rPr lang="en-US" dirty="0" smtClean="0">
                <a:latin typeface="Georgia" pitchFamily="18" charset="0"/>
              </a:rPr>
              <a:t> It is the process of identifying the knowledge, skills, abilities, attitudes, and judgment required for effective performance </a:t>
            </a:r>
            <a:r>
              <a:rPr lang="en-US" b="1" dirty="0" smtClean="0">
                <a:solidFill>
                  <a:srgbClr val="FF0000"/>
                </a:solidFill>
                <a:latin typeface="Georgia" pitchFamily="18" charset="0"/>
              </a:rPr>
              <a:t>in a particular occupation </a:t>
            </a:r>
            <a:r>
              <a:rPr lang="en-US" dirty="0" smtClean="0">
                <a:latin typeface="Georgia" pitchFamily="18" charset="0"/>
              </a:rPr>
              <a:t>or profession. 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Competency profiling is business/company specific</a:t>
            </a:r>
            <a:r>
              <a:rPr lang="en-US" dirty="0" smtClean="0">
                <a:latin typeface="Georgia" pitchFamily="18" charset="0"/>
              </a:rPr>
              <a:t>.</a:t>
            </a:r>
            <a:endParaRPr lang="en-IN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COMPETENCY MAPPING</a:t>
            </a:r>
            <a:endParaRPr lang="en-IN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42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IN" dirty="0" smtClean="0"/>
              <a:t>Benefits of reverse mentoring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Building a learning culture</a:t>
            </a:r>
          </a:p>
          <a:p>
            <a:r>
              <a:rPr lang="en-US" dirty="0" smtClean="0"/>
              <a:t>Closing generational gaps</a:t>
            </a:r>
          </a:p>
          <a:p>
            <a:r>
              <a:rPr lang="en-US" dirty="0" smtClean="0"/>
              <a:t>Developing leadership skills in younger employees</a:t>
            </a:r>
          </a:p>
          <a:p>
            <a:r>
              <a:rPr lang="en-US" dirty="0" smtClean="0"/>
              <a:t>Millennial retention</a:t>
            </a:r>
          </a:p>
          <a:p>
            <a:r>
              <a:rPr lang="en-US" dirty="0" smtClean="0"/>
              <a:t>Sharing different perspectives</a:t>
            </a:r>
          </a:p>
          <a:p>
            <a:r>
              <a:rPr lang="en-US" dirty="0" smtClean="0"/>
              <a:t>Developing communication skills</a:t>
            </a:r>
          </a:p>
          <a:p>
            <a:r>
              <a:rPr lang="en-US" dirty="0" smtClean="0"/>
              <a:t>Developing self-confidence and self-awareness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Georgia" pitchFamily="18" charset="0"/>
              </a:rPr>
              <a:t>Competency mapping serves a number of purposes. It is done for the following functions:</a:t>
            </a:r>
          </a:p>
          <a:p>
            <a:pPr marL="0" indent="0">
              <a:buNone/>
            </a:pPr>
            <a:endParaRPr lang="en-IN" sz="2800" dirty="0" smtClean="0">
              <a:latin typeface="Georgia" pitchFamily="18" charset="0"/>
            </a:endParaRPr>
          </a:p>
          <a:p>
            <a:pPr marL="900113" lvl="2" indent="-449263"/>
            <a:r>
              <a:rPr lang="en-US" sz="2800" dirty="0" smtClean="0">
                <a:latin typeface="Georgia" pitchFamily="18" charset="0"/>
              </a:rPr>
              <a:t>Gap Analysis</a:t>
            </a:r>
          </a:p>
          <a:p>
            <a:pPr marL="900113" lvl="2" indent="-449263"/>
            <a:r>
              <a:rPr lang="en-US" sz="2800" dirty="0" smtClean="0">
                <a:latin typeface="Georgia" pitchFamily="18" charset="0"/>
              </a:rPr>
              <a:t>Role Clarity</a:t>
            </a:r>
            <a:endParaRPr lang="en-IN" sz="2800" dirty="0" smtClean="0">
              <a:latin typeface="Georgia" pitchFamily="18" charset="0"/>
            </a:endParaRPr>
          </a:p>
          <a:p>
            <a:pPr marL="900113" lvl="2" indent="-449263"/>
            <a:r>
              <a:rPr lang="en-US" sz="2800" dirty="0" smtClean="0">
                <a:latin typeface="Georgia" pitchFamily="18" charset="0"/>
              </a:rPr>
              <a:t>Succession Planning</a:t>
            </a:r>
          </a:p>
          <a:p>
            <a:pPr marL="900113" lvl="2" indent="-449263"/>
            <a:r>
              <a:rPr lang="en-US" sz="2800" dirty="0" smtClean="0">
                <a:latin typeface="Georgia" pitchFamily="18" charset="0"/>
              </a:rPr>
              <a:t>Growth Plans</a:t>
            </a:r>
            <a:endParaRPr lang="en-IN" sz="2800" dirty="0" smtClean="0">
              <a:latin typeface="Georgia" pitchFamily="18" charset="0"/>
            </a:endParaRPr>
          </a:p>
          <a:p>
            <a:pPr marL="900113" lvl="2" indent="-449263"/>
            <a:r>
              <a:rPr lang="en-US" sz="2800" dirty="0" smtClean="0">
                <a:latin typeface="Georgia" pitchFamily="18" charset="0"/>
              </a:rPr>
              <a:t>Inventory of competencies for future planning</a:t>
            </a:r>
            <a:endParaRPr lang="en-IN" sz="2800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OBJECTIVES OF COMPETENCY MAPPING</a:t>
            </a:r>
            <a:endParaRPr lang="en-IN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724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NEED FOR COMPETENCY MAPPING</a:t>
            </a:r>
            <a:endParaRPr lang="en-IN" dirty="0">
              <a:latin typeface="Georgia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28596" y="1500174"/>
            <a:ext cx="8286808" cy="4714907"/>
            <a:chOff x="2340" y="8095"/>
            <a:chExt cx="7380" cy="6435"/>
          </a:xfrm>
        </p:grpSpPr>
        <p:sp>
          <p:nvSpPr>
            <p:cNvPr id="1027" name="Oval 3"/>
            <p:cNvSpPr>
              <a:spLocks noChangeArrowheads="1"/>
            </p:cNvSpPr>
            <p:nvPr/>
          </p:nvSpPr>
          <p:spPr bwMode="auto">
            <a:xfrm>
              <a:off x="5220" y="10678"/>
              <a:ext cx="1800" cy="1620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Georgia" pitchFamily="18" charset="0"/>
              </a:endParaRPr>
            </a:p>
          </p:txBody>
        </p:sp>
        <p:sp>
          <p:nvSpPr>
            <p:cNvPr id="1028" name="Line 4"/>
            <p:cNvSpPr>
              <a:spLocks noChangeShapeType="1"/>
            </p:cNvSpPr>
            <p:nvPr/>
          </p:nvSpPr>
          <p:spPr bwMode="auto">
            <a:xfrm flipV="1">
              <a:off x="6120" y="9142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Georgia" pitchFamily="18" charset="0"/>
              </a:endParaRPr>
            </a:p>
          </p:txBody>
        </p:sp>
        <p:sp>
          <p:nvSpPr>
            <p:cNvPr id="1029" name="Line 5"/>
            <p:cNvSpPr>
              <a:spLocks noChangeShapeType="1"/>
            </p:cNvSpPr>
            <p:nvPr/>
          </p:nvSpPr>
          <p:spPr bwMode="auto">
            <a:xfrm flipV="1">
              <a:off x="7200" y="10138"/>
              <a:ext cx="90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Georgia" pitchFamily="18" charset="0"/>
              </a:endParaRPr>
            </a:p>
          </p:txBody>
        </p:sp>
        <p:sp>
          <p:nvSpPr>
            <p:cNvPr id="1030" name="Line 6"/>
            <p:cNvSpPr>
              <a:spLocks noChangeShapeType="1"/>
            </p:cNvSpPr>
            <p:nvPr/>
          </p:nvSpPr>
          <p:spPr bwMode="auto">
            <a:xfrm flipH="1" flipV="1">
              <a:off x="3780" y="10318"/>
              <a:ext cx="12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Georgia" pitchFamily="18" charset="0"/>
              </a:endParaRPr>
            </a:p>
          </p:txBody>
        </p:sp>
        <p:sp>
          <p:nvSpPr>
            <p:cNvPr id="1031" name="Line 7"/>
            <p:cNvSpPr>
              <a:spLocks noChangeShapeType="1"/>
            </p:cNvSpPr>
            <p:nvPr/>
          </p:nvSpPr>
          <p:spPr bwMode="auto">
            <a:xfrm flipH="1">
              <a:off x="3780" y="11938"/>
              <a:ext cx="12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Georgia" pitchFamily="18" charset="0"/>
              </a:endParaRPr>
            </a:p>
          </p:txBody>
        </p:sp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5220" y="12478"/>
              <a:ext cx="54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Georgia" pitchFamily="18" charset="0"/>
              </a:endParaRPr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>
              <a:off x="6840" y="12478"/>
              <a:ext cx="54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Georgia" pitchFamily="18" charset="0"/>
              </a:endParaRPr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>
              <a:off x="7380" y="11758"/>
              <a:ext cx="12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Georgia" pitchFamily="18" charset="0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2340" y="11830"/>
              <a:ext cx="900" cy="900"/>
            </a:xfrm>
            <a:prstGeom prst="ellipse">
              <a:avLst/>
            </a:prstGeom>
            <a:solidFill>
              <a:srgbClr val="F4B6B6"/>
            </a:solidFill>
            <a:ln w="9525">
              <a:solidFill>
                <a:srgbClr val="F4B6B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Georgia" pitchFamily="18" charset="0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4500" y="13450"/>
              <a:ext cx="900" cy="900"/>
            </a:xfrm>
            <a:prstGeom prst="ellipse">
              <a:avLst/>
            </a:prstGeom>
            <a:solidFill>
              <a:srgbClr val="F4B6B6"/>
            </a:solidFill>
            <a:ln w="9525">
              <a:solidFill>
                <a:srgbClr val="F4B6B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Georgia" pitchFamily="18" charset="0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7380" y="13630"/>
              <a:ext cx="900" cy="900"/>
            </a:xfrm>
            <a:prstGeom prst="ellipse">
              <a:avLst/>
            </a:prstGeom>
            <a:solidFill>
              <a:srgbClr val="F4B6B6"/>
            </a:solidFill>
            <a:ln w="9525">
              <a:solidFill>
                <a:srgbClr val="F4B6B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Georgia" pitchFamily="18" charset="0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8820" y="11470"/>
              <a:ext cx="900" cy="900"/>
            </a:xfrm>
            <a:prstGeom prst="ellipse">
              <a:avLst/>
            </a:prstGeom>
            <a:solidFill>
              <a:srgbClr val="F4B6B6"/>
            </a:solidFill>
            <a:ln w="9525">
              <a:solidFill>
                <a:srgbClr val="F4B6B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Georgia" pitchFamily="18" charset="0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2520" y="9490"/>
              <a:ext cx="900" cy="900"/>
            </a:xfrm>
            <a:prstGeom prst="ellipse">
              <a:avLst/>
            </a:prstGeom>
            <a:solidFill>
              <a:srgbClr val="F4B6B6"/>
            </a:solidFill>
            <a:ln w="9525">
              <a:solidFill>
                <a:srgbClr val="F4B6B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Georgia" pitchFamily="18" charset="0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580" y="8095"/>
              <a:ext cx="900" cy="900"/>
            </a:xfrm>
            <a:prstGeom prst="ellipse">
              <a:avLst/>
            </a:prstGeom>
            <a:solidFill>
              <a:srgbClr val="F4B6B6"/>
            </a:solidFill>
            <a:ln w="9525">
              <a:solidFill>
                <a:srgbClr val="F4B6B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Georgia" pitchFamily="18" charset="0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 rot="374515">
              <a:off x="8280" y="8984"/>
              <a:ext cx="1080" cy="960"/>
            </a:xfrm>
            <a:prstGeom prst="ellipse">
              <a:avLst/>
            </a:prstGeom>
            <a:solidFill>
              <a:srgbClr val="F4B6B6"/>
            </a:solidFill>
            <a:ln w="9525">
              <a:solidFill>
                <a:srgbClr val="F4B6B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Georgia" pitchFamily="18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929058" y="1500174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Training and Development</a:t>
            </a:r>
            <a:endParaRPr lang="en-IN" dirty="0">
              <a:latin typeface="Georgia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00892" y="2214554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Recruitment and Selection</a:t>
            </a:r>
            <a:endParaRPr lang="en-IN" dirty="0">
              <a:latin typeface="Georgia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43834" y="4000504"/>
            <a:ext cx="128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Career</a:t>
            </a:r>
          </a:p>
          <a:p>
            <a:r>
              <a:rPr lang="en-US" dirty="0" smtClean="0">
                <a:latin typeface="Georgia" pitchFamily="18" charset="0"/>
              </a:rPr>
              <a:t>Planning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0760" y="5643578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Performance Appraisal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43174" y="5500702"/>
            <a:ext cx="154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Succession Planning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5720" y="435769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Compensation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3400" y="2514600"/>
            <a:ext cx="163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Replacement Planning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14744" y="3714752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Competency Mapping </a:t>
            </a:r>
          </a:p>
        </p:txBody>
      </p:sp>
    </p:spTree>
    <p:extLst>
      <p:ext uri="{BB962C8B-B14F-4D97-AF65-F5344CB8AC3E}">
        <p14:creationId xmlns:p14="http://schemas.microsoft.com/office/powerpoint/2010/main" xmlns="" val="1148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Georgia" pitchFamily="18" charset="0"/>
              </a:rPr>
              <a:t>Effects on the following HRD systems:-</a:t>
            </a:r>
          </a:p>
          <a:p>
            <a:r>
              <a:rPr lang="en-US" sz="2800" dirty="0" smtClean="0">
                <a:latin typeface="Georgia" pitchFamily="18" charset="0"/>
              </a:rPr>
              <a:t>Recruitment &amp; Selection</a:t>
            </a:r>
          </a:p>
          <a:p>
            <a:r>
              <a:rPr lang="en-US" sz="2800" dirty="0" smtClean="0">
                <a:latin typeface="Georgia" pitchFamily="18" charset="0"/>
              </a:rPr>
              <a:t>Performance Management System</a:t>
            </a:r>
          </a:p>
          <a:p>
            <a:r>
              <a:rPr lang="en-US" sz="2800" dirty="0" smtClean="0">
                <a:latin typeface="Georgia" pitchFamily="18" charset="0"/>
              </a:rPr>
              <a:t>Training</a:t>
            </a:r>
          </a:p>
          <a:p>
            <a:r>
              <a:rPr lang="en-US" sz="2800" dirty="0" smtClean="0">
                <a:latin typeface="Georgia" pitchFamily="18" charset="0"/>
              </a:rPr>
              <a:t>Development</a:t>
            </a:r>
          </a:p>
          <a:p>
            <a:r>
              <a:rPr lang="en-US" sz="2800" dirty="0" smtClean="0">
                <a:latin typeface="Georgia" pitchFamily="18" charset="0"/>
              </a:rPr>
              <a:t>Compensation Management</a:t>
            </a:r>
            <a:endParaRPr lang="en-US" sz="2800" dirty="0">
              <a:latin typeface="Georgia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Georgia" pitchFamily="18" charset="0"/>
              </a:rPr>
              <a:t>EFFECTS OF COMPETENCY MAPPING ON OTHER HRD SYSTEMS</a:t>
            </a:r>
            <a:endParaRPr lang="en-US" sz="36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01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Benefits of Competency Approach: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Increased Productivity</a:t>
            </a:r>
          </a:p>
          <a:p>
            <a:pPr lvl="0"/>
            <a:r>
              <a:rPr lang="en-US" dirty="0" smtClean="0"/>
              <a:t>Improved work performance.</a:t>
            </a:r>
          </a:p>
          <a:p>
            <a:pPr lvl="0"/>
            <a:r>
              <a:rPr lang="en-US" dirty="0" smtClean="0"/>
              <a:t>Effective training.</a:t>
            </a:r>
          </a:p>
          <a:p>
            <a:pPr lvl="0"/>
            <a:r>
              <a:rPr lang="en-US" dirty="0" smtClean="0"/>
              <a:t>Employees are empowered to become partners in their own performance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09882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.png"/>
          <p:cNvPicPr>
            <a:picLocks noChangeAspect="1"/>
          </p:cNvPicPr>
          <p:nvPr/>
        </p:nvPicPr>
        <p:blipFill>
          <a:blip r:embed="rId2" cstate="print">
            <a:grayscl/>
            <a:lum/>
          </a:blip>
          <a:stretch>
            <a:fillRect/>
          </a:stretch>
        </p:blipFill>
        <p:spPr>
          <a:xfrm>
            <a:off x="1752600" y="1000108"/>
            <a:ext cx="7391400" cy="5844985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357158" y="1357298"/>
            <a:ext cx="16764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LEVEL 1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286124"/>
            <a:ext cx="16764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LEVEL 2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5498068"/>
            <a:ext cx="16764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itchFamily="18" charset="0"/>
              </a:rPr>
              <a:t>LEVEL 3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eorgia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71670" y="1857364"/>
            <a:ext cx="609600" cy="1588"/>
          </a:xfrm>
          <a:prstGeom prst="straightConnector1">
            <a:avLst/>
          </a:prstGeom>
          <a:ln>
            <a:tailEnd type="arrow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28794" y="3714752"/>
            <a:ext cx="609600" cy="1588"/>
          </a:xfrm>
          <a:prstGeom prst="straightConnector1">
            <a:avLst/>
          </a:prstGeom>
          <a:ln>
            <a:tailEnd type="arrow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28800" y="5867400"/>
            <a:ext cx="609600" cy="1588"/>
          </a:xfrm>
          <a:prstGeom prst="straightConnector1">
            <a:avLst/>
          </a:prstGeom>
          <a:ln>
            <a:tailEnd type="arrow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290" name="Picture 2" descr="http://aspirise.com/images/icon_check_mark_m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3429000"/>
            <a:ext cx="1828800" cy="1524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04800" y="76200"/>
            <a:ext cx="8603637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Georgia" pitchFamily="18" charset="0"/>
              </a:rPr>
              <a:t>The Lancaster (Burgoyne) Model of Managerial Competencies</a:t>
            </a:r>
            <a:endParaRPr lang="en-US" sz="28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89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to set up a reverse mentoring program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Step 1: Outline the objective</a:t>
            </a:r>
          </a:p>
          <a:p>
            <a:pPr algn="just"/>
            <a:r>
              <a:rPr lang="en-US" dirty="0" smtClean="0"/>
              <a:t>Step 2: Design the reverse mentoring program</a:t>
            </a:r>
          </a:p>
          <a:p>
            <a:pPr algn="just"/>
            <a:r>
              <a:rPr lang="en-US" dirty="0" smtClean="0"/>
              <a:t>Step 3: Recruit mentors and mentees</a:t>
            </a:r>
          </a:p>
          <a:p>
            <a:pPr algn="just"/>
            <a:r>
              <a:rPr lang="en-US" dirty="0" smtClean="0"/>
              <a:t>Step 4: Matching Mentors and Mentees</a:t>
            </a:r>
          </a:p>
          <a:p>
            <a:pPr algn="just"/>
            <a:r>
              <a:rPr lang="en-US" dirty="0" smtClean="0"/>
              <a:t>Step 5: Launch and monitor the reverse mentoring program.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IN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Millennial retention is one of the objectives of –</a:t>
            </a:r>
          </a:p>
          <a:p>
            <a:r>
              <a:rPr lang="en-IN" dirty="0" smtClean="0"/>
              <a:t>A. Talent management</a:t>
            </a:r>
          </a:p>
          <a:p>
            <a:r>
              <a:rPr lang="en-IN" dirty="0" smtClean="0"/>
              <a:t>B. Reverse mentoring</a:t>
            </a:r>
          </a:p>
          <a:p>
            <a:r>
              <a:rPr lang="en-IN" dirty="0" smtClean="0"/>
              <a:t>C. Workforce diversity</a:t>
            </a:r>
          </a:p>
          <a:p>
            <a:r>
              <a:rPr lang="en-IN" dirty="0" smtClean="0"/>
              <a:t>D. None of the above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1971</Words>
  <Application>Microsoft Office PowerPoint</Application>
  <PresentationFormat>On-screen Show (4:3)</PresentationFormat>
  <Paragraphs>314</Paragraphs>
  <Slides>74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The contemporary issues in Management and OB</vt:lpstr>
      <vt:lpstr>Knowledge Management</vt:lpstr>
      <vt:lpstr>MCQ</vt:lpstr>
      <vt:lpstr>Reverse mentoring</vt:lpstr>
      <vt:lpstr>Attributes of successful mentors</vt:lpstr>
      <vt:lpstr>Glossary</vt:lpstr>
      <vt:lpstr>Benefits of reverse mentoring </vt:lpstr>
      <vt:lpstr> How to set up a reverse mentoring program </vt:lpstr>
      <vt:lpstr>MCQ</vt:lpstr>
      <vt:lpstr>Talent Management</vt:lpstr>
      <vt:lpstr>What is Talent?</vt:lpstr>
      <vt:lpstr>Talent Management</vt:lpstr>
      <vt:lpstr>Process</vt:lpstr>
      <vt:lpstr> Need of Talent Management  </vt:lpstr>
      <vt:lpstr>Benefits of Talent Management </vt:lpstr>
      <vt:lpstr>In 1980 older companies like PepsiCo and GE that invested in development became well known as “academy companies” in today’s time.  </vt:lpstr>
      <vt:lpstr>MCQ</vt:lpstr>
      <vt:lpstr>MCQ</vt:lpstr>
      <vt:lpstr>Workforce Diversity</vt:lpstr>
      <vt:lpstr>Workforce Diversity</vt:lpstr>
      <vt:lpstr> Reasons for Growing Interest in Workforce Diversity  </vt:lpstr>
      <vt:lpstr>Slide 22</vt:lpstr>
      <vt:lpstr>Slide 23</vt:lpstr>
      <vt:lpstr>Benefits of workforce diversity</vt:lpstr>
      <vt:lpstr>Slide 25</vt:lpstr>
      <vt:lpstr>Management of workforce diversity</vt:lpstr>
      <vt:lpstr>Reverse mentoring</vt:lpstr>
      <vt:lpstr>Attributes of successful mentors</vt:lpstr>
      <vt:lpstr>Glossary</vt:lpstr>
      <vt:lpstr>Benefits of reverse mentoring </vt:lpstr>
      <vt:lpstr> How to set up a reverse mentoring program </vt:lpstr>
      <vt:lpstr>MCQ</vt:lpstr>
      <vt:lpstr>Labor Law Reforms in India</vt:lpstr>
      <vt:lpstr> THE CODE ON SOCIAL SECURITY, 2020 </vt:lpstr>
      <vt:lpstr> THE INDUSTRIAL RELATIONSCODE, 2020 </vt:lpstr>
      <vt:lpstr> THE OCCUPATIONAL SAFETY, HEALTH AND WORKING CONDITIONS CODE, 2020 </vt:lpstr>
      <vt:lpstr>…………</vt:lpstr>
      <vt:lpstr> THE CODE ON WAGES, 2019 </vt:lpstr>
      <vt:lpstr>Overview of Labor Law Reforms</vt:lpstr>
      <vt:lpstr>………</vt:lpstr>
      <vt:lpstr>Health, Safety and Welfare provisions under Factories Act 1948</vt:lpstr>
      <vt:lpstr>Health, Safety and Welfare provisions under Factories Act 1948</vt:lpstr>
      <vt:lpstr>HEALTH</vt:lpstr>
      <vt:lpstr>……….</vt:lpstr>
      <vt:lpstr>……..</vt:lpstr>
      <vt:lpstr>………..</vt:lpstr>
      <vt:lpstr>…………..</vt:lpstr>
      <vt:lpstr>…………..</vt:lpstr>
      <vt:lpstr>………….</vt:lpstr>
      <vt:lpstr>……….</vt:lpstr>
      <vt:lpstr>…………</vt:lpstr>
      <vt:lpstr>Safety</vt:lpstr>
      <vt:lpstr>……….</vt:lpstr>
      <vt:lpstr>…….</vt:lpstr>
      <vt:lpstr>…………</vt:lpstr>
      <vt:lpstr>………..</vt:lpstr>
      <vt:lpstr>Other provisions include- </vt:lpstr>
      <vt:lpstr>Welfare</vt:lpstr>
      <vt:lpstr>………..</vt:lpstr>
      <vt:lpstr>………..</vt:lpstr>
      <vt:lpstr>………….</vt:lpstr>
      <vt:lpstr>………..</vt:lpstr>
      <vt:lpstr>………..</vt:lpstr>
      <vt:lpstr>……….</vt:lpstr>
      <vt:lpstr>…………..</vt:lpstr>
      <vt:lpstr>COMPETENCY MAPPING</vt:lpstr>
      <vt:lpstr>COMPETENCY</vt:lpstr>
      <vt:lpstr>COMPETENCY MAPPING</vt:lpstr>
      <vt:lpstr>COMPETENCY MAPPING</vt:lpstr>
      <vt:lpstr>OBJECTIVES OF COMPETENCY MAPPING</vt:lpstr>
      <vt:lpstr>NEED FOR COMPETENCY MAPPING</vt:lpstr>
      <vt:lpstr>EFFECTS OF COMPETENCY MAPPING ON OTHER HRD SYSTEMS</vt:lpstr>
      <vt:lpstr>  Benefits of Competency Approach: </vt:lpstr>
      <vt:lpstr>Slide 74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</dc:title>
  <dc:creator>Priyanka</dc:creator>
  <cp:lastModifiedBy>user</cp:lastModifiedBy>
  <cp:revision>42</cp:revision>
  <dcterms:created xsi:type="dcterms:W3CDTF">2018-03-10T07:21:17Z</dcterms:created>
  <dcterms:modified xsi:type="dcterms:W3CDTF">2021-12-01T05:19:08Z</dcterms:modified>
</cp:coreProperties>
</file>