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47" r:id="rId3"/>
    <p:sldId id="258" r:id="rId4"/>
    <p:sldId id="261" r:id="rId5"/>
    <p:sldId id="262" r:id="rId6"/>
    <p:sldId id="291" r:id="rId7"/>
    <p:sldId id="259" r:id="rId8"/>
    <p:sldId id="298" r:id="rId9"/>
    <p:sldId id="299" r:id="rId10"/>
    <p:sldId id="307" r:id="rId11"/>
    <p:sldId id="265" r:id="rId12"/>
    <p:sldId id="266" r:id="rId13"/>
    <p:sldId id="267" r:id="rId14"/>
    <p:sldId id="268" r:id="rId15"/>
    <p:sldId id="269" r:id="rId16"/>
    <p:sldId id="300" r:id="rId17"/>
    <p:sldId id="301" r:id="rId18"/>
    <p:sldId id="302" r:id="rId19"/>
    <p:sldId id="303" r:id="rId20"/>
    <p:sldId id="304" r:id="rId21"/>
    <p:sldId id="30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2" r:id="rId35"/>
    <p:sldId id="293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3BC1-9109-4D42-A905-08D04848DE1C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8E0A-823B-47A1-813D-6A1F5C438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2778"/>
            <a:ext cx="7772400" cy="105767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Unit-IV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359" y="3720108"/>
            <a:ext cx="6656784" cy="694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LPU Online - Apps on Google Play">
            <a:extLst>
              <a:ext uri="{FF2B5EF4-FFF2-40B4-BE49-F238E27FC236}">
                <a16:creationId xmlns:a16="http://schemas.microsoft.com/office/drawing/2014/main" id="{6B3057BF-37B3-6E24-DCD8-D9A92397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82550"/>
            <a:ext cx="3467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7F3945-0DB0-EEA9-9299-59B58A922AAA}"/>
              </a:ext>
            </a:extLst>
          </p:cNvPr>
          <p:cNvSpPr txBox="1">
            <a:spLocks/>
          </p:cNvSpPr>
          <p:nvPr/>
        </p:nvSpPr>
        <p:spPr bwMode="auto">
          <a:xfrm>
            <a:off x="3779912" y="592455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</a:rPr>
              <a:t>p. b. Narendra Kiran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rgbClr val="002060"/>
                </a:solidFill>
              </a:rPr>
              <a:t>Assistant professor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5A2378-AF6E-520E-7DC4-3768994E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7" y="1483518"/>
            <a:ext cx="22717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MGN-101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Remedial actions taken to prevent deviation in future is called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 Measurement of actual performance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b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Taking corrective actions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c</a:t>
            </a:r>
            <a:r>
              <a:rPr lang="en-US" b="1" dirty="0"/>
              <a:t>)</a:t>
            </a:r>
            <a:r>
              <a:rPr lang="en-US" dirty="0"/>
              <a:t> Analyzing deviations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d</a:t>
            </a:r>
            <a:r>
              <a:rPr lang="en-US" b="1" dirty="0"/>
              <a:t>)</a:t>
            </a:r>
            <a:r>
              <a:rPr lang="en-US" dirty="0"/>
              <a:t> Setting performance standards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Types of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Controls can be of numerous kinds These may be classified on the basis of</a:t>
            </a:r>
          </a:p>
          <a:p>
            <a:pPr algn="just"/>
            <a:r>
              <a:rPr lang="en-US" dirty="0"/>
              <a:t> (a)Timing </a:t>
            </a:r>
          </a:p>
          <a:p>
            <a:pPr algn="just"/>
            <a:r>
              <a:rPr lang="en-US" dirty="0"/>
              <a:t> (b)Designing control systems </a:t>
            </a:r>
          </a:p>
          <a:p>
            <a:pPr algn="just"/>
            <a:r>
              <a:rPr lang="en-US" dirty="0"/>
              <a:t> (c)Management Level </a:t>
            </a:r>
          </a:p>
          <a:p>
            <a:pPr algn="just"/>
            <a:r>
              <a:rPr lang="en-US" dirty="0"/>
              <a:t> (d)Responsibility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471" t="15625" r="19290" b="13086"/>
          <a:stretch>
            <a:fillRect/>
          </a:stretch>
        </p:blipFill>
        <p:spPr bwMode="auto">
          <a:xfrm>
            <a:off x="428596" y="285728"/>
            <a:ext cx="835824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119" t="17577" r="17093" b="8203"/>
          <a:stretch>
            <a:fillRect/>
          </a:stretch>
        </p:blipFill>
        <p:spPr bwMode="auto">
          <a:xfrm>
            <a:off x="428596" y="285728"/>
            <a:ext cx="842968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Concurrent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4824" t="20508" r="15446" b="6250"/>
          <a:stretch>
            <a:fillRect/>
          </a:stretch>
        </p:blipFill>
        <p:spPr bwMode="auto">
          <a:xfrm>
            <a:off x="214282" y="1500174"/>
            <a:ext cx="871540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5373" t="17578" r="19289" b="6250"/>
          <a:stretch>
            <a:fillRect/>
          </a:stretch>
        </p:blipFill>
        <p:spPr bwMode="auto">
          <a:xfrm>
            <a:off x="428596" y="285728"/>
            <a:ext cx="8501122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4275" t="15625" r="15995" b="6250"/>
          <a:stretch>
            <a:fillRect/>
          </a:stretch>
        </p:blipFill>
        <p:spPr bwMode="auto">
          <a:xfrm>
            <a:off x="71374" y="214290"/>
            <a:ext cx="907262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Bureaucratic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Bureaucratic control focuses on </a:t>
            </a:r>
            <a:r>
              <a:rPr lang="en-US" dirty="0">
                <a:solidFill>
                  <a:srgbClr val="FF0000"/>
                </a:solidFill>
              </a:rPr>
              <a:t>power, policies and procedure </a:t>
            </a:r>
            <a:r>
              <a:rPr lang="en-US" dirty="0"/>
              <a:t>and it has been adopted by most of the Indian public sector undertaking. </a:t>
            </a:r>
          </a:p>
          <a:p>
            <a:pPr algn="just"/>
            <a:r>
              <a:rPr lang="en-US" dirty="0"/>
              <a:t>For example, a hospital cannot issue medicine unless prescribed by a Doctor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Clan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 of the employees or members of an organization through </a:t>
            </a:r>
            <a:r>
              <a:rPr lang="en-US" dirty="0">
                <a:solidFill>
                  <a:srgbClr val="FF0000"/>
                </a:solidFill>
              </a:rPr>
              <a:t>shared values, belief structures, and cultural norms,</a:t>
            </a:r>
            <a:r>
              <a:rPr lang="en-US" dirty="0"/>
              <a:t> rather than through traditional bureaucratic control procedures.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On the basis of management level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Operational Control-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day-to-day control process at the lowermost level </a:t>
            </a:r>
            <a:r>
              <a:rPr lang="en-US" dirty="0"/>
              <a:t>of the organization which also includes financial and quality control as the part of operational control activities.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Structural Control- </a:t>
            </a:r>
            <a:r>
              <a:rPr lang="en-US" dirty="0"/>
              <a:t>The structural control refers to the </a:t>
            </a:r>
            <a:r>
              <a:rPr lang="en-US" dirty="0">
                <a:solidFill>
                  <a:srgbClr val="FF0000"/>
                </a:solidFill>
              </a:rPr>
              <a:t>organization structure and hierarchy where every individual is accorded a role and responsibility</a:t>
            </a:r>
            <a:r>
              <a:rPr lang="en-US" dirty="0"/>
              <a:t>, and progress in task assigned is monitored for each individual thereby exercising control.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484" y="2348880"/>
            <a:ext cx="7217940" cy="2855168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At the end of this lecture, you will be able to-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Understand the concept of Controlling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Know the process of controlling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State the Nature and Importance of controlling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Explain Types of controlling and techniques of Controlling</a:t>
            </a:r>
          </a:p>
        </p:txBody>
      </p:sp>
      <p:pic>
        <p:nvPicPr>
          <p:cNvPr id="8194" name="Picture 2" descr="Importance of learning outcomes">
            <a:extLst>
              <a:ext uri="{FF2B5EF4-FFF2-40B4-BE49-F238E27FC236}">
                <a16:creationId xmlns:a16="http://schemas.microsoft.com/office/drawing/2014/main" id="{B47583F4-8948-5073-C534-EECD4AA4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05" y="753104"/>
            <a:ext cx="2595190" cy="13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Tactical Control- </a:t>
            </a:r>
            <a:r>
              <a:rPr lang="en-US" dirty="0"/>
              <a:t>Tactical control implies </a:t>
            </a:r>
            <a:r>
              <a:rPr lang="en-US" dirty="0">
                <a:solidFill>
                  <a:srgbClr val="FF0000"/>
                </a:solidFill>
              </a:rPr>
              <a:t>meeting the departmental objective </a:t>
            </a:r>
            <a:r>
              <a:rPr lang="en-US" dirty="0"/>
              <a:t>and controls are exercised by middle management of the organization.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Strategic Control- </a:t>
            </a:r>
            <a:r>
              <a:rPr lang="en-US" dirty="0"/>
              <a:t>Strategic controls imply the </a:t>
            </a:r>
            <a:r>
              <a:rPr lang="en-US" dirty="0">
                <a:solidFill>
                  <a:srgbClr val="FF0000"/>
                </a:solidFill>
              </a:rPr>
              <a:t>effectiveness of a corporate, business and functional strategies</a:t>
            </a:r>
            <a:r>
              <a:rPr lang="en-US" dirty="0"/>
              <a:t> helpful for organization to meet its goal.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50112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Traditional Techniques of 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BUDGET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Budget is a financial plan that is used to </a:t>
            </a:r>
            <a:r>
              <a:rPr lang="en-US" dirty="0">
                <a:solidFill>
                  <a:srgbClr val="FF0000"/>
                </a:solidFill>
              </a:rPr>
              <a:t>estimate the revenue and expenses over a specified future period of time.</a:t>
            </a:r>
          </a:p>
          <a:p>
            <a:pPr algn="just"/>
            <a:r>
              <a:rPr lang="en-US" dirty="0"/>
              <a:t>The budgeting process is carried out to identify </a:t>
            </a:r>
            <a:r>
              <a:rPr lang="en-US" dirty="0">
                <a:solidFill>
                  <a:srgbClr val="FF0000"/>
                </a:solidFill>
              </a:rPr>
              <a:t>whether the organization can continue to operate </a:t>
            </a:r>
            <a:r>
              <a:rPr lang="en-US" dirty="0"/>
              <a:t>with its projected income and expenses.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Personal Observation</a:t>
            </a:r>
          </a:p>
          <a:p>
            <a:pPr algn="just"/>
            <a:r>
              <a:rPr lang="en-US" dirty="0"/>
              <a:t>The simplest way to control organizational activities is that </a:t>
            </a:r>
            <a:r>
              <a:rPr lang="en-US" dirty="0">
                <a:solidFill>
                  <a:srgbClr val="FF0000"/>
                </a:solidFill>
              </a:rPr>
              <a:t>managers take round at the work place and observe the progress of the work</a:t>
            </a:r>
            <a:r>
              <a:rPr lang="en-US" dirty="0"/>
              <a:t>. Any defect in performance can be spotted and corrected immediately.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Break-Even Analysis</a:t>
            </a:r>
          </a:p>
          <a:p>
            <a:pPr algn="just" fontAlgn="base"/>
            <a:r>
              <a:rPr lang="en-US" sz="2800" dirty="0"/>
              <a:t>Break-even analysis or cost-volume-profit analysis defines the relationship between sales volume, costs and profits to arrive at a figure of sales at which sales revenue is equal to cost. </a:t>
            </a:r>
            <a:r>
              <a:rPr lang="en-US" sz="2800" dirty="0">
                <a:solidFill>
                  <a:srgbClr val="FF0000"/>
                </a:solidFill>
              </a:rPr>
              <a:t>The point at which sales revenue is equal to cost is the break-even point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>
                <a:solidFill>
                  <a:srgbClr val="FF0000"/>
                </a:solidFill>
              </a:rPr>
              <a:t>Sales beyond the break-even point will earn profits </a:t>
            </a:r>
            <a:r>
              <a:rPr lang="en-US" sz="2800" dirty="0"/>
              <a:t>for the organization and sales below the break-even point is a situation of loss.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Financial Statements</a:t>
            </a:r>
          </a:p>
          <a:p>
            <a:pPr algn="just" fontAlgn="base"/>
            <a:r>
              <a:rPr lang="en-US" sz="2400" dirty="0"/>
              <a:t>Financial statements </a:t>
            </a:r>
            <a:r>
              <a:rPr lang="en-US" sz="2400" dirty="0">
                <a:solidFill>
                  <a:srgbClr val="FF0000"/>
                </a:solidFill>
              </a:rPr>
              <a:t>depict financial position of the firm </a:t>
            </a:r>
            <a:r>
              <a:rPr lang="en-US" sz="2400" dirty="0"/>
              <a:t>over a period of time, generally one year.</a:t>
            </a:r>
          </a:p>
          <a:p>
            <a:pPr algn="just" fontAlgn="base"/>
            <a:r>
              <a:rPr lang="en-US" sz="2400" dirty="0"/>
              <a:t>The statements are prepared along with last year’s statements so that firm can </a:t>
            </a:r>
            <a:r>
              <a:rPr lang="en-US" sz="2400" dirty="0">
                <a:solidFill>
                  <a:srgbClr val="FF0000"/>
                </a:solidFill>
              </a:rPr>
              <a:t>compare present performance with last year’s performance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take action to improve </a:t>
            </a:r>
            <a:r>
              <a:rPr lang="en-US" sz="2400" dirty="0"/>
              <a:t>its future performance. </a:t>
            </a:r>
          </a:p>
          <a:p>
            <a:pPr algn="just" fontAlgn="base"/>
            <a:r>
              <a:rPr lang="en-US" sz="2400" dirty="0"/>
              <a:t>As these statements are prepared at the end of the financial year, as a measure of control, they guide managers to improve future performance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Statistical Data and Reports</a:t>
            </a:r>
          </a:p>
          <a:p>
            <a:pPr algn="just"/>
            <a:r>
              <a:rPr lang="en-US" sz="2800" dirty="0"/>
              <a:t>Statistical data and regular reporting system provide information about company’s financial and non-financial performance. </a:t>
            </a:r>
          </a:p>
          <a:p>
            <a:pPr algn="just"/>
            <a:r>
              <a:rPr lang="en-US" sz="2800" dirty="0"/>
              <a:t>A supervisor, for example, </a:t>
            </a:r>
            <a:r>
              <a:rPr lang="en-US" sz="2800" dirty="0">
                <a:solidFill>
                  <a:srgbClr val="FF0000"/>
                </a:solidFill>
              </a:rPr>
              <a:t>prepares a special report on how the salesmen are dealing with customers</a:t>
            </a:r>
            <a:r>
              <a:rPr lang="en-US" sz="2800" dirty="0"/>
              <a:t>. This report helps managers to control the behavioral attitudes of salesmen to develop a good clientele.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Modern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Zero</a:t>
            </a:r>
            <a:r>
              <a:rPr lang="en-US" sz="2800" dirty="0"/>
              <a:t>-</a:t>
            </a:r>
            <a:r>
              <a:rPr lang="en-US" sz="2800" b="1" dirty="0"/>
              <a:t>based budgeting</a:t>
            </a:r>
          </a:p>
          <a:p>
            <a:pPr algn="just"/>
            <a:r>
              <a:rPr lang="en-US" sz="2800" dirty="0"/>
              <a:t>It is a method of budgeting in which </a:t>
            </a:r>
            <a:r>
              <a:rPr lang="en-US" sz="2800" dirty="0">
                <a:solidFill>
                  <a:srgbClr val="FF0000"/>
                </a:solidFill>
              </a:rPr>
              <a:t>all expenses must be justified for each new period. </a:t>
            </a:r>
            <a:r>
              <a:rPr lang="en-US" sz="2800" dirty="0"/>
              <a:t>The process of zero-based budgeting starts from a </a:t>
            </a:r>
            <a:r>
              <a:rPr lang="en-US" sz="2800" b="1" dirty="0"/>
              <a:t>"</a:t>
            </a:r>
            <a:r>
              <a:rPr lang="en-US" sz="2800" dirty="0"/>
              <a:t>zero base</a:t>
            </a:r>
            <a:r>
              <a:rPr lang="en-US" sz="2800" b="1" dirty="0"/>
              <a:t>," </a:t>
            </a:r>
            <a:r>
              <a:rPr lang="en-US" sz="2800" dirty="0"/>
              <a:t>and every function within an organization is analyzed for its needs and costs.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Management Information System (MIS)</a:t>
            </a:r>
          </a:p>
          <a:p>
            <a:pPr algn="just"/>
            <a:r>
              <a:rPr lang="en-US" dirty="0"/>
              <a:t>To carry out managerial functions of planning through controlling for various functional areas and integrate them with the external environment managers need different types of information. </a:t>
            </a:r>
          </a:p>
          <a:p>
            <a:pPr algn="just"/>
            <a:r>
              <a:rPr lang="en-US" dirty="0"/>
              <a:t>Computers enable managers to collect data at very short intervals of time, process, analyze, convert it into useful information and relate it to the external environment.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Management Audit</a:t>
            </a:r>
          </a:p>
          <a:p>
            <a:pPr algn="just"/>
            <a:r>
              <a:rPr lang="en-US" dirty="0"/>
              <a:t>Audit means </a:t>
            </a:r>
            <a:r>
              <a:rPr lang="en-US" dirty="0">
                <a:solidFill>
                  <a:srgbClr val="FF0000"/>
                </a:solidFill>
              </a:rPr>
              <a:t>periodic inspection of financial statements and verifying that the statements are honestly and fairly prepared </a:t>
            </a:r>
            <a:r>
              <a:rPr lang="en-US" dirty="0"/>
              <a:t>according to accounting principles.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 is a function of management which helps </a:t>
            </a:r>
            <a:r>
              <a:rPr lang="en-US" dirty="0">
                <a:solidFill>
                  <a:srgbClr val="FF0000"/>
                </a:solidFill>
              </a:rPr>
              <a:t>to check errors in order to take corrective actions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is done to minimize deviation from standards and ensure that the stated goals of the organization are achieved in a desired manner.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Responsibility Accounting/Centers</a:t>
            </a:r>
          </a:p>
          <a:p>
            <a:pPr algn="just"/>
            <a:r>
              <a:rPr lang="en-US" sz="2800" dirty="0"/>
              <a:t>It </a:t>
            </a:r>
            <a:r>
              <a:rPr lang="en-US" sz="2800" dirty="0">
                <a:solidFill>
                  <a:srgbClr val="FF0000"/>
                </a:solidFill>
              </a:rPr>
              <a:t>divides the organization into smaller units where each unit is headed by a manager who is responsible for achieving the targets </a:t>
            </a:r>
            <a:r>
              <a:rPr lang="en-US" sz="2800" dirty="0"/>
              <a:t>of his unit. </a:t>
            </a:r>
          </a:p>
          <a:p>
            <a:pPr algn="just"/>
            <a:r>
              <a:rPr lang="en-US" sz="2800" dirty="0"/>
              <a:t>These units are called responsibility centers and the head of each responsibility centre is responsible for controlling the activities of his centre. </a:t>
            </a:r>
          </a:p>
          <a:p>
            <a:pPr algn="just"/>
            <a:r>
              <a:rPr lang="en-US" sz="2800" dirty="0"/>
              <a:t>Performance of each responsibility centre is judged by the extent to which targets of that centre are achieved.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1" dirty="0"/>
              <a:t>Network Techniques (PERT and CPM):</a:t>
            </a:r>
          </a:p>
          <a:p>
            <a:pPr algn="just" fontAlgn="base"/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complex project </a:t>
            </a:r>
            <a:r>
              <a:rPr lang="en-US" dirty="0"/>
              <a:t>is undertaken which involves a series of i</a:t>
            </a:r>
            <a:r>
              <a:rPr lang="en-US" dirty="0">
                <a:solidFill>
                  <a:srgbClr val="FF0000"/>
                </a:solidFill>
              </a:rPr>
              <a:t>nter-related</a:t>
            </a:r>
            <a:r>
              <a:rPr lang="en-US" dirty="0"/>
              <a:t> activities, the network models or </a:t>
            </a:r>
            <a:r>
              <a:rPr lang="en-US" dirty="0">
                <a:solidFill>
                  <a:srgbClr val="FF0000"/>
                </a:solidFill>
              </a:rPr>
              <a:t>techniques help in planning, coordinating and controlling the network of activities. </a:t>
            </a:r>
          </a:p>
          <a:p>
            <a:pPr algn="just" fontAlgn="base"/>
            <a:r>
              <a:rPr lang="en-US" b="1" dirty="0"/>
              <a:t>PERT-Program Evaluation and Review Technique</a:t>
            </a:r>
          </a:p>
          <a:p>
            <a:pPr algn="just" fontAlgn="base"/>
            <a:r>
              <a:rPr lang="en-US" b="1" dirty="0"/>
              <a:t>CPM-Critical Path Method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n-US" b="1" dirty="0"/>
              <a:t>Balanced Score Card:</a:t>
            </a:r>
          </a:p>
          <a:p>
            <a:pPr algn="just" fontAlgn="base"/>
            <a:r>
              <a:rPr lang="en-US" dirty="0"/>
              <a:t>Balanced score card is “a performance measurement tool that looks at four areas — </a:t>
            </a:r>
            <a:r>
              <a:rPr lang="en-US" dirty="0">
                <a:solidFill>
                  <a:srgbClr val="FF0000"/>
                </a:solidFill>
              </a:rPr>
              <a:t>financial, customer, internal processes and people assets </a:t>
            </a:r>
            <a:r>
              <a:rPr lang="en-US" dirty="0"/>
              <a:t>— that contribute to a company’s performance.” </a:t>
            </a:r>
          </a:p>
          <a:p>
            <a:pPr algn="just" fontAlgn="base"/>
            <a:r>
              <a:rPr lang="en-US" dirty="0"/>
              <a:t>It evaluates </a:t>
            </a:r>
            <a:r>
              <a:rPr lang="en-US" dirty="0">
                <a:solidFill>
                  <a:srgbClr val="FF0000"/>
                </a:solidFill>
              </a:rPr>
              <a:t>organizational performance in terms of financial and non-financial parameters</a:t>
            </a:r>
            <a:r>
              <a:rPr lang="en-US" dirty="0"/>
              <a:t>. </a:t>
            </a:r>
          </a:p>
          <a:p>
            <a:pPr algn="just">
              <a:buNone/>
            </a:pPr>
            <a:r>
              <a:rPr lang="en-US" b="1" dirty="0"/>
              <a:t>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Ratio Analysis</a:t>
            </a:r>
          </a:p>
          <a:p>
            <a:pPr algn="just"/>
            <a:r>
              <a:rPr lang="en-US" dirty="0"/>
              <a:t>Input-output ratio.</a:t>
            </a:r>
          </a:p>
          <a:p>
            <a:pPr algn="just"/>
            <a:r>
              <a:rPr lang="en-US" dirty="0"/>
              <a:t>Ratios can be used to compare current performance of the company with its past performance. </a:t>
            </a:r>
          </a:p>
          <a:p>
            <a:pPr algn="just"/>
            <a:r>
              <a:rPr lang="en-US" dirty="0"/>
              <a:t>Performance over a period of time in a year can also be compared. This helps managers in making predictions. 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fall in the profit ratio, for example, requires managers to take corrective action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HRM: Human Resource Management is the </a:t>
            </a:r>
            <a:r>
              <a:rPr lang="en-US" dirty="0">
                <a:solidFill>
                  <a:srgbClr val="FF0000"/>
                </a:solidFill>
              </a:rPr>
              <a:t>strategic approach to the effective management of people </a:t>
            </a:r>
            <a:r>
              <a:rPr lang="en-US" dirty="0"/>
              <a:t>in a company or organization such that they help their business gain a competitive advantage.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Functions of HRM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ccording to Niramay Satpute What Are the Basic Duties of a Human Resource  Manager? - Niramay Satpute"/>
          <p:cNvPicPr>
            <a:picLocks noChangeAspect="1" noChangeArrowheads="1"/>
          </p:cNvPicPr>
          <p:nvPr/>
        </p:nvPicPr>
        <p:blipFill>
          <a:blip r:embed="rId2"/>
          <a:srcRect t="18969"/>
          <a:stretch>
            <a:fillRect/>
          </a:stretch>
        </p:blipFill>
        <p:spPr bwMode="auto">
          <a:xfrm>
            <a:off x="428596" y="1571612"/>
            <a:ext cx="8286808" cy="4824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uman Resource Management - What is HRM? - Definitions - Functions -  Objectives - Importance - Evolution of HRM from Personnel management - What  is Human Resource? (Defined) Human Resource Management Topics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358246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Selection is the process of choosing a qualified person for specific job role who can successfully deliver valuable contributions to the organization.</a:t>
            </a:r>
          </a:p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is a negative function </a:t>
            </a:r>
            <a:r>
              <a:rPr lang="en-US" dirty="0"/>
              <a:t>of HRM as it involves rejection.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Process of Selection in Human Resourc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668" t="26642" r="16544" b="14063"/>
          <a:stretch>
            <a:fillRect/>
          </a:stretch>
        </p:blipFill>
        <p:spPr bwMode="auto">
          <a:xfrm>
            <a:off x="428596" y="357166"/>
            <a:ext cx="842968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“Controlling is the measurement and correction of performance in order to make sure that enterprise objectives and the plans devised to attain them are accomplished.” -</a:t>
            </a:r>
            <a:r>
              <a:rPr lang="en-US" b="1" dirty="0"/>
              <a:t>Harold Koontz</a:t>
            </a:r>
          </a:p>
          <a:p>
            <a:pPr algn="just"/>
            <a:r>
              <a:rPr lang="en-US" dirty="0"/>
              <a:t>“Control is checking current performance against pre-determined standards contained in the plans, with a view to ensure adequate progress and satisfactory performance.” -</a:t>
            </a:r>
            <a:r>
              <a:rPr lang="en-US" b="1" dirty="0"/>
              <a:t>EFL </a:t>
            </a:r>
            <a:r>
              <a:rPr lang="en-US" b="1" dirty="0" err="1"/>
              <a:t>Brech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Planning-control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Planning and controlling are </a:t>
            </a:r>
            <a:r>
              <a:rPr lang="en-US" b="1" dirty="0"/>
              <a:t>inter-related to each other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Planning sets the goals </a:t>
            </a:r>
            <a:r>
              <a:rPr lang="en-US" dirty="0"/>
              <a:t>for the organization and controlling ensures their accomplishment.</a:t>
            </a:r>
          </a:p>
          <a:p>
            <a:pPr algn="just"/>
            <a:r>
              <a:rPr lang="en-US" dirty="0"/>
              <a:t>Planning decides the control process and </a:t>
            </a:r>
            <a:r>
              <a:rPr lang="en-US" dirty="0">
                <a:solidFill>
                  <a:srgbClr val="FF0000"/>
                </a:solidFill>
              </a:rPr>
              <a:t>controlling provides sound basis for planning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reality planning and controlling are both dependent on each other.</a:t>
            </a:r>
          </a:p>
          <a:p>
            <a:pPr algn="just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planning is looking ahead, control is looking back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fact, control is the process of checking to determine whether or not proper </a:t>
            </a:r>
            <a:r>
              <a:rPr lang="en-US" dirty="0">
                <a:solidFill>
                  <a:srgbClr val="FF0000"/>
                </a:solidFill>
              </a:rPr>
              <a:t>progress is being made as per the planning.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Process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rol Controlling - Elements Steps in the Control 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01122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Needs of 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Optimum utilization of resources </a:t>
            </a:r>
          </a:p>
          <a:p>
            <a:pPr algn="just"/>
            <a:r>
              <a:rPr lang="en-US" dirty="0"/>
              <a:t>Minimizes deviation </a:t>
            </a:r>
          </a:p>
          <a:p>
            <a:pPr algn="just"/>
            <a:r>
              <a:rPr lang="en-US" dirty="0"/>
              <a:t>Increased efficiency </a:t>
            </a:r>
          </a:p>
          <a:p>
            <a:pPr algn="just"/>
            <a:r>
              <a:rPr lang="en-US" dirty="0"/>
              <a:t>Coping with the changes </a:t>
            </a:r>
          </a:p>
          <a:p>
            <a:pPr algn="just"/>
            <a:r>
              <a:rPr lang="en-US" dirty="0"/>
              <a:t>Facilitates delegation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of management</a:t>
            </a:r>
          </a:p>
          <a:p>
            <a:r>
              <a:rPr lang="en-US" dirty="0"/>
              <a:t>Exercise of control is futuristic</a:t>
            </a:r>
          </a:p>
          <a:p>
            <a:r>
              <a:rPr lang="en-US" dirty="0"/>
              <a:t>Control at every level of management </a:t>
            </a:r>
          </a:p>
          <a:p>
            <a:r>
              <a:rPr lang="en-US" dirty="0"/>
              <a:t>Control is a constant process </a:t>
            </a:r>
          </a:p>
          <a:p>
            <a:r>
              <a:rPr lang="en-US" dirty="0"/>
              <a:t>Alignment of control to planning </a:t>
            </a:r>
          </a:p>
          <a:p>
            <a:r>
              <a:rPr lang="en-US" dirty="0"/>
              <a:t>Exercise of control to achieve goals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1280</Words>
  <Application>Microsoft Office PowerPoint</Application>
  <PresentationFormat>On-screen Show (4:3)</PresentationFormat>
  <Paragraphs>114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Tw Cen MT</vt:lpstr>
      <vt:lpstr>Office Theme</vt:lpstr>
      <vt:lpstr>Unit-IV</vt:lpstr>
      <vt:lpstr>PowerPoint Presentation</vt:lpstr>
      <vt:lpstr>Controlling</vt:lpstr>
      <vt:lpstr>PowerPoint Presentation</vt:lpstr>
      <vt:lpstr>Definitions</vt:lpstr>
      <vt:lpstr>Planning-control relationship</vt:lpstr>
      <vt:lpstr>Process of control</vt:lpstr>
      <vt:lpstr>Needs of Controlling</vt:lpstr>
      <vt:lpstr>Features </vt:lpstr>
      <vt:lpstr>Quiz</vt:lpstr>
      <vt:lpstr>Types of Control </vt:lpstr>
      <vt:lpstr>PowerPoint Presentation</vt:lpstr>
      <vt:lpstr>PowerPoint Presentation</vt:lpstr>
      <vt:lpstr>Concurrent control</vt:lpstr>
      <vt:lpstr>PowerPoint Presentation</vt:lpstr>
      <vt:lpstr>PowerPoint Presentation</vt:lpstr>
      <vt:lpstr>Bureaucratic Control </vt:lpstr>
      <vt:lpstr>Clan Control</vt:lpstr>
      <vt:lpstr>On the basis of management level </vt:lpstr>
      <vt:lpstr>…..</vt:lpstr>
      <vt:lpstr>PowerPoint Presentation</vt:lpstr>
      <vt:lpstr>Traditional Techniques of Controlling</vt:lpstr>
      <vt:lpstr>………….</vt:lpstr>
      <vt:lpstr>………..</vt:lpstr>
      <vt:lpstr>………….</vt:lpstr>
      <vt:lpstr>……….</vt:lpstr>
      <vt:lpstr>Modern Techniques </vt:lpstr>
      <vt:lpstr>………….</vt:lpstr>
      <vt:lpstr>………</vt:lpstr>
      <vt:lpstr>…………</vt:lpstr>
      <vt:lpstr>…………</vt:lpstr>
      <vt:lpstr>……..</vt:lpstr>
      <vt:lpstr>………..</vt:lpstr>
      <vt:lpstr>Staffing</vt:lpstr>
      <vt:lpstr> Functions of HRM </vt:lpstr>
      <vt:lpstr>PowerPoint Presentation</vt:lpstr>
      <vt:lpstr>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user</dc:creator>
  <cp:lastModifiedBy>Atul Kumar</cp:lastModifiedBy>
  <cp:revision>7</cp:revision>
  <dcterms:created xsi:type="dcterms:W3CDTF">2021-08-06T01:27:32Z</dcterms:created>
  <dcterms:modified xsi:type="dcterms:W3CDTF">2022-12-04T15:25:59Z</dcterms:modified>
</cp:coreProperties>
</file>