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0" r:id="rId4"/>
    <p:sldId id="261" r:id="rId5"/>
    <p:sldId id="262" r:id="rId6"/>
    <p:sldId id="259" r:id="rId7"/>
    <p:sldId id="263" r:id="rId8"/>
    <p:sldId id="277" r:id="rId9"/>
    <p:sldId id="279" r:id="rId10"/>
    <p:sldId id="280" r:id="rId11"/>
    <p:sldId id="282" r:id="rId12"/>
    <p:sldId id="281" r:id="rId13"/>
    <p:sldId id="283" r:id="rId14"/>
    <p:sldId id="284" r:id="rId15"/>
    <p:sldId id="285" r:id="rId16"/>
    <p:sldId id="287" r:id="rId17"/>
    <p:sldId id="28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0" d="100"/>
          <a:sy n="50" d="100"/>
        </p:scale>
        <p:origin x="1392"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CC358875-C2D0-4988-BE8B-36B9ABC7244D}" type="datetimeFigureOut">
              <a:rPr lang="en-US" smtClean="0"/>
              <a:t>8/24/2022</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754F6CD2-A618-44D2-AFF9-CB81892156CE}" type="slidenum">
              <a:rPr lang="en-US" smtClean="0"/>
              <a:t>‹#›</a:t>
            </a:fld>
            <a:endParaRPr lang="en-US"/>
          </a:p>
        </p:txBody>
      </p:sp>
    </p:spTree>
    <p:extLst>
      <p:ext uri="{BB962C8B-B14F-4D97-AF65-F5344CB8AC3E}">
        <p14:creationId xmlns:p14="http://schemas.microsoft.com/office/powerpoint/2010/main" val="1416439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358875-C2D0-4988-BE8B-36B9ABC7244D}" type="datetimeFigureOut">
              <a:rPr lang="en-US" smtClean="0"/>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4F6CD2-A618-44D2-AFF9-CB81892156CE}" type="slidenum">
              <a:rPr lang="en-US" smtClean="0"/>
              <a:t>‹#›</a:t>
            </a:fld>
            <a:endParaRPr lang="en-US"/>
          </a:p>
        </p:txBody>
      </p:sp>
    </p:spTree>
    <p:extLst>
      <p:ext uri="{BB962C8B-B14F-4D97-AF65-F5344CB8AC3E}">
        <p14:creationId xmlns:p14="http://schemas.microsoft.com/office/powerpoint/2010/main" val="3999620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CC358875-C2D0-4988-BE8B-36B9ABC7244D}" type="datetimeFigureOut">
              <a:rPr lang="en-US" smtClean="0"/>
              <a:t>8/24/2022</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754F6CD2-A618-44D2-AFF9-CB81892156CE}" type="slidenum">
              <a:rPr lang="en-US" smtClean="0"/>
              <a:t>‹#›</a:t>
            </a:fld>
            <a:endParaRPr lang="en-US"/>
          </a:p>
        </p:txBody>
      </p:sp>
    </p:spTree>
    <p:extLst>
      <p:ext uri="{BB962C8B-B14F-4D97-AF65-F5344CB8AC3E}">
        <p14:creationId xmlns:p14="http://schemas.microsoft.com/office/powerpoint/2010/main" val="1406056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358875-C2D0-4988-BE8B-36B9ABC7244D}" type="datetimeFigureOut">
              <a:rPr lang="en-US" smtClean="0"/>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754F6CD2-A618-44D2-AFF9-CB81892156CE}" type="slidenum">
              <a:rPr lang="en-US" smtClean="0"/>
              <a:t>‹#›</a:t>
            </a:fld>
            <a:endParaRPr lang="en-US"/>
          </a:p>
        </p:txBody>
      </p:sp>
    </p:spTree>
    <p:extLst>
      <p:ext uri="{BB962C8B-B14F-4D97-AF65-F5344CB8AC3E}">
        <p14:creationId xmlns:p14="http://schemas.microsoft.com/office/powerpoint/2010/main" val="2398385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CC358875-C2D0-4988-BE8B-36B9ABC7244D}" type="datetimeFigureOut">
              <a:rPr lang="en-US" smtClean="0"/>
              <a:t>8/24/2022</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754F6CD2-A618-44D2-AFF9-CB81892156CE}" type="slidenum">
              <a:rPr lang="en-US" smtClean="0"/>
              <a:t>‹#›</a:t>
            </a:fld>
            <a:endParaRPr lang="en-US"/>
          </a:p>
        </p:txBody>
      </p:sp>
    </p:spTree>
    <p:extLst>
      <p:ext uri="{BB962C8B-B14F-4D97-AF65-F5344CB8AC3E}">
        <p14:creationId xmlns:p14="http://schemas.microsoft.com/office/powerpoint/2010/main" val="1181375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358875-C2D0-4988-BE8B-36B9ABC7244D}" type="datetimeFigureOut">
              <a:rPr lang="en-US" smtClean="0"/>
              <a:t>8/24/2022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4F6CD2-A618-44D2-AFF9-CB81892156CE}" type="slidenum">
              <a:rPr lang="en-US" smtClean="0"/>
              <a:t>‹#›</a:t>
            </a:fld>
            <a:endParaRPr lang="en-US"/>
          </a:p>
        </p:txBody>
      </p:sp>
    </p:spTree>
    <p:extLst>
      <p:ext uri="{BB962C8B-B14F-4D97-AF65-F5344CB8AC3E}">
        <p14:creationId xmlns:p14="http://schemas.microsoft.com/office/powerpoint/2010/main" val="2929403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358875-C2D0-4988-BE8B-36B9ABC7244D}" type="datetimeFigureOut">
              <a:rPr lang="en-US" smtClean="0"/>
              <a:t>8/24/2022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4F6CD2-A618-44D2-AFF9-CB81892156CE}" type="slidenum">
              <a:rPr lang="en-US" smtClean="0"/>
              <a:t>‹#›</a:t>
            </a:fld>
            <a:endParaRPr lang="en-US"/>
          </a:p>
        </p:txBody>
      </p:sp>
    </p:spTree>
    <p:extLst>
      <p:ext uri="{BB962C8B-B14F-4D97-AF65-F5344CB8AC3E}">
        <p14:creationId xmlns:p14="http://schemas.microsoft.com/office/powerpoint/2010/main" val="2025668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358875-C2D0-4988-BE8B-36B9ABC7244D}" type="datetimeFigureOut">
              <a:rPr lang="en-US" smtClean="0"/>
              <a:t>8/24/2022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4F6CD2-A618-44D2-AFF9-CB81892156CE}" type="slidenum">
              <a:rPr lang="en-US" smtClean="0"/>
              <a:t>‹#›</a:t>
            </a:fld>
            <a:endParaRPr lang="en-US"/>
          </a:p>
        </p:txBody>
      </p:sp>
    </p:spTree>
    <p:extLst>
      <p:ext uri="{BB962C8B-B14F-4D97-AF65-F5344CB8AC3E}">
        <p14:creationId xmlns:p14="http://schemas.microsoft.com/office/powerpoint/2010/main" val="3327007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358875-C2D0-4988-BE8B-36B9ABC7244D}" type="datetimeFigureOut">
              <a:rPr lang="en-US" smtClean="0"/>
              <a:t>8/24/2022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4F6CD2-A618-44D2-AFF9-CB81892156CE}" type="slidenum">
              <a:rPr lang="en-US" smtClean="0"/>
              <a:t>‹#›</a:t>
            </a:fld>
            <a:endParaRPr lang="en-US"/>
          </a:p>
        </p:txBody>
      </p:sp>
    </p:spTree>
    <p:extLst>
      <p:ext uri="{BB962C8B-B14F-4D97-AF65-F5344CB8AC3E}">
        <p14:creationId xmlns:p14="http://schemas.microsoft.com/office/powerpoint/2010/main" val="2183047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C358875-C2D0-4988-BE8B-36B9ABC7244D}" type="datetimeFigureOut">
              <a:rPr lang="en-US" smtClean="0"/>
              <a:t>8/24/2022</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754F6CD2-A618-44D2-AFF9-CB81892156CE}" type="slidenum">
              <a:rPr lang="en-US" smtClean="0"/>
              <a:t>‹#›</a:t>
            </a:fld>
            <a:endParaRPr lang="en-US"/>
          </a:p>
        </p:txBody>
      </p:sp>
    </p:spTree>
    <p:extLst>
      <p:ext uri="{BB962C8B-B14F-4D97-AF65-F5344CB8AC3E}">
        <p14:creationId xmlns:p14="http://schemas.microsoft.com/office/powerpoint/2010/main" val="2599397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358875-C2D0-4988-BE8B-36B9ABC7244D}" type="datetimeFigureOut">
              <a:rPr lang="en-US" smtClean="0"/>
              <a:t>8/24/2022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4F6CD2-A618-44D2-AFF9-CB81892156CE}" type="slidenum">
              <a:rPr lang="en-US" smtClean="0"/>
              <a:t>‹#›</a:t>
            </a:fld>
            <a:endParaRPr lang="en-US"/>
          </a:p>
        </p:txBody>
      </p:sp>
    </p:spTree>
    <p:extLst>
      <p:ext uri="{BB962C8B-B14F-4D97-AF65-F5344CB8AC3E}">
        <p14:creationId xmlns:p14="http://schemas.microsoft.com/office/powerpoint/2010/main" val="1135441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CC358875-C2D0-4988-BE8B-36B9ABC7244D}" type="datetimeFigureOut">
              <a:rPr lang="en-US" smtClean="0"/>
              <a:t>8/24/2022</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754F6CD2-A618-44D2-AFF9-CB81892156CE}"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486123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592E73D-884A-A20E-0EE2-E89199B7CD91}"/>
              </a:ext>
            </a:extLst>
          </p:cNvPr>
          <p:cNvSpPr>
            <a:spLocks noGrp="1"/>
          </p:cNvSpPr>
          <p:nvPr>
            <p:ph type="title"/>
          </p:nvPr>
        </p:nvSpPr>
        <p:spPr>
          <a:xfrm>
            <a:off x="1120912" y="3814836"/>
            <a:ext cx="9950175" cy="1158983"/>
          </a:xfrm>
        </p:spPr>
        <p:txBody>
          <a:bodyPr>
            <a:noAutofit/>
          </a:bodyPr>
          <a:lstStyle/>
          <a:p>
            <a:pPr algn="ctr"/>
            <a:r>
              <a:rPr lang="en-US" dirty="0">
                <a:solidFill>
                  <a:srgbClr val="002060"/>
                </a:solidFill>
                <a:latin typeface="Abadi" panose="020B0604020104020204" pitchFamily="34" charset="0"/>
              </a:rPr>
              <a:t>Management by exception </a:t>
            </a:r>
            <a:r>
              <a:rPr lang="en-US" dirty="0">
                <a:latin typeface="Abadi" panose="020B0604020104020204" pitchFamily="34" charset="0"/>
              </a:rPr>
              <a:t>(</a:t>
            </a:r>
            <a:r>
              <a:rPr lang="en-US" dirty="0">
                <a:solidFill>
                  <a:srgbClr val="FF0000"/>
                </a:solidFill>
                <a:latin typeface="Abadi" panose="020B0604020104020204" pitchFamily="34" charset="0"/>
              </a:rPr>
              <a:t>MBE</a:t>
            </a:r>
            <a:r>
              <a:rPr lang="en-US" dirty="0">
                <a:latin typeface="Abadi" panose="020B0604020104020204" pitchFamily="34" charset="0"/>
              </a:rPr>
              <a:t>) </a:t>
            </a:r>
            <a:br>
              <a:rPr lang="en-US" dirty="0">
                <a:latin typeface="Abadi" panose="020B0604020104020204" pitchFamily="34" charset="0"/>
              </a:rPr>
            </a:br>
            <a:r>
              <a:rPr lang="en-US" dirty="0">
                <a:latin typeface="Abadi" panose="020B0604020104020204" pitchFamily="34" charset="0"/>
              </a:rPr>
              <a:t>&amp; </a:t>
            </a:r>
            <a:br>
              <a:rPr lang="en-US" dirty="0">
                <a:latin typeface="Abadi" panose="020B0604020104020204" pitchFamily="34" charset="0"/>
              </a:rPr>
            </a:br>
            <a:r>
              <a:rPr lang="en-US" dirty="0">
                <a:solidFill>
                  <a:srgbClr val="002060"/>
                </a:solidFill>
                <a:latin typeface="Abadi" panose="020B0604020104020204" pitchFamily="34" charset="0"/>
              </a:rPr>
              <a:t>management by walking around </a:t>
            </a:r>
            <a:r>
              <a:rPr lang="en-US" dirty="0">
                <a:latin typeface="Abadi" panose="020B0604020104020204" pitchFamily="34" charset="0"/>
              </a:rPr>
              <a:t>(</a:t>
            </a:r>
            <a:r>
              <a:rPr lang="en-US" dirty="0" err="1">
                <a:solidFill>
                  <a:srgbClr val="FF0000"/>
                </a:solidFill>
                <a:latin typeface="Abadi" panose="020B0604020104020204" pitchFamily="34" charset="0"/>
              </a:rPr>
              <a:t>mbwa</a:t>
            </a:r>
            <a:r>
              <a:rPr lang="en-US" dirty="0">
                <a:latin typeface="Abadi" panose="020B0604020104020204" pitchFamily="34" charset="0"/>
              </a:rPr>
              <a:t>)</a:t>
            </a:r>
          </a:p>
        </p:txBody>
      </p:sp>
      <p:pic>
        <p:nvPicPr>
          <p:cNvPr id="7" name="Picture 2" descr="LPU Online - Apps on Google Play">
            <a:extLst>
              <a:ext uri="{FF2B5EF4-FFF2-40B4-BE49-F238E27FC236}">
                <a16:creationId xmlns:a16="http://schemas.microsoft.com/office/drawing/2014/main" id="{B113938B-1B80-D6E1-1A3F-FED9E26E0D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4794" y="878440"/>
            <a:ext cx="3467100" cy="173355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74578335-92CF-BC25-0482-313BA421CB39}"/>
              </a:ext>
            </a:extLst>
          </p:cNvPr>
          <p:cNvSpPr txBox="1">
            <a:spLocks/>
          </p:cNvSpPr>
          <p:nvPr/>
        </p:nvSpPr>
        <p:spPr>
          <a:xfrm>
            <a:off x="4802436" y="2377054"/>
            <a:ext cx="2271815" cy="666110"/>
          </a:xfrm>
          <a:prstGeom prst="rect">
            <a:avLst/>
          </a:prstGeom>
        </p:spPr>
        <p:txBody>
          <a:bodyPr vert="horz" lIns="91440" tIns="45720" rIns="91440" bIns="45720" rtlCol="0" anchor="b">
            <a:noAutofit/>
          </a:bodyPr>
          <a:lstStyle>
            <a:lvl1pPr algn="r" defTabSz="914400" rtl="0" eaLnBrk="1" latinLnBrk="0" hangingPunct="1">
              <a:lnSpc>
                <a:spcPct val="90000"/>
              </a:lnSpc>
              <a:spcBef>
                <a:spcPct val="0"/>
              </a:spcBef>
              <a:buNone/>
              <a:defRPr sz="5400" kern="1200">
                <a:solidFill>
                  <a:schemeClr val="tx1"/>
                </a:solidFill>
                <a:latin typeface="+mj-lt"/>
                <a:ea typeface="+mj-ea"/>
                <a:cs typeface="+mj-cs"/>
              </a:defRPr>
            </a:lvl1pPr>
          </a:lstStyle>
          <a:p>
            <a:pPr algn="ctr"/>
            <a:r>
              <a:rPr lang="en-US" sz="2600" b="1" dirty="0"/>
              <a:t>MGN-502</a:t>
            </a:r>
          </a:p>
        </p:txBody>
      </p:sp>
      <p:sp>
        <p:nvSpPr>
          <p:cNvPr id="9" name="Title 1">
            <a:extLst>
              <a:ext uri="{FF2B5EF4-FFF2-40B4-BE49-F238E27FC236}">
                <a16:creationId xmlns:a16="http://schemas.microsoft.com/office/drawing/2014/main" id="{2C9D98B4-DBAB-713E-E0F8-C4BA2B199957}"/>
              </a:ext>
            </a:extLst>
          </p:cNvPr>
          <p:cNvSpPr txBox="1">
            <a:spLocks/>
          </p:cNvSpPr>
          <p:nvPr/>
        </p:nvSpPr>
        <p:spPr>
          <a:xfrm>
            <a:off x="9096704" y="878440"/>
            <a:ext cx="2739854" cy="666110"/>
          </a:xfrm>
          <a:prstGeom prst="rect">
            <a:avLst/>
          </a:prstGeom>
        </p:spPr>
        <p:txBody>
          <a:bodyPr vert="horz" lIns="91440" tIns="45720" rIns="91440" bIns="45720" rtlCol="0" anchor="b">
            <a:noAutofit/>
          </a:bodyPr>
          <a:lstStyle>
            <a:lvl1pPr algn="r" defTabSz="914400" rtl="0" eaLnBrk="1" latinLnBrk="0" hangingPunct="1">
              <a:lnSpc>
                <a:spcPct val="90000"/>
              </a:lnSpc>
              <a:spcBef>
                <a:spcPct val="0"/>
              </a:spcBef>
              <a:buNone/>
              <a:defRPr sz="5400" kern="1200">
                <a:solidFill>
                  <a:schemeClr val="tx1"/>
                </a:solidFill>
                <a:latin typeface="+mj-lt"/>
                <a:ea typeface="+mj-ea"/>
                <a:cs typeface="+mj-cs"/>
              </a:defRPr>
            </a:lvl1pPr>
          </a:lstStyle>
          <a:p>
            <a:pPr algn="ctr"/>
            <a:r>
              <a:rPr lang="en-US" sz="3000" b="1" dirty="0"/>
              <a:t>Lecture - 04</a:t>
            </a:r>
          </a:p>
        </p:txBody>
      </p:sp>
    </p:spTree>
    <p:extLst>
      <p:ext uri="{BB962C8B-B14F-4D97-AF65-F5344CB8AC3E}">
        <p14:creationId xmlns:p14="http://schemas.microsoft.com/office/powerpoint/2010/main" val="2839410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1ABF4C-AED9-79AB-1C25-EE6A7EA3298E}"/>
              </a:ext>
            </a:extLst>
          </p:cNvPr>
          <p:cNvSpPr txBox="1"/>
          <p:nvPr/>
        </p:nvSpPr>
        <p:spPr>
          <a:xfrm>
            <a:off x="1426906" y="1740675"/>
            <a:ext cx="9118190" cy="2985433"/>
          </a:xfrm>
          <a:prstGeom prst="rect">
            <a:avLst/>
          </a:prstGeom>
          <a:noFill/>
        </p:spPr>
        <p:txBody>
          <a:bodyPr wrap="square">
            <a:spAutoFit/>
          </a:bodyPr>
          <a:lstStyle/>
          <a:p>
            <a:pPr algn="l">
              <a:defRPr/>
            </a:pPr>
            <a:r>
              <a:rPr lang="en-GB" sz="2800" b="1" dirty="0">
                <a:solidFill>
                  <a:schemeClr val="tx1"/>
                </a:solidFill>
              </a:rPr>
              <a:t>Process of Management By Exception includes</a:t>
            </a:r>
          </a:p>
          <a:p>
            <a:pPr algn="l">
              <a:defRPr/>
            </a:pPr>
            <a:endParaRPr lang="en-GB" sz="1600" b="1" dirty="0">
              <a:solidFill>
                <a:schemeClr val="tx1"/>
              </a:solidFill>
            </a:endParaRPr>
          </a:p>
          <a:p>
            <a:pPr marL="457200" indent="-457200">
              <a:buFont typeface="+mj-lt"/>
              <a:buAutoNum type="alphaUcPeriod"/>
              <a:defRPr/>
            </a:pPr>
            <a:r>
              <a:rPr lang="en-GB" sz="2800" dirty="0">
                <a:solidFill>
                  <a:schemeClr val="tx1"/>
                </a:solidFill>
              </a:rPr>
              <a:t>Identifying Key Result Areas (KRA).</a:t>
            </a:r>
          </a:p>
          <a:p>
            <a:pPr marL="457200" indent="-457200">
              <a:buFont typeface="+mj-lt"/>
              <a:buAutoNum type="alphaUcPeriod"/>
              <a:defRPr/>
            </a:pPr>
            <a:r>
              <a:rPr lang="en-GB" sz="2800" dirty="0">
                <a:solidFill>
                  <a:schemeClr val="tx1"/>
                </a:solidFill>
              </a:rPr>
              <a:t>Establishing standards .</a:t>
            </a:r>
          </a:p>
          <a:p>
            <a:pPr marL="457200" indent="-457200">
              <a:buFont typeface="+mj-lt"/>
              <a:buAutoNum type="alphaUcPeriod"/>
              <a:defRPr/>
            </a:pPr>
            <a:r>
              <a:rPr lang="en-GB" sz="2800" dirty="0">
                <a:solidFill>
                  <a:schemeClr val="tx1"/>
                </a:solidFill>
              </a:rPr>
              <a:t>Making Comparison of results.</a:t>
            </a:r>
          </a:p>
          <a:p>
            <a:pPr marL="457200" indent="-457200">
              <a:buFont typeface="+mj-lt"/>
              <a:buAutoNum type="alphaUcPeriod"/>
              <a:defRPr/>
            </a:pPr>
            <a:r>
              <a:rPr lang="en-GB" sz="2800" dirty="0">
                <a:solidFill>
                  <a:schemeClr val="tx1"/>
                </a:solidFill>
              </a:rPr>
              <a:t>All of the above</a:t>
            </a:r>
          </a:p>
          <a:p>
            <a:pPr marL="457200" indent="-457200">
              <a:defRPr/>
            </a:pPr>
            <a:endParaRPr lang="en-GB" sz="2800" b="1" dirty="0">
              <a:solidFill>
                <a:schemeClr val="tx1"/>
              </a:solidFill>
            </a:endParaRPr>
          </a:p>
        </p:txBody>
      </p:sp>
      <p:sp>
        <p:nvSpPr>
          <p:cNvPr id="5" name="TextBox 4">
            <a:extLst>
              <a:ext uri="{FF2B5EF4-FFF2-40B4-BE49-F238E27FC236}">
                <a16:creationId xmlns:a16="http://schemas.microsoft.com/office/drawing/2014/main" id="{53C4A537-E82F-B9D0-1490-560D9A2DDFA0}"/>
              </a:ext>
            </a:extLst>
          </p:cNvPr>
          <p:cNvSpPr txBox="1"/>
          <p:nvPr/>
        </p:nvSpPr>
        <p:spPr>
          <a:xfrm>
            <a:off x="1426906" y="781354"/>
            <a:ext cx="6098458" cy="646331"/>
          </a:xfrm>
          <a:prstGeom prst="rect">
            <a:avLst/>
          </a:prstGeom>
          <a:noFill/>
        </p:spPr>
        <p:txBody>
          <a:bodyPr wrap="square">
            <a:spAutoFit/>
          </a:bodyPr>
          <a:lstStyle/>
          <a:p>
            <a:r>
              <a:rPr lang="en-GB" altLang="en-US" sz="3600" b="1" dirty="0">
                <a:solidFill>
                  <a:schemeClr val="accent1">
                    <a:lumMod val="90000"/>
                    <a:lumOff val="10000"/>
                  </a:schemeClr>
                </a:solidFill>
              </a:rPr>
              <a:t>Multiple Choice Question</a:t>
            </a:r>
            <a:endParaRPr lang="en-US" sz="3600" b="1" dirty="0">
              <a:solidFill>
                <a:schemeClr val="accent1">
                  <a:lumMod val="90000"/>
                  <a:lumOff val="10000"/>
                </a:schemeClr>
              </a:solidFill>
            </a:endParaRPr>
          </a:p>
        </p:txBody>
      </p:sp>
    </p:spTree>
    <p:extLst>
      <p:ext uri="{BB962C8B-B14F-4D97-AF65-F5344CB8AC3E}">
        <p14:creationId xmlns:p14="http://schemas.microsoft.com/office/powerpoint/2010/main" val="3488667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FA5BD-786E-2A63-3D07-F043871E8DE3}"/>
              </a:ext>
            </a:extLst>
          </p:cNvPr>
          <p:cNvSpPr>
            <a:spLocks noGrp="1"/>
          </p:cNvSpPr>
          <p:nvPr>
            <p:ph type="title"/>
          </p:nvPr>
        </p:nvSpPr>
        <p:spPr>
          <a:xfrm>
            <a:off x="581192" y="492301"/>
            <a:ext cx="11029616" cy="1013800"/>
          </a:xfrm>
        </p:spPr>
        <p:txBody>
          <a:bodyPr>
            <a:normAutofit/>
          </a:bodyPr>
          <a:lstStyle/>
          <a:p>
            <a:r>
              <a:rPr lang="en-US" sz="3800" cap="none" dirty="0">
                <a:latin typeface="Abadi" panose="020B0604020104020204" pitchFamily="34" charset="0"/>
              </a:rPr>
              <a:t>What is Management by Walking Around (MBWA)?</a:t>
            </a:r>
          </a:p>
        </p:txBody>
      </p:sp>
      <p:sp>
        <p:nvSpPr>
          <p:cNvPr id="4" name="Content Placeholder 2">
            <a:extLst>
              <a:ext uri="{FF2B5EF4-FFF2-40B4-BE49-F238E27FC236}">
                <a16:creationId xmlns:a16="http://schemas.microsoft.com/office/drawing/2014/main" id="{7CD4FE5E-47DD-0619-A54F-A3DC5AA9C820}"/>
              </a:ext>
            </a:extLst>
          </p:cNvPr>
          <p:cNvSpPr>
            <a:spLocks noGrp="1"/>
          </p:cNvSpPr>
          <p:nvPr>
            <p:ph idx="1"/>
          </p:nvPr>
        </p:nvSpPr>
        <p:spPr>
          <a:xfrm>
            <a:off x="581192" y="1941215"/>
            <a:ext cx="11029616" cy="4595934"/>
          </a:xfrm>
        </p:spPr>
        <p:txBody>
          <a:bodyPr>
            <a:noAutofit/>
          </a:bodyPr>
          <a:lstStyle/>
          <a:p>
            <a:r>
              <a:rPr lang="en-US" sz="2400" dirty="0">
                <a:solidFill>
                  <a:srgbClr val="0070C0"/>
                </a:solidFill>
                <a:latin typeface="+mj-lt"/>
              </a:rPr>
              <a:t>Management by Walking / Wandering Around (MBWA) </a:t>
            </a:r>
            <a:r>
              <a:rPr lang="en-US" sz="2400" dirty="0">
                <a:solidFill>
                  <a:schemeClr val="tx1"/>
                </a:solidFill>
                <a:latin typeface="+mj-lt"/>
              </a:rPr>
              <a:t>is a term used to describe “when a manager is out in the work area, interacting directly with employees and exchanging information about what’s going on.”</a:t>
            </a:r>
          </a:p>
          <a:p>
            <a:endParaRPr lang="en-US" sz="1000" dirty="0">
              <a:solidFill>
                <a:schemeClr val="tx1"/>
              </a:solidFill>
              <a:latin typeface="+mj-lt"/>
            </a:endParaRPr>
          </a:p>
          <a:p>
            <a:r>
              <a:rPr lang="en-US" sz="2400" dirty="0">
                <a:solidFill>
                  <a:schemeClr val="tx1"/>
                </a:solidFill>
                <a:latin typeface="+mj-lt"/>
              </a:rPr>
              <a:t>The concept of MBWA was propounded in the year 1978 by </a:t>
            </a:r>
            <a:r>
              <a:rPr lang="en-US" sz="2400" dirty="0">
                <a:solidFill>
                  <a:srgbClr val="0070C0"/>
                </a:solidFill>
                <a:latin typeface="+mj-lt"/>
              </a:rPr>
              <a:t>Tom Peters </a:t>
            </a:r>
            <a:r>
              <a:rPr lang="en-US" sz="2400" dirty="0">
                <a:solidFill>
                  <a:schemeClr val="tx1"/>
                </a:solidFill>
                <a:latin typeface="+mj-lt"/>
              </a:rPr>
              <a:t>in his book “In search of Excellence”.</a:t>
            </a:r>
          </a:p>
          <a:p>
            <a:endParaRPr lang="en-US" sz="1000" dirty="0">
              <a:solidFill>
                <a:schemeClr val="tx1"/>
              </a:solidFill>
              <a:latin typeface="+mj-lt"/>
            </a:endParaRPr>
          </a:p>
          <a:p>
            <a:r>
              <a:rPr lang="en-US" sz="2400" dirty="0">
                <a:solidFill>
                  <a:schemeClr val="tx1"/>
                </a:solidFill>
                <a:latin typeface="+mj-lt"/>
              </a:rPr>
              <a:t>MBWA is a </a:t>
            </a:r>
            <a:r>
              <a:rPr lang="en-US" sz="2400" dirty="0">
                <a:solidFill>
                  <a:srgbClr val="0070C0"/>
                </a:solidFill>
                <a:latin typeface="+mj-lt"/>
              </a:rPr>
              <a:t>management control process </a:t>
            </a:r>
            <a:r>
              <a:rPr lang="en-US" sz="2400" dirty="0">
                <a:solidFill>
                  <a:schemeClr val="tx1"/>
                </a:solidFill>
                <a:latin typeface="+mj-lt"/>
              </a:rPr>
              <a:t>which follows THREE Steps:</a:t>
            </a:r>
          </a:p>
          <a:p>
            <a:pPr lvl="1"/>
            <a:r>
              <a:rPr lang="en-US" sz="2200" dirty="0">
                <a:solidFill>
                  <a:schemeClr val="tx1"/>
                </a:solidFill>
                <a:latin typeface="+mj-lt"/>
              </a:rPr>
              <a:t>Measuring actual performance</a:t>
            </a:r>
          </a:p>
          <a:p>
            <a:pPr lvl="1"/>
            <a:r>
              <a:rPr lang="en-US" sz="2200" dirty="0">
                <a:solidFill>
                  <a:schemeClr val="tx1"/>
                </a:solidFill>
                <a:latin typeface="+mj-lt"/>
              </a:rPr>
              <a:t>Comparing actual performance with the standard performance and</a:t>
            </a:r>
          </a:p>
          <a:p>
            <a:pPr lvl="1"/>
            <a:r>
              <a:rPr lang="en-US" sz="2200" dirty="0">
                <a:solidFill>
                  <a:schemeClr val="tx1"/>
                </a:solidFill>
                <a:latin typeface="+mj-lt"/>
              </a:rPr>
              <a:t>Taking managerial actions for further improvement</a:t>
            </a:r>
          </a:p>
        </p:txBody>
      </p:sp>
    </p:spTree>
    <p:extLst>
      <p:ext uri="{BB962C8B-B14F-4D97-AF65-F5344CB8AC3E}">
        <p14:creationId xmlns:p14="http://schemas.microsoft.com/office/powerpoint/2010/main" val="3352884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Management by Walking Around (MBWA) – Safety Culture Strategies">
            <a:extLst>
              <a:ext uri="{FF2B5EF4-FFF2-40B4-BE49-F238E27FC236}">
                <a16:creationId xmlns:a16="http://schemas.microsoft.com/office/drawing/2014/main" id="{8FB0B165-4258-7BB9-5218-B09D77ECFD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3599" y="970133"/>
            <a:ext cx="7524801" cy="5342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6619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C750B705-EB5F-A0B5-8817-450203D16695}"/>
              </a:ext>
            </a:extLst>
          </p:cNvPr>
          <p:cNvSpPr txBox="1">
            <a:spLocks/>
          </p:cNvSpPr>
          <p:nvPr/>
        </p:nvSpPr>
        <p:spPr>
          <a:xfrm>
            <a:off x="581192" y="1941215"/>
            <a:ext cx="11029616" cy="4595934"/>
          </a:xfrm>
          <a:prstGeom prst="rect">
            <a:avLst/>
          </a:prstGeom>
        </p:spPr>
        <p:txBody>
          <a:bodyP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400" dirty="0">
                <a:solidFill>
                  <a:schemeClr val="tx1"/>
                </a:solidFill>
                <a:latin typeface="+mj-lt"/>
              </a:rPr>
              <a:t>MBWA is an </a:t>
            </a:r>
            <a:r>
              <a:rPr lang="en-US" sz="2400" dirty="0">
                <a:solidFill>
                  <a:srgbClr val="0070C0"/>
                </a:solidFill>
                <a:latin typeface="+mj-lt"/>
              </a:rPr>
              <a:t>Unstructured Approach</a:t>
            </a:r>
            <a:r>
              <a:rPr lang="en-US" sz="2400" dirty="0">
                <a:solidFill>
                  <a:schemeClr val="tx1"/>
                </a:solidFill>
                <a:latin typeface="+mj-lt"/>
              </a:rPr>
              <a:t>:</a:t>
            </a:r>
          </a:p>
          <a:p>
            <a:pPr lvl="1"/>
            <a:r>
              <a:rPr lang="en-US" sz="2200" dirty="0">
                <a:solidFill>
                  <a:schemeClr val="tx1"/>
                </a:solidFill>
                <a:latin typeface="+mj-lt"/>
              </a:rPr>
              <a:t>Collection of Qualitative information</a:t>
            </a:r>
          </a:p>
          <a:p>
            <a:pPr lvl="1"/>
            <a:r>
              <a:rPr lang="en-US" sz="2200" dirty="0">
                <a:solidFill>
                  <a:schemeClr val="tx1"/>
                </a:solidFill>
                <a:latin typeface="+mj-lt"/>
              </a:rPr>
              <a:t>Hierarchy flattening</a:t>
            </a:r>
          </a:p>
          <a:p>
            <a:pPr lvl="1"/>
            <a:r>
              <a:rPr lang="en-US" sz="2200" dirty="0">
                <a:solidFill>
                  <a:schemeClr val="tx1"/>
                </a:solidFill>
                <a:latin typeface="+mj-lt"/>
              </a:rPr>
              <a:t>Trust and Relationship building</a:t>
            </a:r>
          </a:p>
          <a:p>
            <a:pPr lvl="1"/>
            <a:r>
              <a:rPr lang="en-US" sz="2200" dirty="0">
                <a:solidFill>
                  <a:schemeClr val="tx1"/>
                </a:solidFill>
                <a:latin typeface="+mj-lt"/>
              </a:rPr>
              <a:t>Productivity improvement</a:t>
            </a:r>
          </a:p>
          <a:p>
            <a:pPr lvl="1"/>
            <a:endParaRPr lang="en-US" sz="1050" dirty="0">
              <a:solidFill>
                <a:schemeClr val="tx1"/>
              </a:solidFill>
              <a:latin typeface="+mj-lt"/>
            </a:endParaRPr>
          </a:p>
          <a:p>
            <a:pPr lvl="1"/>
            <a:r>
              <a:rPr lang="en-US" sz="2200" dirty="0">
                <a:solidFill>
                  <a:schemeClr val="tx1"/>
                </a:solidFill>
                <a:latin typeface="+mj-lt"/>
              </a:rPr>
              <a:t>In MBWA practice, managers spend a significant amount of their time making informal visits to work area and listening to the employees.</a:t>
            </a:r>
          </a:p>
          <a:p>
            <a:pPr lvl="1"/>
            <a:r>
              <a:rPr lang="en-US" sz="2200" dirty="0">
                <a:solidFill>
                  <a:schemeClr val="tx1"/>
                </a:solidFill>
                <a:latin typeface="+mj-lt"/>
              </a:rPr>
              <a:t>The purpose of this exercise is to collect qualitative information, listen to suggestions and complaints, and keep a finger on the pulse of the organisation.</a:t>
            </a:r>
          </a:p>
        </p:txBody>
      </p:sp>
      <p:sp>
        <p:nvSpPr>
          <p:cNvPr id="3" name="Title 1">
            <a:extLst>
              <a:ext uri="{FF2B5EF4-FFF2-40B4-BE49-F238E27FC236}">
                <a16:creationId xmlns:a16="http://schemas.microsoft.com/office/drawing/2014/main" id="{328094B3-0A15-E70A-8DD4-DAF917B05D27}"/>
              </a:ext>
            </a:extLst>
          </p:cNvPr>
          <p:cNvSpPr txBox="1">
            <a:spLocks/>
          </p:cNvSpPr>
          <p:nvPr/>
        </p:nvSpPr>
        <p:spPr>
          <a:xfrm>
            <a:off x="581192" y="759001"/>
            <a:ext cx="11029616" cy="1013800"/>
          </a:xfrm>
          <a:prstGeom prst="rect">
            <a:avLst/>
          </a:prstGeom>
        </p:spPr>
        <p:txBody>
          <a:bodyPr>
            <a:normAutofit fontScale="92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800" cap="none" dirty="0">
                <a:solidFill>
                  <a:schemeClr val="accent1">
                    <a:lumMod val="90000"/>
                    <a:lumOff val="10000"/>
                  </a:schemeClr>
                </a:solidFill>
                <a:latin typeface="Abadi" panose="020B0604020104020204" pitchFamily="34" charset="0"/>
              </a:rPr>
              <a:t>Purpose of Management by Walking Around (MBWA)</a:t>
            </a:r>
          </a:p>
        </p:txBody>
      </p:sp>
      <p:pic>
        <p:nvPicPr>
          <p:cNvPr id="6146" name="Picture 2" descr="Water Footprint Stock Illustration - Download Image Now - Water, Footprint,  Art - iStock">
            <a:extLst>
              <a:ext uri="{FF2B5EF4-FFF2-40B4-BE49-F238E27FC236}">
                <a16:creationId xmlns:a16="http://schemas.microsoft.com/office/drawing/2014/main" id="{1E5C637E-1DCC-EC4B-3F80-3BA5FFA3D9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381448">
            <a:off x="7657240" y="1959029"/>
            <a:ext cx="1504659" cy="2008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5104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Management By Walking Around&quot; Images – Browse 21 Stock Photos, Vectors, and  Video | Adobe Stock">
            <a:extLst>
              <a:ext uri="{FF2B5EF4-FFF2-40B4-BE49-F238E27FC236}">
                <a16:creationId xmlns:a16="http://schemas.microsoft.com/office/drawing/2014/main" id="{1C2125AB-E420-8E79-5966-F10883EFFF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8369" y="952499"/>
            <a:ext cx="8285904" cy="5638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121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A64536-45BB-66F3-FDED-A27F7AAA9117}"/>
              </a:ext>
            </a:extLst>
          </p:cNvPr>
          <p:cNvSpPr txBox="1"/>
          <p:nvPr/>
        </p:nvSpPr>
        <p:spPr>
          <a:xfrm>
            <a:off x="987669" y="1517583"/>
            <a:ext cx="10460293" cy="6121227"/>
          </a:xfrm>
          <a:prstGeom prst="rect">
            <a:avLst/>
          </a:prstGeom>
          <a:noFill/>
        </p:spPr>
        <p:txBody>
          <a:bodyPr wrap="square">
            <a:spAutoFit/>
          </a:bodyPr>
          <a:lstStyle/>
          <a:p>
            <a:pPr marL="457200" indent="-457200" algn="just">
              <a:lnSpc>
                <a:spcPct val="150000"/>
              </a:lnSpc>
              <a:buFont typeface="+mj-lt"/>
              <a:buAutoNum type="arabicPeriod"/>
            </a:pPr>
            <a:r>
              <a:rPr lang="en-GB" altLang="en-US" sz="2400" dirty="0">
                <a:solidFill>
                  <a:schemeClr val="tx1"/>
                </a:solidFill>
              </a:rPr>
              <a:t>Creating stronger communication channels and improving employee-superior relationships.</a:t>
            </a:r>
          </a:p>
          <a:p>
            <a:pPr marL="457200" indent="-457200" algn="just">
              <a:lnSpc>
                <a:spcPct val="150000"/>
              </a:lnSpc>
              <a:buFont typeface="+mj-lt"/>
              <a:buAutoNum type="arabicPeriod"/>
            </a:pPr>
            <a:r>
              <a:rPr lang="en-GB" altLang="en-US" sz="2400" dirty="0"/>
              <a:t>Helping everyone focus on the correct operational aspects with work</a:t>
            </a:r>
          </a:p>
          <a:p>
            <a:pPr marL="457200" indent="-457200" algn="just">
              <a:lnSpc>
                <a:spcPct val="150000"/>
              </a:lnSpc>
              <a:buFont typeface="+mj-lt"/>
              <a:buAutoNum type="arabicPeriod"/>
            </a:pPr>
            <a:r>
              <a:rPr lang="en-GB" altLang="en-US" sz="2400" dirty="0">
                <a:solidFill>
                  <a:schemeClr val="tx1"/>
                </a:solidFill>
              </a:rPr>
              <a:t>Improving the organization’s efficiency.</a:t>
            </a:r>
          </a:p>
          <a:p>
            <a:pPr marL="457200" indent="-457200" algn="just">
              <a:lnSpc>
                <a:spcPct val="150000"/>
              </a:lnSpc>
              <a:buFont typeface="+mj-lt"/>
              <a:buAutoNum type="arabicPeriod"/>
            </a:pPr>
            <a:r>
              <a:rPr lang="en-GB" altLang="en-US" sz="2400" dirty="0"/>
              <a:t>Motivates staff by suggesting that management takes an active interest in people.</a:t>
            </a:r>
          </a:p>
          <a:p>
            <a:pPr marL="457200" indent="-457200" algn="just">
              <a:lnSpc>
                <a:spcPct val="150000"/>
              </a:lnSpc>
              <a:buFont typeface="+mj-lt"/>
              <a:buAutoNum type="arabicPeriod"/>
            </a:pPr>
            <a:r>
              <a:rPr lang="en-GB" altLang="en-US" sz="2400" dirty="0">
                <a:solidFill>
                  <a:schemeClr val="tx1"/>
                </a:solidFill>
              </a:rPr>
              <a:t>Encourages staff to achieve individual and collective goals.</a:t>
            </a:r>
          </a:p>
          <a:p>
            <a:pPr marL="457200" indent="-457200" algn="just">
              <a:lnSpc>
                <a:spcPct val="150000"/>
              </a:lnSpc>
              <a:buFont typeface="+mj-lt"/>
              <a:buAutoNum type="arabicPeriod"/>
            </a:pPr>
            <a:r>
              <a:rPr lang="en-GB" altLang="en-US" sz="2400" dirty="0"/>
              <a:t>Strengthens ability to drive cultural change for higher organizational performance.</a:t>
            </a:r>
            <a:endParaRPr lang="en-GB" altLang="en-US" sz="2400" dirty="0">
              <a:solidFill>
                <a:schemeClr val="tx1"/>
              </a:solidFill>
            </a:endParaRPr>
          </a:p>
          <a:p>
            <a:pPr marL="457200" indent="-457200" algn="just">
              <a:lnSpc>
                <a:spcPct val="150000"/>
              </a:lnSpc>
              <a:buFont typeface="+mj-lt"/>
              <a:buAutoNum type="arabicPeriod"/>
            </a:pPr>
            <a:endParaRPr lang="en-GB" altLang="en-US" sz="2400" dirty="0">
              <a:solidFill>
                <a:schemeClr val="tx1"/>
              </a:solidFill>
            </a:endParaRPr>
          </a:p>
          <a:p>
            <a:pPr marL="457200" indent="-457200" algn="just" eaLnBrk="1" hangingPunct="1">
              <a:lnSpc>
                <a:spcPct val="150000"/>
              </a:lnSpc>
              <a:buFont typeface="+mj-lt"/>
              <a:buAutoNum type="arabicPeriod"/>
            </a:pPr>
            <a:endParaRPr lang="en-GB" altLang="en-US" sz="2400" dirty="0">
              <a:solidFill>
                <a:schemeClr val="tx1"/>
              </a:solidFill>
            </a:endParaRPr>
          </a:p>
        </p:txBody>
      </p:sp>
      <p:sp>
        <p:nvSpPr>
          <p:cNvPr id="4" name="Title 1">
            <a:extLst>
              <a:ext uri="{FF2B5EF4-FFF2-40B4-BE49-F238E27FC236}">
                <a16:creationId xmlns:a16="http://schemas.microsoft.com/office/drawing/2014/main" id="{230277FB-33AF-1607-4924-961EDE8B1D2D}"/>
              </a:ext>
            </a:extLst>
          </p:cNvPr>
          <p:cNvSpPr txBox="1">
            <a:spLocks/>
          </p:cNvSpPr>
          <p:nvPr/>
        </p:nvSpPr>
        <p:spPr>
          <a:xfrm>
            <a:off x="744038" y="802017"/>
            <a:ext cx="11029616" cy="715566"/>
          </a:xfrm>
          <a:prstGeom prst="rect">
            <a:avLst/>
          </a:prstGeom>
        </p:spPr>
        <p:txBody>
          <a:bodyP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600" b="1" cap="none" dirty="0">
                <a:solidFill>
                  <a:schemeClr val="accent1">
                    <a:lumMod val="90000"/>
                    <a:lumOff val="10000"/>
                  </a:schemeClr>
                </a:solidFill>
                <a:latin typeface="Abadi" panose="020B0604020104020204" pitchFamily="34" charset="0"/>
              </a:rPr>
              <a:t>Advantages of Management by Walking Around (MBWA)</a:t>
            </a:r>
          </a:p>
        </p:txBody>
      </p:sp>
    </p:spTree>
    <p:extLst>
      <p:ext uri="{BB962C8B-B14F-4D97-AF65-F5344CB8AC3E}">
        <p14:creationId xmlns:p14="http://schemas.microsoft.com/office/powerpoint/2010/main" val="3762384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1ABF4C-AED9-79AB-1C25-EE6A7EA3298E}"/>
              </a:ext>
            </a:extLst>
          </p:cNvPr>
          <p:cNvSpPr txBox="1"/>
          <p:nvPr/>
        </p:nvSpPr>
        <p:spPr>
          <a:xfrm>
            <a:off x="1426906" y="1740675"/>
            <a:ext cx="10117394" cy="2923877"/>
          </a:xfrm>
          <a:prstGeom prst="rect">
            <a:avLst/>
          </a:prstGeom>
          <a:noFill/>
        </p:spPr>
        <p:txBody>
          <a:bodyPr wrap="square">
            <a:spAutoFit/>
          </a:bodyPr>
          <a:lstStyle/>
          <a:p>
            <a:pPr algn="l">
              <a:defRPr/>
            </a:pPr>
            <a:r>
              <a:rPr lang="en-GB" sz="2800" b="1" dirty="0">
                <a:solidFill>
                  <a:schemeClr val="tx1"/>
                </a:solidFill>
              </a:rPr>
              <a:t>Management by walking around is a _____________ control.</a:t>
            </a:r>
          </a:p>
          <a:p>
            <a:pPr algn="l">
              <a:defRPr/>
            </a:pPr>
            <a:endParaRPr lang="en-GB" sz="1600" b="1" dirty="0">
              <a:solidFill>
                <a:schemeClr val="tx1"/>
              </a:solidFill>
            </a:endParaRPr>
          </a:p>
          <a:p>
            <a:pPr marL="457200" indent="-457200">
              <a:buFont typeface="+mj-lt"/>
              <a:buAutoNum type="alphaUcPeriod"/>
              <a:defRPr/>
            </a:pPr>
            <a:r>
              <a:rPr lang="en-GB" sz="2800" dirty="0">
                <a:solidFill>
                  <a:schemeClr val="tx1"/>
                </a:solidFill>
              </a:rPr>
              <a:t>Concurrent.</a:t>
            </a:r>
          </a:p>
          <a:p>
            <a:pPr marL="457200" indent="-457200">
              <a:buFont typeface="+mj-lt"/>
              <a:buAutoNum type="alphaUcPeriod"/>
              <a:defRPr/>
            </a:pPr>
            <a:r>
              <a:rPr lang="en-GB" sz="2800" dirty="0">
                <a:solidFill>
                  <a:schemeClr val="tx1"/>
                </a:solidFill>
              </a:rPr>
              <a:t>Feedback .</a:t>
            </a:r>
          </a:p>
          <a:p>
            <a:pPr marL="457200" indent="-457200">
              <a:buFont typeface="+mj-lt"/>
              <a:buAutoNum type="alphaUcPeriod"/>
              <a:defRPr/>
            </a:pPr>
            <a:r>
              <a:rPr lang="en-GB" sz="2800" dirty="0">
                <a:solidFill>
                  <a:schemeClr val="tx1"/>
                </a:solidFill>
              </a:rPr>
              <a:t>Disciplinary.</a:t>
            </a:r>
          </a:p>
          <a:p>
            <a:pPr marL="457200" indent="-457200">
              <a:buFont typeface="+mj-lt"/>
              <a:buAutoNum type="alphaUcPeriod"/>
              <a:defRPr/>
            </a:pPr>
            <a:r>
              <a:rPr lang="en-GB" sz="2800" dirty="0">
                <a:solidFill>
                  <a:schemeClr val="tx1"/>
                </a:solidFill>
              </a:rPr>
              <a:t>Benchmark</a:t>
            </a:r>
          </a:p>
          <a:p>
            <a:pPr marL="457200" indent="-457200">
              <a:defRPr/>
            </a:pPr>
            <a:endParaRPr lang="en-GB" sz="2800" b="1" dirty="0">
              <a:solidFill>
                <a:schemeClr val="tx1"/>
              </a:solidFill>
            </a:endParaRPr>
          </a:p>
        </p:txBody>
      </p:sp>
      <p:sp>
        <p:nvSpPr>
          <p:cNvPr id="5" name="TextBox 4">
            <a:extLst>
              <a:ext uri="{FF2B5EF4-FFF2-40B4-BE49-F238E27FC236}">
                <a16:creationId xmlns:a16="http://schemas.microsoft.com/office/drawing/2014/main" id="{53C4A537-E82F-B9D0-1490-560D9A2DDFA0}"/>
              </a:ext>
            </a:extLst>
          </p:cNvPr>
          <p:cNvSpPr txBox="1"/>
          <p:nvPr/>
        </p:nvSpPr>
        <p:spPr>
          <a:xfrm>
            <a:off x="1426906" y="781354"/>
            <a:ext cx="6098458" cy="646331"/>
          </a:xfrm>
          <a:prstGeom prst="rect">
            <a:avLst/>
          </a:prstGeom>
          <a:noFill/>
        </p:spPr>
        <p:txBody>
          <a:bodyPr wrap="square">
            <a:spAutoFit/>
          </a:bodyPr>
          <a:lstStyle/>
          <a:p>
            <a:r>
              <a:rPr lang="en-GB" altLang="en-US" sz="3600" b="1" dirty="0">
                <a:solidFill>
                  <a:schemeClr val="accent1">
                    <a:lumMod val="90000"/>
                    <a:lumOff val="10000"/>
                  </a:schemeClr>
                </a:solidFill>
              </a:rPr>
              <a:t>Multiple Choice Question</a:t>
            </a:r>
            <a:endParaRPr lang="en-US" sz="3600" b="1" dirty="0">
              <a:solidFill>
                <a:schemeClr val="accent1">
                  <a:lumMod val="90000"/>
                  <a:lumOff val="10000"/>
                </a:schemeClr>
              </a:solidFill>
            </a:endParaRPr>
          </a:p>
        </p:txBody>
      </p:sp>
    </p:spTree>
    <p:extLst>
      <p:ext uri="{BB962C8B-B14F-4D97-AF65-F5344CB8AC3E}">
        <p14:creationId xmlns:p14="http://schemas.microsoft.com/office/powerpoint/2010/main" val="4180480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1A564-8820-D2EA-6FA1-A5F731B4A771}"/>
              </a:ext>
            </a:extLst>
          </p:cNvPr>
          <p:cNvSpPr txBox="1">
            <a:spLocks/>
          </p:cNvSpPr>
          <p:nvPr/>
        </p:nvSpPr>
        <p:spPr>
          <a:xfrm>
            <a:off x="858338" y="2249817"/>
            <a:ext cx="11029616" cy="715566"/>
          </a:xfrm>
          <a:prstGeom prst="rect">
            <a:avLst/>
          </a:prstGeom>
        </p:spPr>
        <p:txBody>
          <a:bodyPr>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9600" b="1" cap="none" dirty="0">
                <a:solidFill>
                  <a:schemeClr val="accent1">
                    <a:lumMod val="90000"/>
                    <a:lumOff val="10000"/>
                  </a:schemeClr>
                </a:solidFill>
                <a:latin typeface="Abadi" panose="020B0604020104020204" pitchFamily="34" charset="0"/>
              </a:rPr>
              <a:t>Thank You</a:t>
            </a:r>
          </a:p>
        </p:txBody>
      </p:sp>
    </p:spTree>
    <p:extLst>
      <p:ext uri="{BB962C8B-B14F-4D97-AF65-F5344CB8AC3E}">
        <p14:creationId xmlns:p14="http://schemas.microsoft.com/office/powerpoint/2010/main" val="3989483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2932E-AAB4-6F88-12C1-D5BA76C4A560}"/>
              </a:ext>
            </a:extLst>
          </p:cNvPr>
          <p:cNvSpPr>
            <a:spLocks noGrp="1"/>
          </p:cNvSpPr>
          <p:nvPr>
            <p:ph type="title"/>
          </p:nvPr>
        </p:nvSpPr>
        <p:spPr>
          <a:xfrm>
            <a:off x="-125199" y="539480"/>
            <a:ext cx="11029616" cy="1013800"/>
          </a:xfrm>
        </p:spPr>
        <p:txBody>
          <a:bodyPr>
            <a:normAutofit/>
          </a:bodyPr>
          <a:lstStyle/>
          <a:p>
            <a:pPr algn="ctr"/>
            <a:r>
              <a:rPr lang="en-US" sz="3600" dirty="0"/>
              <a:t>Faculty Details</a:t>
            </a:r>
          </a:p>
        </p:txBody>
      </p:sp>
      <p:sp>
        <p:nvSpPr>
          <p:cNvPr id="3" name="Content Placeholder 2">
            <a:extLst>
              <a:ext uri="{FF2B5EF4-FFF2-40B4-BE49-F238E27FC236}">
                <a16:creationId xmlns:a16="http://schemas.microsoft.com/office/drawing/2014/main" id="{B283A38C-BE30-07E3-BE58-91BD1960CF32}"/>
              </a:ext>
            </a:extLst>
          </p:cNvPr>
          <p:cNvSpPr>
            <a:spLocks noGrp="1"/>
          </p:cNvSpPr>
          <p:nvPr>
            <p:ph idx="1"/>
          </p:nvPr>
        </p:nvSpPr>
        <p:spPr>
          <a:xfrm>
            <a:off x="1527039" y="2057114"/>
            <a:ext cx="9613861" cy="2743772"/>
          </a:xfrm>
        </p:spPr>
        <p:txBody>
          <a:bodyPr>
            <a:normAutofit/>
          </a:bodyPr>
          <a:lstStyle/>
          <a:p>
            <a:r>
              <a:rPr lang="en-US" sz="2800" b="1" dirty="0">
                <a:solidFill>
                  <a:schemeClr val="accent1">
                    <a:lumMod val="90000"/>
                    <a:lumOff val="10000"/>
                  </a:schemeClr>
                </a:solidFill>
                <a:latin typeface="Agency FB" panose="020B0503020202020204" pitchFamily="34" charset="0"/>
              </a:rPr>
              <a:t>Course Instructor</a:t>
            </a:r>
            <a:r>
              <a:rPr lang="en-US" sz="2800" dirty="0">
                <a:solidFill>
                  <a:schemeClr val="tx1"/>
                </a:solidFill>
              </a:rPr>
              <a:t>: Mr. P. B. Narendra Kiran (UID 28647)</a:t>
            </a:r>
          </a:p>
          <a:p>
            <a:r>
              <a:rPr lang="en-US" sz="2800" b="1" dirty="0">
                <a:solidFill>
                  <a:schemeClr val="accent1">
                    <a:lumMod val="90000"/>
                    <a:lumOff val="10000"/>
                  </a:schemeClr>
                </a:solidFill>
                <a:latin typeface="Agency FB" panose="020B0503020202020204" pitchFamily="34" charset="0"/>
              </a:rPr>
              <a:t>Designation</a:t>
            </a:r>
            <a:r>
              <a:rPr lang="en-US" sz="2800" dirty="0">
                <a:solidFill>
                  <a:schemeClr val="tx1"/>
                </a:solidFill>
              </a:rPr>
              <a:t>: Assistant Professor</a:t>
            </a:r>
          </a:p>
          <a:p>
            <a:r>
              <a:rPr lang="en-US" sz="2800" b="1" dirty="0">
                <a:solidFill>
                  <a:schemeClr val="accent1">
                    <a:lumMod val="90000"/>
                    <a:lumOff val="10000"/>
                  </a:schemeClr>
                </a:solidFill>
                <a:latin typeface="Agency FB" panose="020B0503020202020204" pitchFamily="34" charset="0"/>
              </a:rPr>
              <a:t>Contact</a:t>
            </a:r>
            <a:r>
              <a:rPr lang="en-US" sz="2800" b="1" dirty="0">
                <a:solidFill>
                  <a:schemeClr val="tx1"/>
                </a:solidFill>
                <a:latin typeface="Agency FB" panose="020B0503020202020204" pitchFamily="34" charset="0"/>
              </a:rPr>
              <a:t> </a:t>
            </a:r>
            <a:r>
              <a:rPr lang="en-US" sz="2800" dirty="0">
                <a:solidFill>
                  <a:schemeClr val="tx1"/>
                </a:solidFill>
              </a:rPr>
              <a:t>: 9182559741</a:t>
            </a:r>
          </a:p>
          <a:p>
            <a:r>
              <a:rPr lang="en-US" sz="2800" b="1" dirty="0">
                <a:solidFill>
                  <a:schemeClr val="accent1">
                    <a:lumMod val="90000"/>
                    <a:lumOff val="10000"/>
                  </a:schemeClr>
                </a:solidFill>
                <a:latin typeface="Agency FB" panose="020B0503020202020204" pitchFamily="34" charset="0"/>
              </a:rPr>
              <a:t>Email</a:t>
            </a:r>
            <a:r>
              <a:rPr lang="en-US" sz="2800" b="1" dirty="0">
                <a:solidFill>
                  <a:schemeClr val="tx1"/>
                </a:solidFill>
                <a:latin typeface="Agency FB" panose="020B0503020202020204" pitchFamily="34" charset="0"/>
              </a:rPr>
              <a:t>:</a:t>
            </a:r>
            <a:r>
              <a:rPr lang="en-US" sz="2800" dirty="0">
                <a:solidFill>
                  <a:schemeClr val="tx1"/>
                </a:solidFill>
              </a:rPr>
              <a:t> narendra.28647@lpu.co.in</a:t>
            </a:r>
          </a:p>
        </p:txBody>
      </p:sp>
      <p:pic>
        <p:nvPicPr>
          <p:cNvPr id="1026" name="Picture 2" descr="Faculty Icon #177691 - Free Icons Library">
            <a:extLst>
              <a:ext uri="{FF2B5EF4-FFF2-40B4-BE49-F238E27FC236}">
                <a16:creationId xmlns:a16="http://schemas.microsoft.com/office/drawing/2014/main" id="{F87F3472-4FA8-0D86-4BF7-67ABB9432B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9516" y="826559"/>
            <a:ext cx="830639" cy="830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0047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FA5BD-786E-2A63-3D07-F043871E8DE3}"/>
              </a:ext>
            </a:extLst>
          </p:cNvPr>
          <p:cNvSpPr>
            <a:spLocks noGrp="1"/>
          </p:cNvSpPr>
          <p:nvPr>
            <p:ph type="title"/>
          </p:nvPr>
        </p:nvSpPr>
        <p:spPr>
          <a:xfrm>
            <a:off x="581192" y="492301"/>
            <a:ext cx="11029616" cy="1013800"/>
          </a:xfrm>
        </p:spPr>
        <p:txBody>
          <a:bodyPr>
            <a:normAutofit/>
          </a:bodyPr>
          <a:lstStyle/>
          <a:p>
            <a:r>
              <a:rPr lang="en-US" sz="3800" cap="none" dirty="0">
                <a:latin typeface="Abadi" panose="020B0604020104020204" pitchFamily="34" charset="0"/>
              </a:rPr>
              <a:t>What is Management by Exception (MBE)?</a:t>
            </a:r>
          </a:p>
        </p:txBody>
      </p:sp>
      <p:sp>
        <p:nvSpPr>
          <p:cNvPr id="4" name="Content Placeholder 2">
            <a:extLst>
              <a:ext uri="{FF2B5EF4-FFF2-40B4-BE49-F238E27FC236}">
                <a16:creationId xmlns:a16="http://schemas.microsoft.com/office/drawing/2014/main" id="{7CD4FE5E-47DD-0619-A54F-A3DC5AA9C820}"/>
              </a:ext>
            </a:extLst>
          </p:cNvPr>
          <p:cNvSpPr>
            <a:spLocks noGrp="1"/>
          </p:cNvSpPr>
          <p:nvPr>
            <p:ph idx="1"/>
          </p:nvPr>
        </p:nvSpPr>
        <p:spPr>
          <a:xfrm>
            <a:off x="441435" y="1769765"/>
            <a:ext cx="11029616" cy="4595934"/>
          </a:xfrm>
        </p:spPr>
        <p:txBody>
          <a:bodyPr>
            <a:noAutofit/>
          </a:bodyPr>
          <a:lstStyle/>
          <a:p>
            <a:r>
              <a:rPr lang="en-US" sz="2400" dirty="0">
                <a:solidFill>
                  <a:srgbClr val="0070C0"/>
                </a:solidFill>
                <a:latin typeface="+mj-lt"/>
              </a:rPr>
              <a:t>Management by Exception (MBE) </a:t>
            </a:r>
            <a:r>
              <a:rPr lang="en-US" sz="2400" dirty="0">
                <a:solidFill>
                  <a:schemeClr val="tx1"/>
                </a:solidFill>
                <a:latin typeface="+mj-lt"/>
              </a:rPr>
              <a:t>is a “policy by which management devotes its time to investigating only those situations in which actuals results differ significantly from planned results.”</a:t>
            </a:r>
          </a:p>
          <a:p>
            <a:endParaRPr lang="en-US" sz="1000" dirty="0">
              <a:solidFill>
                <a:schemeClr val="tx1"/>
              </a:solidFill>
              <a:latin typeface="+mj-lt"/>
            </a:endParaRPr>
          </a:p>
          <a:p>
            <a:r>
              <a:rPr lang="en-US" sz="2400" dirty="0">
                <a:solidFill>
                  <a:schemeClr val="tx1"/>
                </a:solidFill>
                <a:latin typeface="+mj-lt"/>
              </a:rPr>
              <a:t>The concept of MBE was propounded by </a:t>
            </a:r>
            <a:r>
              <a:rPr lang="en-US" sz="2400" dirty="0">
                <a:solidFill>
                  <a:srgbClr val="0070C0"/>
                </a:solidFill>
                <a:latin typeface="+mj-lt"/>
              </a:rPr>
              <a:t>Frederick Winslow Taylor</a:t>
            </a:r>
            <a:r>
              <a:rPr lang="en-US" sz="2400" dirty="0">
                <a:solidFill>
                  <a:schemeClr val="tx1"/>
                </a:solidFill>
                <a:latin typeface="+mj-lt"/>
              </a:rPr>
              <a:t>.</a:t>
            </a:r>
          </a:p>
          <a:p>
            <a:endParaRPr lang="en-US" sz="1000" dirty="0">
              <a:solidFill>
                <a:schemeClr val="tx1"/>
              </a:solidFill>
              <a:latin typeface="+mj-lt"/>
            </a:endParaRPr>
          </a:p>
          <a:p>
            <a:r>
              <a:rPr lang="en-US" sz="2400" dirty="0">
                <a:solidFill>
                  <a:schemeClr val="tx1"/>
                </a:solidFill>
                <a:latin typeface="+mj-lt"/>
              </a:rPr>
              <a:t>Attention and priority is given only to </a:t>
            </a:r>
            <a:r>
              <a:rPr lang="en-US" sz="2400" dirty="0">
                <a:solidFill>
                  <a:srgbClr val="0070C0"/>
                </a:solidFill>
                <a:latin typeface="+mj-lt"/>
              </a:rPr>
              <a:t>material deviations </a:t>
            </a:r>
            <a:r>
              <a:rPr lang="en-US" sz="2400" dirty="0">
                <a:solidFill>
                  <a:schemeClr val="tx1"/>
                </a:solidFill>
                <a:latin typeface="+mj-lt"/>
              </a:rPr>
              <a:t>requiring investigation and correction. It is a part of motivational and control techniques.</a:t>
            </a:r>
          </a:p>
          <a:p>
            <a:endParaRPr lang="en-US" sz="1000" dirty="0">
              <a:solidFill>
                <a:schemeClr val="tx1"/>
              </a:solidFill>
              <a:latin typeface="+mj-lt"/>
            </a:endParaRPr>
          </a:p>
          <a:p>
            <a:r>
              <a:rPr lang="en-US" sz="2400" dirty="0">
                <a:solidFill>
                  <a:schemeClr val="tx1"/>
                </a:solidFill>
                <a:latin typeface="+mj-lt"/>
              </a:rPr>
              <a:t>Its objective is to facilitate management’s focus on really important </a:t>
            </a:r>
            <a:r>
              <a:rPr lang="en-US" sz="2400" dirty="0">
                <a:solidFill>
                  <a:srgbClr val="0070C0"/>
                </a:solidFill>
                <a:latin typeface="+mj-lt"/>
              </a:rPr>
              <a:t>tactical and strategic tasks</a:t>
            </a:r>
            <a:r>
              <a:rPr lang="en-US" sz="2400" dirty="0">
                <a:solidFill>
                  <a:schemeClr val="tx1"/>
                </a:solidFill>
                <a:latin typeface="+mj-lt"/>
              </a:rPr>
              <a:t>.</a:t>
            </a:r>
          </a:p>
        </p:txBody>
      </p:sp>
    </p:spTree>
    <p:extLst>
      <p:ext uri="{BB962C8B-B14F-4D97-AF65-F5344CB8AC3E}">
        <p14:creationId xmlns:p14="http://schemas.microsoft.com/office/powerpoint/2010/main" val="4167558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FA5BD-786E-2A63-3D07-F043871E8DE3}"/>
              </a:ext>
            </a:extLst>
          </p:cNvPr>
          <p:cNvSpPr>
            <a:spLocks noGrp="1"/>
          </p:cNvSpPr>
          <p:nvPr>
            <p:ph type="title"/>
          </p:nvPr>
        </p:nvSpPr>
        <p:spPr>
          <a:xfrm>
            <a:off x="581192" y="492301"/>
            <a:ext cx="11029616" cy="1013800"/>
          </a:xfrm>
        </p:spPr>
        <p:txBody>
          <a:bodyPr>
            <a:normAutofit/>
          </a:bodyPr>
          <a:lstStyle/>
          <a:p>
            <a:r>
              <a:rPr lang="en-US" sz="3800" cap="none" dirty="0">
                <a:latin typeface="Abadi" panose="020B0604020104020204" pitchFamily="34" charset="0"/>
              </a:rPr>
              <a:t>What is Management by Exception (MBE)?</a:t>
            </a:r>
          </a:p>
        </p:txBody>
      </p:sp>
      <p:sp>
        <p:nvSpPr>
          <p:cNvPr id="4" name="Content Placeholder 2">
            <a:extLst>
              <a:ext uri="{FF2B5EF4-FFF2-40B4-BE49-F238E27FC236}">
                <a16:creationId xmlns:a16="http://schemas.microsoft.com/office/drawing/2014/main" id="{7CD4FE5E-47DD-0619-A54F-A3DC5AA9C820}"/>
              </a:ext>
            </a:extLst>
          </p:cNvPr>
          <p:cNvSpPr>
            <a:spLocks noGrp="1"/>
          </p:cNvSpPr>
          <p:nvPr>
            <p:ph idx="1"/>
          </p:nvPr>
        </p:nvSpPr>
        <p:spPr>
          <a:xfrm>
            <a:off x="581192" y="1873044"/>
            <a:ext cx="11029616" cy="3932215"/>
          </a:xfrm>
        </p:spPr>
        <p:txBody>
          <a:bodyPr>
            <a:noAutofit/>
          </a:bodyPr>
          <a:lstStyle/>
          <a:p>
            <a:r>
              <a:rPr lang="en-US" sz="2400" dirty="0">
                <a:solidFill>
                  <a:srgbClr val="0070C0"/>
                </a:solidFill>
                <a:latin typeface="+mj-lt"/>
              </a:rPr>
              <a:t>Management by Exception (MBE) </a:t>
            </a:r>
            <a:r>
              <a:rPr lang="en-US" sz="2400" dirty="0">
                <a:solidFill>
                  <a:schemeClr val="tx1"/>
                </a:solidFill>
                <a:latin typeface="+mj-lt"/>
              </a:rPr>
              <a:t>is an employee empowerment and management style, policy or philosophy wherein managers intervene only when their employees fall to meet their performance standards or when things go wrong.</a:t>
            </a:r>
          </a:p>
          <a:p>
            <a:r>
              <a:rPr lang="en-US" sz="2400" dirty="0">
                <a:solidFill>
                  <a:schemeClr val="accent1">
                    <a:lumMod val="90000"/>
                    <a:lumOff val="10000"/>
                  </a:schemeClr>
                </a:solidFill>
                <a:latin typeface="+mj-lt"/>
              </a:rPr>
              <a:t>The idea behind it is that management’s attention will be focused only on those areas in need of action.</a:t>
            </a:r>
          </a:p>
          <a:p>
            <a:r>
              <a:rPr lang="en-US" sz="2400" dirty="0">
                <a:solidFill>
                  <a:schemeClr val="tx1"/>
                </a:solidFill>
                <a:latin typeface="+mj-lt"/>
              </a:rPr>
              <a:t>If the personnel are performing as expected, the manager will take no action.</a:t>
            </a:r>
          </a:p>
          <a:p>
            <a:r>
              <a:rPr lang="en-US" sz="2400" dirty="0">
                <a:solidFill>
                  <a:schemeClr val="accent1">
                    <a:lumMod val="90000"/>
                    <a:lumOff val="10000"/>
                  </a:schemeClr>
                </a:solidFill>
                <a:latin typeface="+mj-lt"/>
              </a:rPr>
              <a:t>MBE normally involves substantial delegation by the manager to his team</a:t>
            </a:r>
            <a:r>
              <a:rPr lang="en-US" sz="2400" dirty="0">
                <a:solidFill>
                  <a:schemeClr val="tx1"/>
                </a:solidFill>
                <a:latin typeface="+mj-lt"/>
              </a:rPr>
              <a:t>.</a:t>
            </a:r>
          </a:p>
        </p:txBody>
      </p:sp>
    </p:spTree>
    <p:extLst>
      <p:ext uri="{BB962C8B-B14F-4D97-AF65-F5344CB8AC3E}">
        <p14:creationId xmlns:p14="http://schemas.microsoft.com/office/powerpoint/2010/main" val="674162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Management by Exception - YouTube">
            <a:extLst>
              <a:ext uri="{FF2B5EF4-FFF2-40B4-BE49-F238E27FC236}">
                <a16:creationId xmlns:a16="http://schemas.microsoft.com/office/drawing/2014/main" id="{89EA1C6D-9189-4BD6-3EC9-7090B86340D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539" t="22580" r="16820" b="19258"/>
          <a:stretch/>
        </p:blipFill>
        <p:spPr bwMode="auto">
          <a:xfrm>
            <a:off x="1295399" y="1615431"/>
            <a:ext cx="9601201" cy="478536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127AF18B-206C-5925-8BB3-6AC38E6EEF85}"/>
              </a:ext>
            </a:extLst>
          </p:cNvPr>
          <p:cNvSpPr txBox="1">
            <a:spLocks/>
          </p:cNvSpPr>
          <p:nvPr/>
        </p:nvSpPr>
        <p:spPr>
          <a:xfrm>
            <a:off x="743425" y="684030"/>
            <a:ext cx="11029616" cy="997286"/>
          </a:xfrm>
          <a:prstGeom prst="rect">
            <a:avLst/>
          </a:prstGeom>
        </p:spPr>
        <p:txBody>
          <a:bodyP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800" b="1" cap="none" dirty="0">
                <a:solidFill>
                  <a:schemeClr val="accent1">
                    <a:lumMod val="90000"/>
                    <a:lumOff val="10000"/>
                  </a:schemeClr>
                </a:solidFill>
                <a:latin typeface="Abadi" panose="020B0604020104020204" pitchFamily="34" charset="0"/>
              </a:rPr>
              <a:t>Management by Exception (MBE)</a:t>
            </a:r>
          </a:p>
        </p:txBody>
      </p:sp>
    </p:spTree>
    <p:extLst>
      <p:ext uri="{BB962C8B-B14F-4D97-AF65-F5344CB8AC3E}">
        <p14:creationId xmlns:p14="http://schemas.microsoft.com/office/powerpoint/2010/main" val="1786562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anagement by Exception | bartleby">
            <a:extLst>
              <a:ext uri="{FF2B5EF4-FFF2-40B4-BE49-F238E27FC236}">
                <a16:creationId xmlns:a16="http://schemas.microsoft.com/office/drawing/2014/main" id="{5CBC9ADF-E421-41F0-662F-AA27A7AA02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4864" y="1810607"/>
            <a:ext cx="7375550" cy="446566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B6CAF08-2755-0DF6-B558-E417108F34CC}"/>
              </a:ext>
            </a:extLst>
          </p:cNvPr>
          <p:cNvSpPr txBox="1">
            <a:spLocks/>
          </p:cNvSpPr>
          <p:nvPr/>
        </p:nvSpPr>
        <p:spPr>
          <a:xfrm>
            <a:off x="581192" y="729606"/>
            <a:ext cx="11029616" cy="1013800"/>
          </a:xfrm>
          <a:prstGeom prst="rect">
            <a:avLst/>
          </a:prstGeom>
        </p:spPr>
        <p:txBody>
          <a:bodyP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800" cap="none" dirty="0">
                <a:solidFill>
                  <a:schemeClr val="accent1">
                    <a:lumMod val="90000"/>
                    <a:lumOff val="10000"/>
                  </a:schemeClr>
                </a:solidFill>
                <a:latin typeface="Abadi" panose="020B0604020104020204" pitchFamily="34" charset="0"/>
              </a:rPr>
              <a:t>Process of Management by Exception</a:t>
            </a:r>
          </a:p>
        </p:txBody>
      </p:sp>
    </p:spTree>
    <p:extLst>
      <p:ext uri="{BB962C8B-B14F-4D97-AF65-F5344CB8AC3E}">
        <p14:creationId xmlns:p14="http://schemas.microsoft.com/office/powerpoint/2010/main" val="664097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EC8FA3-49D8-ADE4-F9A0-B255CFADAA95}"/>
              </a:ext>
            </a:extLst>
          </p:cNvPr>
          <p:cNvSpPr txBox="1"/>
          <p:nvPr/>
        </p:nvSpPr>
        <p:spPr>
          <a:xfrm>
            <a:off x="1116575" y="1166842"/>
            <a:ext cx="9958849" cy="4154984"/>
          </a:xfrm>
          <a:prstGeom prst="rect">
            <a:avLst/>
          </a:prstGeom>
          <a:noFill/>
        </p:spPr>
        <p:txBody>
          <a:bodyPr wrap="square">
            <a:spAutoFit/>
          </a:bodyPr>
          <a:lstStyle/>
          <a:p>
            <a:pPr marL="285750" indent="-285750" algn="just" eaLnBrk="1" hangingPunct="1">
              <a:buFont typeface="Arial" panose="020B0604020202020204" pitchFamily="34" charset="0"/>
              <a:buChar char="•"/>
            </a:pPr>
            <a:r>
              <a:rPr lang="en-GB" altLang="en-US" sz="2400" dirty="0">
                <a:solidFill>
                  <a:schemeClr val="tx1"/>
                </a:solidFill>
              </a:rPr>
              <a:t>This model is similar to the vital signs monitoring systems in hospital critical care units. When one of the patient's vital signs goes outside the range programmed into the machine, an alarm sounds and staff runs to the rescue. If the machine is quiet, it's assumed that the patient is stable, and they will receive only regular staff attention.</a:t>
            </a:r>
          </a:p>
          <a:p>
            <a:pPr marL="285750" indent="-285750" algn="just" eaLnBrk="1" hangingPunct="1">
              <a:buFont typeface="Arial" panose="020B0604020202020204" pitchFamily="34" charset="0"/>
              <a:buChar char="•"/>
            </a:pPr>
            <a:endParaRPr lang="en-GB" altLang="en-US" sz="2400" b="1" dirty="0">
              <a:solidFill>
                <a:schemeClr val="tx1"/>
              </a:solidFill>
            </a:endParaRPr>
          </a:p>
          <a:p>
            <a:pPr marL="285750" indent="-285750" algn="just" eaLnBrk="1" hangingPunct="1">
              <a:buFont typeface="Arial" panose="020B0604020202020204" pitchFamily="34" charset="0"/>
              <a:buChar char="•"/>
            </a:pPr>
            <a:r>
              <a:rPr lang="en-GB" altLang="en-US" sz="2400" dirty="0">
                <a:solidFill>
                  <a:schemeClr val="tx1"/>
                </a:solidFill>
              </a:rPr>
              <a:t>It is a system of </a:t>
            </a:r>
            <a:r>
              <a:rPr lang="en-GB" altLang="en-US" sz="2400" b="1" dirty="0">
                <a:solidFill>
                  <a:schemeClr val="accent1">
                    <a:lumMod val="90000"/>
                    <a:lumOff val="10000"/>
                  </a:schemeClr>
                </a:solidFill>
              </a:rPr>
              <a:t>identification</a:t>
            </a:r>
            <a:r>
              <a:rPr lang="en-GB" altLang="en-US" sz="2400" dirty="0">
                <a:solidFill>
                  <a:schemeClr val="tx1"/>
                </a:solidFill>
              </a:rPr>
              <a:t> and </a:t>
            </a:r>
            <a:r>
              <a:rPr lang="en-GB" altLang="en-US" sz="2400" b="1" dirty="0">
                <a:solidFill>
                  <a:schemeClr val="accent1">
                    <a:lumMod val="90000"/>
                    <a:lumOff val="10000"/>
                  </a:schemeClr>
                </a:solidFill>
              </a:rPr>
              <a:t>communication</a:t>
            </a:r>
            <a:r>
              <a:rPr lang="en-GB" altLang="en-US" sz="2400" dirty="0">
                <a:solidFill>
                  <a:schemeClr val="tx1"/>
                </a:solidFill>
              </a:rPr>
              <a:t> that signals the manager as to when and where his attention is needed.</a:t>
            </a:r>
          </a:p>
          <a:p>
            <a:pPr marL="285750" indent="-285750" algn="just" eaLnBrk="1" hangingPunct="1">
              <a:buFont typeface="Arial" panose="020B0604020202020204" pitchFamily="34" charset="0"/>
              <a:buChar char="•"/>
            </a:pPr>
            <a:endParaRPr lang="en-GB" altLang="en-US" sz="2400" dirty="0">
              <a:solidFill>
                <a:schemeClr val="tx1"/>
              </a:solidFill>
            </a:endParaRPr>
          </a:p>
          <a:p>
            <a:pPr marL="285750" indent="-285750" algn="just" eaLnBrk="1" hangingPunct="1">
              <a:buFont typeface="Arial" panose="020B0604020202020204" pitchFamily="34" charset="0"/>
              <a:buChar char="•"/>
            </a:pPr>
            <a:r>
              <a:rPr lang="en-GB" altLang="en-US" sz="2400" dirty="0">
                <a:solidFill>
                  <a:schemeClr val="tx1"/>
                </a:solidFill>
              </a:rPr>
              <a:t>The main object of this system is to enable the manager to </a:t>
            </a:r>
            <a:r>
              <a:rPr lang="en-GB" altLang="en-US" sz="2400" b="1" dirty="0">
                <a:solidFill>
                  <a:schemeClr val="accent1">
                    <a:lumMod val="90000"/>
                    <a:lumOff val="10000"/>
                  </a:schemeClr>
                </a:solidFill>
              </a:rPr>
              <a:t>identify and isolate the problems</a:t>
            </a:r>
            <a:r>
              <a:rPr lang="en-GB" altLang="en-US" sz="2400" dirty="0">
                <a:solidFill>
                  <a:schemeClr val="tx1"/>
                </a:solidFill>
              </a:rPr>
              <a:t> that call for decision and action</a:t>
            </a:r>
          </a:p>
        </p:txBody>
      </p:sp>
    </p:spTree>
    <p:extLst>
      <p:ext uri="{BB962C8B-B14F-4D97-AF65-F5344CB8AC3E}">
        <p14:creationId xmlns:p14="http://schemas.microsoft.com/office/powerpoint/2010/main" val="1392015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A64536-45BB-66F3-FDED-A27F7AAA9117}"/>
              </a:ext>
            </a:extLst>
          </p:cNvPr>
          <p:cNvSpPr txBox="1"/>
          <p:nvPr/>
        </p:nvSpPr>
        <p:spPr>
          <a:xfrm>
            <a:off x="987669" y="1517583"/>
            <a:ext cx="10460293" cy="5339090"/>
          </a:xfrm>
          <a:prstGeom prst="rect">
            <a:avLst/>
          </a:prstGeom>
          <a:noFill/>
        </p:spPr>
        <p:txBody>
          <a:bodyPr wrap="square">
            <a:spAutoFit/>
          </a:bodyPr>
          <a:lstStyle/>
          <a:p>
            <a:pPr marL="457200" indent="-457200" algn="just">
              <a:lnSpc>
                <a:spcPct val="150000"/>
              </a:lnSpc>
              <a:buFont typeface="+mj-lt"/>
              <a:buAutoNum type="arabicPeriod"/>
            </a:pPr>
            <a:r>
              <a:rPr lang="en-GB" altLang="en-US" sz="2300" dirty="0">
                <a:solidFill>
                  <a:schemeClr val="tx1"/>
                </a:solidFill>
              </a:rPr>
              <a:t>It saves time. Manager attends to real problems at a particular point of time.</a:t>
            </a:r>
          </a:p>
          <a:p>
            <a:pPr marL="457200" indent="-457200" algn="just">
              <a:lnSpc>
                <a:spcPct val="150000"/>
              </a:lnSpc>
              <a:buFont typeface="+mj-lt"/>
              <a:buAutoNum type="arabicPeriod"/>
            </a:pPr>
            <a:r>
              <a:rPr lang="en-GB" altLang="en-US" sz="2300" dirty="0">
                <a:solidFill>
                  <a:schemeClr val="tx1"/>
                </a:solidFill>
              </a:rPr>
              <a:t>Concentrated efforts are possible, as this system enables the manager to decide when and where he should pay his attention. It identifies crisis and critical problems.</a:t>
            </a:r>
          </a:p>
          <a:p>
            <a:pPr marL="457200" indent="-457200" algn="just">
              <a:lnSpc>
                <a:spcPct val="150000"/>
              </a:lnSpc>
              <a:buFont typeface="+mj-lt"/>
              <a:buAutoNum type="arabicPeriod"/>
            </a:pPr>
            <a:r>
              <a:rPr lang="en-GB" altLang="en-US" sz="2300" dirty="0">
                <a:solidFill>
                  <a:schemeClr val="tx1"/>
                </a:solidFill>
              </a:rPr>
              <a:t>Lesser number of decisions is required to be taken, which enables the manager to go into detail. </a:t>
            </a:r>
          </a:p>
          <a:p>
            <a:pPr marL="457200" indent="-457200" algn="just">
              <a:lnSpc>
                <a:spcPct val="150000"/>
              </a:lnSpc>
              <a:buFont typeface="+mj-lt"/>
              <a:buAutoNum type="arabicPeriod"/>
            </a:pPr>
            <a:r>
              <a:rPr lang="en-GB" altLang="en-US" sz="2300" dirty="0">
                <a:solidFill>
                  <a:schemeClr val="tx1"/>
                </a:solidFill>
              </a:rPr>
              <a:t>This enables to increase span of control and increase the activities for a manager.</a:t>
            </a:r>
          </a:p>
          <a:p>
            <a:pPr marL="457200" indent="-457200" algn="just">
              <a:lnSpc>
                <a:spcPct val="150000"/>
              </a:lnSpc>
              <a:buFont typeface="+mj-lt"/>
              <a:buAutoNum type="arabicPeriod"/>
            </a:pPr>
            <a:r>
              <a:rPr lang="en-GB" altLang="en-US" sz="2300" dirty="0">
                <a:solidFill>
                  <a:schemeClr val="tx1"/>
                </a:solidFill>
              </a:rPr>
              <a:t>Use of past trends, history and available data can be made fully.</a:t>
            </a:r>
          </a:p>
          <a:p>
            <a:pPr marL="457200" indent="-457200" algn="just">
              <a:lnSpc>
                <a:spcPct val="150000"/>
              </a:lnSpc>
              <a:buFont typeface="+mj-lt"/>
              <a:buAutoNum type="arabicPeriod"/>
            </a:pPr>
            <a:endParaRPr lang="en-GB" altLang="en-US" sz="2300" dirty="0">
              <a:solidFill>
                <a:schemeClr val="tx1"/>
              </a:solidFill>
            </a:endParaRPr>
          </a:p>
          <a:p>
            <a:pPr marL="457200" indent="-457200" algn="just" eaLnBrk="1" hangingPunct="1">
              <a:lnSpc>
                <a:spcPct val="150000"/>
              </a:lnSpc>
              <a:buFont typeface="+mj-lt"/>
              <a:buAutoNum type="arabicPeriod"/>
            </a:pPr>
            <a:endParaRPr lang="en-GB" altLang="en-US" sz="2300" dirty="0">
              <a:solidFill>
                <a:schemeClr val="tx1"/>
              </a:solidFill>
            </a:endParaRPr>
          </a:p>
        </p:txBody>
      </p:sp>
      <p:sp>
        <p:nvSpPr>
          <p:cNvPr id="4" name="Title 1">
            <a:extLst>
              <a:ext uri="{FF2B5EF4-FFF2-40B4-BE49-F238E27FC236}">
                <a16:creationId xmlns:a16="http://schemas.microsoft.com/office/drawing/2014/main" id="{230277FB-33AF-1607-4924-961EDE8B1D2D}"/>
              </a:ext>
            </a:extLst>
          </p:cNvPr>
          <p:cNvSpPr txBox="1">
            <a:spLocks/>
          </p:cNvSpPr>
          <p:nvPr/>
        </p:nvSpPr>
        <p:spPr>
          <a:xfrm>
            <a:off x="744038" y="802017"/>
            <a:ext cx="11029616" cy="715566"/>
          </a:xfrm>
          <a:prstGeom prst="rect">
            <a:avLst/>
          </a:prstGeom>
        </p:spPr>
        <p:txBody>
          <a:bodyP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600" b="1" cap="none" dirty="0">
                <a:solidFill>
                  <a:schemeClr val="accent1">
                    <a:lumMod val="90000"/>
                    <a:lumOff val="10000"/>
                  </a:schemeClr>
                </a:solidFill>
                <a:latin typeface="Abadi" panose="020B0604020104020204" pitchFamily="34" charset="0"/>
              </a:rPr>
              <a:t>Advantages of Management by Exception (MBE)</a:t>
            </a:r>
          </a:p>
        </p:txBody>
      </p:sp>
    </p:spTree>
    <p:extLst>
      <p:ext uri="{BB962C8B-B14F-4D97-AF65-F5344CB8AC3E}">
        <p14:creationId xmlns:p14="http://schemas.microsoft.com/office/powerpoint/2010/main" val="806667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520B52-4611-B93C-9CFF-BED191999B08}"/>
              </a:ext>
            </a:extLst>
          </p:cNvPr>
          <p:cNvSpPr txBox="1"/>
          <p:nvPr/>
        </p:nvSpPr>
        <p:spPr>
          <a:xfrm>
            <a:off x="902724" y="1068014"/>
            <a:ext cx="10386551" cy="6305893"/>
          </a:xfrm>
          <a:prstGeom prst="rect">
            <a:avLst/>
          </a:prstGeom>
          <a:noFill/>
        </p:spPr>
        <p:txBody>
          <a:bodyPr wrap="square">
            <a:spAutoFit/>
          </a:bodyPr>
          <a:lstStyle/>
          <a:p>
            <a:pPr marL="457200" indent="-457200" algn="just">
              <a:lnSpc>
                <a:spcPct val="150000"/>
              </a:lnSpc>
              <a:buFont typeface="+mj-lt"/>
              <a:buAutoNum type="arabicPeriod" startAt="6"/>
            </a:pPr>
            <a:r>
              <a:rPr lang="en-GB" altLang="en-US" sz="2400" dirty="0">
                <a:solidFill>
                  <a:schemeClr val="tx1"/>
                </a:solidFill>
              </a:rPr>
              <a:t>It alarms the management about the good opportunities as well as difficulties.</a:t>
            </a:r>
          </a:p>
          <a:p>
            <a:pPr marL="457200" indent="-457200" algn="just">
              <a:lnSpc>
                <a:spcPct val="150000"/>
              </a:lnSpc>
              <a:buFont typeface="+mj-lt"/>
              <a:buAutoNum type="arabicPeriod" startAt="6"/>
            </a:pPr>
            <a:r>
              <a:rPr lang="en-GB" altLang="en-US" sz="2400" dirty="0">
                <a:solidFill>
                  <a:schemeClr val="tx1"/>
                </a:solidFill>
              </a:rPr>
              <a:t>Qualitative and quantitative yardsticks are provided for judging the current position.</a:t>
            </a:r>
          </a:p>
          <a:p>
            <a:pPr marL="457200" indent="-457200" algn="just" eaLnBrk="1" hangingPunct="1">
              <a:lnSpc>
                <a:spcPct val="150000"/>
              </a:lnSpc>
              <a:buFont typeface="+mj-lt"/>
              <a:buAutoNum type="arabicPeriod" startAt="6"/>
            </a:pPr>
            <a:r>
              <a:rPr lang="en-GB" altLang="en-US" sz="2400" dirty="0">
                <a:solidFill>
                  <a:schemeClr val="tx1"/>
                </a:solidFill>
              </a:rPr>
              <a:t>It prevents management from over managing.</a:t>
            </a:r>
          </a:p>
          <a:p>
            <a:pPr marL="457200" indent="-457200" algn="just" eaLnBrk="1" hangingPunct="1">
              <a:lnSpc>
                <a:spcPct val="150000"/>
              </a:lnSpc>
              <a:buFont typeface="+mj-lt"/>
              <a:buAutoNum type="arabicPeriod" startAt="6"/>
            </a:pPr>
            <a:endParaRPr lang="en-GB" altLang="en-US" sz="2400" dirty="0"/>
          </a:p>
          <a:p>
            <a:pPr algn="l">
              <a:defRPr/>
            </a:pPr>
            <a:r>
              <a:rPr lang="en-GB" sz="2400" b="1" dirty="0">
                <a:solidFill>
                  <a:schemeClr val="tx1"/>
                </a:solidFill>
              </a:rPr>
              <a:t>Limitations of Management by Exception:</a:t>
            </a:r>
          </a:p>
          <a:p>
            <a:pPr marL="457200" indent="-457200" algn="just">
              <a:lnSpc>
                <a:spcPct val="150000"/>
              </a:lnSpc>
              <a:buFont typeface="+mj-lt"/>
              <a:buAutoNum type="arabicPeriod"/>
              <a:defRPr/>
            </a:pPr>
            <a:r>
              <a:rPr lang="en-GB" sz="2400" dirty="0">
                <a:solidFill>
                  <a:schemeClr val="tx1"/>
                </a:solidFill>
              </a:rPr>
              <a:t>It requires a comprehensive observing and reporting system.</a:t>
            </a:r>
          </a:p>
          <a:p>
            <a:pPr marL="457200" indent="-457200" algn="just">
              <a:lnSpc>
                <a:spcPct val="150000"/>
              </a:lnSpc>
              <a:buFont typeface="+mj-lt"/>
              <a:buAutoNum type="arabicPeriod"/>
              <a:defRPr/>
            </a:pPr>
            <a:r>
              <a:rPr lang="en-GB" sz="2400" dirty="0">
                <a:solidFill>
                  <a:schemeClr val="tx1"/>
                </a:solidFill>
              </a:rPr>
              <a:t>It increases paper work.</a:t>
            </a:r>
          </a:p>
          <a:p>
            <a:pPr marL="457200" indent="-457200" algn="just">
              <a:lnSpc>
                <a:spcPct val="150000"/>
              </a:lnSpc>
              <a:buFont typeface="+mj-lt"/>
              <a:buAutoNum type="arabicPeriod"/>
              <a:defRPr/>
            </a:pPr>
            <a:r>
              <a:rPr lang="en-GB" sz="2400" dirty="0">
                <a:solidFill>
                  <a:schemeClr val="tx1"/>
                </a:solidFill>
              </a:rPr>
              <a:t>The system is silent till the problem becomes critical.</a:t>
            </a:r>
          </a:p>
          <a:p>
            <a:pPr marL="457200" indent="-457200" algn="just">
              <a:lnSpc>
                <a:spcPct val="150000"/>
              </a:lnSpc>
              <a:buFont typeface="+mj-lt"/>
              <a:buAutoNum type="arabicPeriod"/>
              <a:defRPr/>
            </a:pPr>
            <a:r>
              <a:rPr lang="en-GB" sz="2400" dirty="0">
                <a:solidFill>
                  <a:schemeClr val="tx1"/>
                </a:solidFill>
              </a:rPr>
              <a:t>Some important factors, like human behaviour, are difficult to measure.</a:t>
            </a:r>
          </a:p>
          <a:p>
            <a:pPr marL="457200" indent="-457200" algn="l">
              <a:defRPr/>
            </a:pPr>
            <a:endParaRPr lang="en-GB" sz="2400" b="1" dirty="0">
              <a:solidFill>
                <a:schemeClr val="tx1"/>
              </a:solidFill>
            </a:endParaRPr>
          </a:p>
          <a:p>
            <a:pPr marL="457200" indent="-457200" algn="just" eaLnBrk="1" hangingPunct="1">
              <a:lnSpc>
                <a:spcPct val="150000"/>
              </a:lnSpc>
              <a:buFont typeface="+mj-lt"/>
              <a:buAutoNum type="arabicPeriod" startAt="6"/>
            </a:pPr>
            <a:endParaRPr lang="en-GB" altLang="en-US" sz="2400" dirty="0">
              <a:solidFill>
                <a:schemeClr val="tx1"/>
              </a:solidFill>
            </a:endParaRPr>
          </a:p>
        </p:txBody>
      </p:sp>
      <p:sp>
        <p:nvSpPr>
          <p:cNvPr id="5" name="TextBox 4">
            <a:extLst>
              <a:ext uri="{FF2B5EF4-FFF2-40B4-BE49-F238E27FC236}">
                <a16:creationId xmlns:a16="http://schemas.microsoft.com/office/drawing/2014/main" id="{9D8ECD96-D736-1514-18D6-05F08B6E3F70}"/>
              </a:ext>
            </a:extLst>
          </p:cNvPr>
          <p:cNvSpPr txBox="1"/>
          <p:nvPr/>
        </p:nvSpPr>
        <p:spPr>
          <a:xfrm>
            <a:off x="9951474" y="698682"/>
            <a:ext cx="1478526" cy="369332"/>
          </a:xfrm>
          <a:prstGeom prst="rect">
            <a:avLst/>
          </a:prstGeom>
          <a:noFill/>
        </p:spPr>
        <p:txBody>
          <a:bodyPr wrap="square">
            <a:spAutoFit/>
          </a:bodyPr>
          <a:lstStyle/>
          <a:p>
            <a:r>
              <a:rPr lang="en-US" sz="1800" b="1" cap="none" dirty="0">
                <a:solidFill>
                  <a:schemeClr val="accent1">
                    <a:lumMod val="90000"/>
                    <a:lumOff val="10000"/>
                  </a:schemeClr>
                </a:solidFill>
                <a:latin typeface="Abadi" panose="020B0604020104020204" pitchFamily="34" charset="0"/>
              </a:rPr>
              <a:t>Continue…..</a:t>
            </a:r>
            <a:endParaRPr lang="en-US" dirty="0"/>
          </a:p>
        </p:txBody>
      </p:sp>
    </p:spTree>
    <p:extLst>
      <p:ext uri="{BB962C8B-B14F-4D97-AF65-F5344CB8AC3E}">
        <p14:creationId xmlns:p14="http://schemas.microsoft.com/office/powerpoint/2010/main" val="164723490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Dividend</Template>
  <TotalTime>93</TotalTime>
  <Words>825</Words>
  <Application>Microsoft Office PowerPoint</Application>
  <PresentationFormat>Widescreen</PresentationFormat>
  <Paragraphs>84</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Abadi</vt:lpstr>
      <vt:lpstr>Agency FB</vt:lpstr>
      <vt:lpstr>Arial</vt:lpstr>
      <vt:lpstr>Gill Sans MT</vt:lpstr>
      <vt:lpstr>Wingdings 2</vt:lpstr>
      <vt:lpstr>Dividend</vt:lpstr>
      <vt:lpstr>Management by exception (MBE)  &amp;  management by walking around (mbwa)</vt:lpstr>
      <vt:lpstr>Faculty Details</vt:lpstr>
      <vt:lpstr>What is Management by Exception (MBE)?</vt:lpstr>
      <vt:lpstr>What is Management by Exception (MBE)?</vt:lpstr>
      <vt:lpstr>PowerPoint Presentation</vt:lpstr>
      <vt:lpstr>PowerPoint Presentation</vt:lpstr>
      <vt:lpstr>PowerPoint Presentation</vt:lpstr>
      <vt:lpstr>PowerPoint Presentation</vt:lpstr>
      <vt:lpstr>PowerPoint Presentation</vt:lpstr>
      <vt:lpstr>PowerPoint Presentation</vt:lpstr>
      <vt:lpstr>What is Management by Walking Around (MBWA)?</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by exception (MBE)  &amp;  management by walking around (mbwa)</dc:title>
  <dc:creator>NARENDRA KIRAN</dc:creator>
  <cp:lastModifiedBy>NARENDRA KIRAN</cp:lastModifiedBy>
  <cp:revision>2</cp:revision>
  <dcterms:created xsi:type="dcterms:W3CDTF">2022-08-24T15:16:22Z</dcterms:created>
  <dcterms:modified xsi:type="dcterms:W3CDTF">2022-08-24T16:50:14Z</dcterms:modified>
</cp:coreProperties>
</file>