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64" r:id="rId5"/>
    <p:sldId id="263" r:id="rId6"/>
    <p:sldId id="265" r:id="rId7"/>
    <p:sldId id="268" r:id="rId8"/>
    <p:sldId id="266" r:id="rId9"/>
    <p:sldId id="258" r:id="rId10"/>
    <p:sldId id="260" r:id="rId11"/>
    <p:sldId id="276" r:id="rId12"/>
    <p:sldId id="280" r:id="rId13"/>
    <p:sldId id="269" r:id="rId14"/>
    <p:sldId id="259" r:id="rId15"/>
    <p:sldId id="270" r:id="rId16"/>
    <p:sldId id="273" r:id="rId17"/>
    <p:sldId id="28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37CEA-D3D2-40FD-ACBB-00E1F2F3931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9F58-BB8A-43F7-AF2F-CE0C641A9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7FCF20FE-99F8-F904-69BF-4F43D5792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75631-183E-44B8-92C1-6E3A9347647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065AF5E-B70B-5318-4FEA-FEE79BD8D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0F5679C-28C5-1AA2-2DE9-F1E41907E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6172200" cy="4495800"/>
          </a:xfrm>
        </p:spPr>
        <p:txBody>
          <a:bodyPr/>
          <a:lstStyle/>
          <a:p>
            <a:r>
              <a:rPr lang="en-US" altLang="en-US" sz="1600" b="1" u="sng">
                <a:solidFill>
                  <a:srgbClr val="FF0000"/>
                </a:solidFill>
              </a:rPr>
              <a:t>Set goals</a:t>
            </a:r>
            <a:r>
              <a:rPr lang="en-US" altLang="en-US" sz="1600"/>
              <a:t> – not day to day but rather goals that answer at least a portion of the “where are we going” question and then are linked with other goals</a:t>
            </a:r>
          </a:p>
          <a:p>
            <a:endParaRPr lang="en-US" altLang="en-US" sz="1600"/>
          </a:p>
          <a:p>
            <a:r>
              <a:rPr lang="en-US" altLang="en-US" sz="1600" b="1" u="sng">
                <a:solidFill>
                  <a:srgbClr val="FF0000"/>
                </a:solidFill>
              </a:rPr>
              <a:t>Plans</a:t>
            </a:r>
            <a:r>
              <a:rPr lang="en-US" altLang="en-US" sz="1600"/>
              <a:t> – Steps required</a:t>
            </a:r>
          </a:p>
          <a:p>
            <a:endParaRPr lang="en-US" altLang="en-US" sz="1600"/>
          </a:p>
          <a:p>
            <a:r>
              <a:rPr lang="en-US" altLang="en-US" sz="1600" b="1" u="sng">
                <a:solidFill>
                  <a:srgbClr val="FF0000"/>
                </a:solidFill>
              </a:rPr>
              <a:t>Review</a:t>
            </a:r>
            <a:r>
              <a:rPr lang="en-US" altLang="en-US" sz="1600"/>
              <a:t> – make sure plan is working; Is corrective action necessary either in the plan or the execution?</a:t>
            </a:r>
          </a:p>
          <a:p>
            <a:endParaRPr lang="en-US" altLang="en-US" sz="1600"/>
          </a:p>
          <a:p>
            <a:pPr algn="ctr"/>
            <a:r>
              <a:rPr lang="en-US" altLang="en-US" sz="1800" b="1" u="sng">
                <a:solidFill>
                  <a:srgbClr val="FF0000"/>
                </a:solidFill>
              </a:rPr>
              <a:t>CAUTION</a:t>
            </a:r>
            <a:r>
              <a:rPr lang="en-US" altLang="en-US" sz="1800" b="1">
                <a:solidFill>
                  <a:srgbClr val="FF0000"/>
                </a:solidFill>
              </a:rPr>
              <a:t>: Don’t get locked into </a:t>
            </a:r>
            <a:r>
              <a:rPr lang="en-US" altLang="en-US" sz="1800" b="1" u="sng">
                <a:solidFill>
                  <a:srgbClr val="FF0000"/>
                </a:solidFill>
              </a:rPr>
              <a:t>PREDETERMINED</a:t>
            </a:r>
            <a:r>
              <a:rPr lang="en-US" altLang="en-US" sz="1800" b="1">
                <a:solidFill>
                  <a:srgbClr val="FF0000"/>
                </a:solidFill>
              </a:rPr>
              <a:t> behavior or sacrifice QUALITY to “MEET” goal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27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1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390F43-52BD-459C-ACB4-006EF850636C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8FEE-FD4F-4037-9818-EA5B6F30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F885-046C-66A3-9977-16FA7F34B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813" y="3029988"/>
            <a:ext cx="8825658" cy="173355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Management by Objectives</a:t>
            </a:r>
          </a:p>
        </p:txBody>
      </p:sp>
      <p:pic>
        <p:nvPicPr>
          <p:cNvPr id="4" name="Picture 2" descr="LPU Online - Apps on Google Play">
            <a:extLst>
              <a:ext uri="{FF2B5EF4-FFF2-40B4-BE49-F238E27FC236}">
                <a16:creationId xmlns:a16="http://schemas.microsoft.com/office/drawing/2014/main" id="{5D6E9382-4247-8367-57F7-B8F93DDF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378" y="3029988"/>
            <a:ext cx="34671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C0ECA8-99AD-2835-7DE7-A7C2AEF3EAED}"/>
              </a:ext>
            </a:extLst>
          </p:cNvPr>
          <p:cNvSpPr txBox="1">
            <a:spLocks/>
          </p:cNvSpPr>
          <p:nvPr/>
        </p:nvSpPr>
        <p:spPr>
          <a:xfrm>
            <a:off x="9608736" y="1114450"/>
            <a:ext cx="2271815" cy="666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000"/>
                </a:solidFill>
              </a:rPr>
              <a:t>MGN-502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4E66F-971B-8BDD-B453-63A2477D7A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52813" y="4763538"/>
            <a:ext cx="3467100" cy="666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</a:rPr>
              <a:t>Lecture - 03</a:t>
            </a:r>
          </a:p>
        </p:txBody>
      </p:sp>
      <p:pic>
        <p:nvPicPr>
          <p:cNvPr id="7" name="Picture 4" descr="peterdrucker-small">
            <a:extLst>
              <a:ext uri="{FF2B5EF4-FFF2-40B4-BE49-F238E27FC236}">
                <a16:creationId xmlns:a16="http://schemas.microsoft.com/office/drawing/2014/main" id="{10C14A23-09CB-EC99-8947-CEDB220B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6071" y="3306523"/>
            <a:ext cx="2402400" cy="1937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433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4064" y="1260988"/>
            <a:ext cx="10323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C000"/>
                </a:solidFill>
              </a:rPr>
              <a:t>Main Principle</a:t>
            </a:r>
          </a:p>
          <a:p>
            <a:pPr algn="just"/>
            <a:endParaRPr lang="en-US" sz="2400" dirty="0">
              <a:solidFill>
                <a:srgbClr val="FFC000"/>
              </a:solidFill>
            </a:endParaRPr>
          </a:p>
          <a:p>
            <a:pPr algn="just"/>
            <a:r>
              <a:rPr lang="en-US" sz="2400" dirty="0"/>
              <a:t>The principle behind Management by Objectives (MBO) is to make sure that everybody within the organization has a clear understanding of the </a:t>
            </a:r>
            <a:r>
              <a:rPr lang="en-US" sz="2400" dirty="0">
                <a:solidFill>
                  <a:schemeClr val="bg1"/>
                </a:solidFill>
              </a:rPr>
              <a:t>aims, or objectives</a:t>
            </a:r>
            <a:r>
              <a:rPr lang="en-US" sz="2400" dirty="0"/>
              <a:t>, of that organization, as well as awareness of their own roles and responsibilities in achieving those aims.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complete MBO system is to get managers and empowered employees acting to implement and achieve their plans, which automatically achieve those of the organization.</a:t>
            </a:r>
          </a:p>
          <a:p>
            <a:pPr algn="just"/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1B8F44-8E2D-8BE4-FC3D-75CCD49859EF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1FF1B67A-4198-9D69-EFF6-CC2F8A474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8507" y="334962"/>
            <a:ext cx="7772400" cy="685800"/>
          </a:xfrm>
        </p:spPr>
        <p:txBody>
          <a:bodyPr/>
          <a:lstStyle/>
          <a:p>
            <a:pPr algn="ctr"/>
            <a:r>
              <a:rPr lang="pl-PL" altLang="en-US" sz="4000" b="1" dirty="0">
                <a:solidFill>
                  <a:srgbClr val="FFC000"/>
                </a:solidFill>
              </a:rPr>
              <a:t>MBO </a:t>
            </a:r>
            <a:r>
              <a:rPr lang="en-GB" altLang="en-US" sz="4000" b="1" dirty="0">
                <a:solidFill>
                  <a:srgbClr val="FFC000"/>
                </a:solidFill>
              </a:rPr>
              <a:t>PRINCIPLES</a:t>
            </a:r>
            <a:endParaRPr lang="pl-PL" altLang="en-US" sz="4000" b="1" dirty="0">
              <a:solidFill>
                <a:srgbClr val="FFC000"/>
              </a:solidFill>
            </a:endParaRPr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58361AD5-0C94-CEAC-D4C9-86BAE05C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605" y="1287482"/>
            <a:ext cx="101026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600" dirty="0"/>
              <a:t> </a:t>
            </a:r>
            <a:r>
              <a:rPr lang="pl-PL" altLang="en-US" sz="3600" dirty="0"/>
              <a:t>Cascading of </a:t>
            </a:r>
            <a:r>
              <a:rPr lang="en-GB" altLang="en-US" sz="3600" dirty="0"/>
              <a:t>organizational goals and objectives </a:t>
            </a:r>
            <a:endParaRPr lang="pl-PL" altLang="en-US" sz="3600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600" dirty="0"/>
              <a:t> </a:t>
            </a:r>
            <a:r>
              <a:rPr lang="pl-PL" altLang="en-US" sz="3600" dirty="0"/>
              <a:t>Specific objectives for each</a:t>
            </a:r>
            <a:r>
              <a:rPr lang="en-GB" altLang="en-US" sz="3600" dirty="0"/>
              <a:t> </a:t>
            </a:r>
            <a:r>
              <a:rPr lang="pl-PL" altLang="en-US" sz="3600" dirty="0"/>
              <a:t>team member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600" dirty="0"/>
              <a:t> </a:t>
            </a:r>
            <a:r>
              <a:rPr lang="pl-PL" altLang="en-US" sz="3600" dirty="0"/>
              <a:t>Participative decision making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600" dirty="0"/>
              <a:t> </a:t>
            </a:r>
            <a:r>
              <a:rPr lang="pl-PL" altLang="en-US" sz="3600" dirty="0"/>
              <a:t>Explicit time period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3600" dirty="0"/>
              <a:t> Performance evaluation &amp;</a:t>
            </a:r>
            <a:r>
              <a:rPr lang="pl-PL" altLang="en-US" sz="3600" dirty="0"/>
              <a:t> </a:t>
            </a:r>
            <a:r>
              <a:rPr lang="en-GB" altLang="en-US" sz="3600" dirty="0"/>
              <a:t>feedback </a:t>
            </a:r>
            <a:endParaRPr lang="pl-PL" altLang="en-US" sz="3600" dirty="0"/>
          </a:p>
        </p:txBody>
      </p:sp>
      <p:pic>
        <p:nvPicPr>
          <p:cNvPr id="25605" name="Picture 1029">
            <a:extLst>
              <a:ext uri="{FF2B5EF4-FFF2-40B4-BE49-F238E27FC236}">
                <a16:creationId xmlns:a16="http://schemas.microsoft.com/office/drawing/2014/main" id="{C8A772B7-C1C9-0405-899D-D40166B9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58" y="4625181"/>
            <a:ext cx="1201737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A12CB-99BC-932F-2825-228746375DF1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BD52130-7A87-55B0-CF58-B5239B436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FFC000"/>
                </a:solidFill>
              </a:rPr>
              <a:t>CASCADING OF OBJECTIVES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4479337C-AB57-AF94-AFBD-CE0C1473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219200"/>
            <a:ext cx="82772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C63B8-C850-A1B2-4ABE-74E7ABC4DC67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11</a:t>
            </a:r>
          </a:p>
        </p:txBody>
      </p:sp>
    </p:spTree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848B-BC67-CB38-53F8-C4375A94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815643"/>
          </a:xfrm>
        </p:spPr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</a:rPr>
              <a:t>Where to Use MBO?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7921-0020-1708-93BE-DC6AA525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7475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MBO style is appropriate for </a:t>
            </a:r>
            <a:r>
              <a:rPr lang="en-US" sz="2400" dirty="0">
                <a:solidFill>
                  <a:schemeClr val="bg1"/>
                </a:solidFill>
              </a:rPr>
              <a:t>knowledge-based</a:t>
            </a:r>
            <a:r>
              <a:rPr lang="en-US" sz="2400" dirty="0"/>
              <a:t> enterprises when your staff is competent.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appropriate in situations where you wish to build employees' management and </a:t>
            </a:r>
            <a:r>
              <a:rPr lang="en-US" sz="2400" dirty="0">
                <a:solidFill>
                  <a:schemeClr val="bg1"/>
                </a:solidFill>
              </a:rPr>
              <a:t>self-leadership skills </a:t>
            </a:r>
            <a:r>
              <a:rPr lang="en-US" sz="2400" dirty="0"/>
              <a:t>and tap their </a:t>
            </a:r>
            <a:r>
              <a:rPr lang="en-US" sz="2400" dirty="0">
                <a:solidFill>
                  <a:schemeClr val="bg1"/>
                </a:solidFill>
              </a:rPr>
              <a:t>creativity, tacit knowledge </a:t>
            </a:r>
            <a:r>
              <a:rPr lang="en-US" sz="2400" dirty="0"/>
              <a:t>and initiative. </a:t>
            </a: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9F6639-4768-F353-2299-94DD8431359A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6992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7B7A5041-12C6-FF21-D012-2E4ABDD52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0374" y="1533832"/>
            <a:ext cx="9384890" cy="5486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altLang="en-US" sz="2400" dirty="0"/>
              <a:t>Improves employee </a:t>
            </a:r>
            <a:r>
              <a:rPr lang="en-GB" altLang="en-US" sz="2400" dirty="0">
                <a:solidFill>
                  <a:srgbClr val="FFC000"/>
                </a:solidFill>
              </a:rPr>
              <a:t>motivatio</a:t>
            </a:r>
            <a:r>
              <a:rPr lang="en-GB" altLang="en-US" sz="2400" dirty="0"/>
              <a:t>n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>
                <a:solidFill>
                  <a:srgbClr val="FFC000"/>
                </a:solidFill>
              </a:rPr>
              <a:t>Improves communication </a:t>
            </a:r>
            <a:r>
              <a:rPr lang="en-GB" altLang="en-US" sz="2400" dirty="0"/>
              <a:t>in the organisation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/>
              <a:t>Flags up and highlights </a:t>
            </a:r>
            <a:r>
              <a:rPr lang="en-GB" altLang="en-US" sz="2400" dirty="0">
                <a:solidFill>
                  <a:srgbClr val="FFC000"/>
                </a:solidFill>
              </a:rPr>
              <a:t>training needs req</a:t>
            </a:r>
            <a:r>
              <a:rPr lang="en-GB" altLang="en-US" sz="2400" dirty="0"/>
              <a:t>uired to achieve objectives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/>
              <a:t>Improves overall </a:t>
            </a:r>
            <a:r>
              <a:rPr lang="en-GB" altLang="en-US" sz="2400" dirty="0">
                <a:solidFill>
                  <a:srgbClr val="FFC000"/>
                </a:solidFill>
              </a:rPr>
              <a:t>performance </a:t>
            </a:r>
            <a:r>
              <a:rPr lang="en-GB" altLang="en-US" sz="2400" dirty="0"/>
              <a:t>and </a:t>
            </a:r>
            <a:r>
              <a:rPr lang="en-GB" altLang="en-US" sz="2400" dirty="0">
                <a:solidFill>
                  <a:srgbClr val="FFC000"/>
                </a:solidFill>
              </a:rPr>
              <a:t>efficiency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/>
              <a:t>Attainment of goals can lead to the </a:t>
            </a:r>
            <a:r>
              <a:rPr lang="en-GB" altLang="en-US" sz="2400" dirty="0">
                <a:solidFill>
                  <a:srgbClr val="FFC000"/>
                </a:solidFill>
              </a:rPr>
              <a:t>satisfaction</a:t>
            </a:r>
            <a:r>
              <a:rPr lang="en-GB" altLang="en-US" sz="2400" dirty="0"/>
              <a:t> of Maslow’s higher order needs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F18E8B2-9F35-96F5-0BBC-94F044FE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4000" b="1" dirty="0">
                <a:solidFill>
                  <a:srgbClr val="FFC000"/>
                </a:solidFill>
              </a:rPr>
              <a:t>ADVANTAGES OF MBO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00EE-4E9F-89BC-0A3B-44B426E7F0A3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6577B9-C3CD-0F8F-BE9F-C4F6FF92B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1258490" y="3086498"/>
            <a:ext cx="4526756" cy="60960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FFC000"/>
                </a:solidFill>
              </a:rPr>
              <a:t>STEPS FOR MBO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A32992CD-F393-B1CF-311C-FE1C9F08E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1" y="4648200"/>
            <a:ext cx="390525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A86B89A8-B90B-25C1-570B-AA4FED8B1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800600"/>
            <a:ext cx="0" cy="381000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49404710-1166-0C9F-8411-C06B2239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968875"/>
            <a:ext cx="2343150" cy="711200"/>
          </a:xfrm>
          <a:prstGeom prst="rect">
            <a:avLst/>
          </a:prstGeom>
          <a:solidFill>
            <a:srgbClr val="00FF00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003300"/>
                </a:solidFill>
                <a:cs typeface="Times New Roman" panose="02020603050405020304" pitchFamily="18" charset="0"/>
              </a:rPr>
              <a:t>Appraise Performance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EC39F23E-2A89-DC5B-4EF0-2AA0AE2D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57325"/>
            <a:ext cx="3276600" cy="1320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Corporate Strategic goals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Departmental goals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Individual goals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98C44D91-4981-DD9C-3351-31242B73F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1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STEP 1: SET GOALS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32B06673-5AEB-CC50-BF98-EDE23CC5E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59451"/>
            <a:ext cx="365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STEP 4:  APPRAISE OVERALL PERFORMANCE</a:t>
            </a:r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02A54BE2-8B14-BBB3-2696-816192051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19400"/>
            <a:ext cx="0" cy="2133600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72A2FB2A-1F5C-DAE9-74E1-E2C96E360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514476"/>
            <a:ext cx="4038600" cy="1228725"/>
          </a:xfrm>
          <a:prstGeom prst="rect">
            <a:avLst/>
          </a:prstGeom>
          <a:solidFill>
            <a:srgbClr val="80008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cs typeface="Times New Roman" panose="02020603050405020304" pitchFamily="18" charset="0"/>
              </a:rPr>
              <a:t>Action Plans</a:t>
            </a:r>
          </a:p>
          <a:p>
            <a:pPr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83CAC018-D396-F625-2CF8-780DFB82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3862388"/>
            <a:ext cx="3076575" cy="1016000"/>
          </a:xfrm>
          <a:prstGeom prst="rect">
            <a:avLst/>
          </a:pr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chemeClr val="bg1"/>
                </a:solidFill>
                <a:cs typeface="Times New Roman" panose="02020603050405020304" pitchFamily="18" charset="0"/>
              </a:rPr>
              <a:t>Review Progress               &amp;                                  Take Corrective Action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095B0055-E93B-CBD0-6693-7CC5E980D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114426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STEP 2: DEVELOP PLANS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0B8C68B7-4E46-159C-74E9-5D71FAD4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57801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STEP 3: REVIEW PROGRESS</a:t>
            </a:r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A2B32B26-BE08-2B79-B28D-293865CA3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1" y="2133600"/>
            <a:ext cx="703263" cy="0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80F8A2A7-266B-C99C-FCA1-0073F082C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743200"/>
            <a:ext cx="0" cy="19050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EC015581-702E-E56C-8CF1-BF648A67C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563" y="2779714"/>
            <a:ext cx="0" cy="1030287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4FB1D0AE-514E-61E5-1DE3-EEA5A7DBF7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181600"/>
            <a:ext cx="3124200" cy="0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18DDCFB-4930-6D43-CD28-444DD9763D93}"/>
              </a:ext>
            </a:extLst>
          </p:cNvPr>
          <p:cNvSpPr txBox="1">
            <a:spLocks noChangeArrowheads="1"/>
          </p:cNvSpPr>
          <p:nvPr/>
        </p:nvSpPr>
        <p:spPr>
          <a:xfrm rot="5400000">
            <a:off x="8648699" y="4215786"/>
            <a:ext cx="54864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000" b="1">
                <a:solidFill>
                  <a:srgbClr val="FFC000"/>
                </a:solidFill>
              </a:rPr>
              <a:t>STEPS FOR MBO</a:t>
            </a:r>
            <a:endParaRPr lang="en-US" alt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96FCBD-9982-E462-EFBA-2EA348606095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14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13134F9-C214-D395-B935-3FE95ADDA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7355" y="381000"/>
            <a:ext cx="8121445" cy="902110"/>
          </a:xfrm>
        </p:spPr>
        <p:txBody>
          <a:bodyPr/>
          <a:lstStyle/>
          <a:p>
            <a:r>
              <a:rPr lang="en-US" altLang="en-US" sz="4000" b="1">
                <a:solidFill>
                  <a:srgbClr val="FFC000"/>
                </a:solidFill>
              </a:rPr>
              <a:t>UNDERLYING PURPOSES OF MBO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8F1E019-5749-1FD4-9E8F-86FD087D6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0480" y="1597742"/>
            <a:ext cx="9171039" cy="2667000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Clarify organization’s goals and plans at all levels.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400" dirty="0"/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Gain better motivation and participation from organization’s members.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6CE63-F4E0-B717-43D2-DC927A4D0B83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15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EEC575B-E483-798D-639E-A2249664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027905"/>
            <a:ext cx="9404723" cy="140053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FFC000"/>
                </a:solidFill>
              </a:rPr>
              <a:t>MCQ</a:t>
            </a:r>
            <a:endParaRPr lang="en-US" altLang="en-US" b="1" dirty="0">
              <a:solidFill>
                <a:srgbClr val="FFC000"/>
              </a:solidFill>
            </a:endParaRP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F3BDBFD3-B5A5-BFE6-015B-153025FF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92824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b="1" i="1" dirty="0">
                <a:solidFill>
                  <a:srgbClr val="FFC000"/>
                </a:solidFill>
              </a:rPr>
              <a:t>Management by Objective (MBO) is also known as</a:t>
            </a:r>
            <a:endParaRPr lang="en-GB" altLang="en-US" i="1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(A) Management by results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(B) Management by goals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(C) Management by planning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dirty="0"/>
              <a:t>(D) Management by evaluation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12333-10B9-16F6-17F1-79F09A7964CF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6BC675-7C90-04BB-DA12-5FA64A7C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859" y="2728735"/>
            <a:ext cx="6728083" cy="1400530"/>
          </a:xfrm>
        </p:spPr>
        <p:txBody>
          <a:bodyPr/>
          <a:lstStyle/>
          <a:p>
            <a:r>
              <a:rPr lang="en-US" sz="8600" b="1" dirty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278560-D77D-CF0F-781D-BB817DC3B52E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892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32E-AAB4-6F88-12C1-D5BA76C4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93431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Faculty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A38C-BE30-07E3-BE58-91BD1960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Course Instructor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bg1"/>
                </a:solidFill>
              </a:rPr>
              <a:t>Mr. P. B. Narendra Kiran (</a:t>
            </a:r>
            <a:r>
              <a:rPr lang="en-US" sz="2800" dirty="0">
                <a:solidFill>
                  <a:srgbClr val="FFC000"/>
                </a:solidFill>
              </a:rPr>
              <a:t>UID 28647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Designation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bg1"/>
                </a:solidFill>
              </a:rPr>
              <a:t>Assistant Professor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Contact 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C000"/>
                </a:solidFill>
              </a:rPr>
              <a:t>9182559741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Email: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narendra.28647@lpu.co.in</a:t>
            </a:r>
          </a:p>
        </p:txBody>
      </p:sp>
      <p:pic>
        <p:nvPicPr>
          <p:cNvPr id="1026" name="Picture 2" descr="Faculty Icon #177691 - Free Icons Library">
            <a:extLst>
              <a:ext uri="{FF2B5EF4-FFF2-40B4-BE49-F238E27FC236}">
                <a16:creationId xmlns:a16="http://schemas.microsoft.com/office/drawing/2014/main" id="{F87F3472-4FA8-0D86-4BF7-67ABB943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28" y="335456"/>
            <a:ext cx="1300595" cy="13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901790-33BB-5CB3-5700-9558960BBBEF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500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33B-FCA3-541C-37AC-3D88FE41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 Management by Objective (</a:t>
            </a:r>
            <a:r>
              <a:rPr lang="en-US" b="1" dirty="0">
                <a:solidFill>
                  <a:schemeClr val="bg1"/>
                </a:solidFill>
              </a:rPr>
              <a:t>MBO</a:t>
            </a:r>
            <a:r>
              <a:rPr lang="en-US" b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5A04-E267-A3E5-DD70-0A770F15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" y="1828800"/>
            <a:ext cx="10572751" cy="4291781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GB" altLang="en-US" sz="2400" dirty="0"/>
              <a:t>The term Management by Objectives was coined by </a:t>
            </a:r>
            <a:r>
              <a:rPr lang="en-GB" altLang="en-US" sz="2400" b="1" dirty="0">
                <a:solidFill>
                  <a:schemeClr val="bg1"/>
                </a:solidFill>
              </a:rPr>
              <a:t>Peter Drucker </a:t>
            </a:r>
            <a:r>
              <a:rPr lang="en-GB" altLang="en-US" sz="2400" dirty="0"/>
              <a:t>in 1954 – “The Practice of Management”.</a:t>
            </a:r>
          </a:p>
          <a:p>
            <a:pPr algn="just" eaLnBrk="1" hangingPunct="1"/>
            <a:endParaRPr lang="en-GB" altLang="en-US" sz="2400" dirty="0"/>
          </a:p>
          <a:p>
            <a:pPr algn="just" eaLnBrk="1" hangingPunct="1"/>
            <a:r>
              <a:rPr lang="en-GB" altLang="en-US" sz="2400" b="1" i="1" dirty="0">
                <a:solidFill>
                  <a:srgbClr val="FFFF00"/>
                </a:solidFill>
              </a:rPr>
              <a:t>The process of setting objectives in the organization to give a sense of direction to the employees is called as Management by Objectives</a:t>
            </a:r>
            <a:r>
              <a:rPr lang="en-GB" altLang="en-US" sz="2400" dirty="0"/>
              <a:t>.</a:t>
            </a:r>
          </a:p>
          <a:p>
            <a:pPr algn="just" eaLnBrk="1" hangingPunct="1"/>
            <a:endParaRPr lang="en-GB" altLang="en-US" sz="2400" dirty="0"/>
          </a:p>
          <a:p>
            <a:pPr algn="just" eaLnBrk="1" hangingPunct="1"/>
            <a:r>
              <a:rPr lang="en-GB" altLang="en-US" sz="2400" dirty="0"/>
              <a:t>It refers to the process of </a:t>
            </a:r>
            <a:r>
              <a:rPr lang="en-GB" altLang="en-US" sz="2400" b="1" dirty="0">
                <a:solidFill>
                  <a:schemeClr val="bg1"/>
                </a:solidFill>
              </a:rPr>
              <a:t>setting goals</a:t>
            </a:r>
            <a:r>
              <a:rPr lang="en-GB" altLang="en-US" sz="2400" dirty="0"/>
              <a:t> for the employees so that they know what they are supposed to do at the workplace.</a:t>
            </a:r>
          </a:p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42B6DF-B5CC-4C45-1C02-B4BAED7F759C}"/>
              </a:ext>
            </a:extLst>
          </p:cNvPr>
          <p:cNvSpPr txBox="1">
            <a:spLocks/>
          </p:cNvSpPr>
          <p:nvPr/>
        </p:nvSpPr>
        <p:spPr>
          <a:xfrm>
            <a:off x="10388224" y="25816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025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79DC56-7661-76E3-4EE9-88F31CF3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60" y="1315499"/>
            <a:ext cx="10572751" cy="5262282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GB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by objectives guides the employees to deliver their level best and </a:t>
            </a:r>
            <a:r>
              <a:rPr lang="en-GB" alt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the targets </a:t>
            </a:r>
            <a:r>
              <a:rPr lang="en-GB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stipulated time frame.</a:t>
            </a:r>
          </a:p>
          <a:p>
            <a:pPr algn="just" eaLnBrk="1" hangingPunct="1"/>
            <a:endParaRPr lang="en-GB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by Objectives defines </a:t>
            </a:r>
            <a:r>
              <a:rPr lang="en-GB" alt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 </a:t>
            </a:r>
            <a:r>
              <a:rPr lang="en-GB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employees and help them chalk out their future course of action in the organization.</a:t>
            </a:r>
          </a:p>
          <a:p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B2C12B-2F9E-17CF-39A2-DFCA501B3811}"/>
              </a:ext>
            </a:extLst>
          </p:cNvPr>
          <p:cNvSpPr txBox="1">
            <a:spLocks/>
          </p:cNvSpPr>
          <p:nvPr/>
        </p:nvSpPr>
        <p:spPr>
          <a:xfrm>
            <a:off x="10385722" y="265824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332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40E16C-80A8-9681-253D-1602BFED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3" y="1184787"/>
            <a:ext cx="11208774" cy="534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305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0025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45745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91465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7185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82905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8625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3300" dirty="0"/>
              <a:t>Is a systematic and organized approach that allows management to </a:t>
            </a:r>
            <a:r>
              <a:rPr lang="en-US" altLang="en-US" sz="3300" b="1" i="1" dirty="0">
                <a:solidFill>
                  <a:srgbClr val="FFFF00"/>
                </a:solidFill>
              </a:rPr>
              <a:t>focus on achievable goals</a:t>
            </a:r>
            <a:r>
              <a:rPr lang="en-US" altLang="en-US" sz="3300" dirty="0">
                <a:solidFill>
                  <a:srgbClr val="FFFF00"/>
                </a:solidFill>
              </a:rPr>
              <a:t> </a:t>
            </a:r>
            <a:r>
              <a:rPr lang="en-US" altLang="en-US" sz="3300" dirty="0"/>
              <a:t>and attain the best possible results from available resources.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en-US" sz="3300" dirty="0"/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3300" dirty="0"/>
              <a:t>Aims to increase individual and organizational effectiveness by </a:t>
            </a:r>
            <a:r>
              <a:rPr lang="en-US" altLang="en-US" sz="3300" b="1" i="1" dirty="0">
                <a:solidFill>
                  <a:srgbClr val="FFFF00"/>
                </a:solidFill>
              </a:rPr>
              <a:t>aligning organizational goals and subordinate objectives.</a:t>
            </a:r>
            <a:r>
              <a:rPr lang="en-US" altLang="en-US" sz="3300" dirty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en-US" sz="33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3300" dirty="0"/>
              <a:t>Clarifies and quantifies objectives to allow for </a:t>
            </a:r>
            <a:r>
              <a:rPr lang="en-US" altLang="en-US" sz="3300" b="1" i="1" dirty="0">
                <a:solidFill>
                  <a:srgbClr val="FFFF00"/>
                </a:solidFill>
              </a:rPr>
              <a:t>monitoring,</a:t>
            </a:r>
            <a:r>
              <a:rPr lang="en-US" altLang="en-US" sz="3300" b="1" i="1" dirty="0">
                <a:solidFill>
                  <a:schemeClr val="accent2"/>
                </a:solidFill>
              </a:rPr>
              <a:t> </a:t>
            </a:r>
            <a:r>
              <a:rPr lang="en-US" altLang="en-US" sz="3300" b="1" i="1" dirty="0">
                <a:solidFill>
                  <a:srgbClr val="FFFF00"/>
                </a:solidFill>
              </a:rPr>
              <a:t>evaluation, and feedback</a:t>
            </a:r>
            <a:r>
              <a:rPr lang="en-US" altLang="en-US" sz="3300" dirty="0">
                <a:solidFill>
                  <a:srgbClr val="FFFF00"/>
                </a:solidFill>
              </a:rPr>
              <a:t> </a:t>
            </a:r>
            <a:r>
              <a:rPr lang="en-US" altLang="en-US" sz="3300" dirty="0"/>
              <a:t>throughout the hierarchy of objectives.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B2B15B-5891-9AC1-D7AB-40DCBD83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4000" b="1" dirty="0">
                <a:solidFill>
                  <a:srgbClr val="FFFF00"/>
                </a:solidFill>
              </a:rPr>
              <a:t>WHAT IS MBO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658-E483-0817-F68B-6FD099EDD872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5C9AF410-19F7-59C5-B904-A23C41B7BA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184" y="1843548"/>
            <a:ext cx="9839632" cy="4495800"/>
          </a:xfrm>
        </p:spPr>
        <p:txBody>
          <a:bodyPr>
            <a:normAutofit/>
          </a:bodyPr>
          <a:lstStyle/>
          <a:p>
            <a:pPr algn="just"/>
            <a:r>
              <a:rPr lang="en-GB" altLang="en-US" sz="3200" b="1" cap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MBO</a:t>
            </a:r>
            <a:r>
              <a:rPr lang="en-GB" altLang="en-US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emphasises the importance of </a:t>
            </a:r>
            <a:r>
              <a:rPr lang="en-GB" altLang="en-US" sz="3200" cap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 as A tool</a:t>
            </a:r>
            <a:r>
              <a:rPr lang="en-GB" altLang="en-US" sz="3200" cap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used </a:t>
            </a:r>
            <a:r>
              <a:rPr lang="en-GB" altLang="en-US" sz="3200" cap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managers in fulfilling</a:t>
            </a:r>
            <a:r>
              <a:rPr lang="en-GB" altLang="en-US" sz="3200" cap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GB" altLang="en-US" sz="3200" cap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managerial roles</a:t>
            </a:r>
            <a:r>
              <a:rPr lang="en-GB" altLang="en-US" sz="3200" cap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(accomplish their tasks).</a:t>
            </a:r>
          </a:p>
          <a:p>
            <a:pPr algn="just"/>
            <a:endParaRPr lang="en-GB" altLang="en-US" sz="3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problem into manageable, </a:t>
            </a:r>
            <a:r>
              <a:rPr lang="en-US" altLang="en-US" sz="3200" b="1" cap="none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“bite-size”</a:t>
            </a:r>
            <a:r>
              <a:rPr lang="en-US" altLang="en-US" sz="32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chunks.</a:t>
            </a:r>
            <a:endParaRPr lang="en-GB" altLang="en-US" sz="3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E9B6DC7-FE14-6B26-4FEC-22475C70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68" y="457200"/>
            <a:ext cx="983963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3600" b="1" dirty="0">
                <a:solidFill>
                  <a:srgbClr val="FFFF00"/>
                </a:solidFill>
              </a:rPr>
              <a:t>IN SIMPLE WORDS, MBO IS…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ADAB8-C247-3398-4D3C-C021430F6B50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56238" y="1219200"/>
            <a:ext cx="9466006" cy="4998303"/>
            <a:chOff x="228600" y="838200"/>
            <a:chExt cx="8305800" cy="4419600"/>
          </a:xfrm>
        </p:grpSpPr>
        <p:sp>
          <p:nvSpPr>
            <p:cNvPr id="34" name="Rectangle 33"/>
            <p:cNvSpPr/>
            <p:nvPr/>
          </p:nvSpPr>
          <p:spPr>
            <a:xfrm>
              <a:off x="228600" y="838200"/>
              <a:ext cx="8305800" cy="4419600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4309" y="1143000"/>
              <a:ext cx="1324402" cy="646331"/>
            </a:xfrm>
            <a:prstGeom prst="rect">
              <a:avLst/>
            </a:prstGeom>
            <a:solidFill>
              <a:srgbClr val="92D050"/>
            </a:solidFill>
            <a:ln cmpd="dbl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Supervisor</a:t>
              </a:r>
            </a:p>
            <a:p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9159" y="4191000"/>
              <a:ext cx="1531188" cy="646331"/>
            </a:xfrm>
            <a:prstGeom prst="rect">
              <a:avLst/>
            </a:prstGeom>
            <a:solidFill>
              <a:srgbClr val="92D050"/>
            </a:solidFill>
            <a:ln cmpd="dbl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Subordinate</a:t>
              </a:r>
            </a:p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2171" y="2678668"/>
              <a:ext cx="5918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and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58323" y="2438400"/>
              <a:ext cx="1772510" cy="10613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Jointly Plan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Set Objectives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Set Standards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Choose Actions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247" y="2286000"/>
              <a:ext cx="2018501" cy="14773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2"/>
                  </a:solidFill>
                </a:rPr>
                <a:t>Individually Act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Perform task</a:t>
              </a:r>
            </a:p>
            <a:p>
              <a:pPr algn="just"/>
              <a:r>
                <a:rPr lang="en-US" b="1" dirty="0">
                  <a:solidFill>
                    <a:schemeClr val="bg1"/>
                  </a:solidFill>
                </a:rPr>
                <a:t>(subordinate)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Provide Support</a:t>
              </a:r>
            </a:p>
            <a:p>
              <a:pPr algn="just"/>
              <a:r>
                <a:rPr lang="en-US" b="1" dirty="0">
                  <a:solidFill>
                    <a:schemeClr val="bg1"/>
                  </a:solidFill>
                </a:rPr>
                <a:t>(Supervisor)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6443" y="2438400"/>
              <a:ext cx="2637525" cy="10613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Jointly Control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Review results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Discuss Implementations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Review MBO cycle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1234748" y="1789331"/>
              <a:ext cx="8890" cy="72527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endCxn id="5" idx="2"/>
            </p:cNvCxnSpPr>
            <p:nvPr/>
          </p:nvCxnSpPr>
          <p:spPr>
            <a:xfrm flipV="1">
              <a:off x="1226513" y="3324999"/>
              <a:ext cx="1573" cy="78980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1524000" y="2845183"/>
              <a:ext cx="4572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3" idx="3"/>
            </p:cNvCxnSpPr>
            <p:nvPr/>
          </p:nvCxnSpPr>
          <p:spPr>
            <a:xfrm flipH="1">
              <a:off x="1948711" y="1447800"/>
              <a:ext cx="6052291" cy="183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1981201" y="4523695"/>
              <a:ext cx="6019799" cy="483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7506494" y="1942306"/>
              <a:ext cx="990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0186483" y="4249190"/>
            <a:ext cx="0" cy="1138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57400" y="152400"/>
            <a:ext cx="806368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Framework of MBO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82361" y="5667814"/>
            <a:ext cx="4022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by </a:t>
            </a:r>
            <a:r>
              <a:rPr lang="en-US" sz="2400" b="1" dirty="0">
                <a:solidFill>
                  <a:srgbClr val="FF0000"/>
                </a:solidFill>
              </a:rPr>
              <a:t>Peter F </a:t>
            </a:r>
            <a:r>
              <a:rPr lang="en-US" sz="2400" b="1" dirty="0" err="1">
                <a:solidFill>
                  <a:srgbClr val="FF0000"/>
                </a:solidFill>
              </a:rPr>
              <a:t>Drucker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in 1954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7BED488-0A12-7D54-4CE7-98CC84C4D90F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17D433-54BD-F539-16D3-36C6E3E585CB}"/>
              </a:ext>
            </a:extLst>
          </p:cNvPr>
          <p:cNvSpPr/>
          <p:nvPr/>
        </p:nvSpPr>
        <p:spPr>
          <a:xfrm>
            <a:off x="641554" y="1121205"/>
            <a:ext cx="10908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C000"/>
                </a:solidFill>
              </a:rPr>
              <a:t>Core Concepts</a:t>
            </a:r>
          </a:p>
          <a:p>
            <a:pPr algn="just"/>
            <a:endParaRPr lang="en-US" sz="2400" dirty="0">
              <a:solidFill>
                <a:srgbClr val="FFC000"/>
              </a:solidFill>
            </a:endParaRPr>
          </a:p>
          <a:p>
            <a:pPr algn="just"/>
            <a:r>
              <a:rPr lang="en-US" sz="2400" dirty="0"/>
              <a:t>According to </a:t>
            </a:r>
            <a:r>
              <a:rPr lang="en-US" sz="2400" dirty="0" err="1"/>
              <a:t>Drucker</a:t>
            </a:r>
            <a:r>
              <a:rPr lang="en-US" sz="2400" dirty="0"/>
              <a:t> managers should "</a:t>
            </a:r>
            <a:r>
              <a:rPr lang="en-US" sz="2400" b="1" dirty="0">
                <a:solidFill>
                  <a:srgbClr val="FFC000"/>
                </a:solidFill>
              </a:rPr>
              <a:t>avoid the activity trap</a:t>
            </a:r>
            <a:r>
              <a:rPr lang="en-US" sz="2400" dirty="0"/>
              <a:t>", getting so involved in their day to day activities that they forget their main purpose or objective. Instead of just a few </a:t>
            </a:r>
            <a:r>
              <a:rPr lang="en-US" sz="2400" u="none" strike="noStrike" dirty="0"/>
              <a:t>top managers</a:t>
            </a:r>
            <a:r>
              <a:rPr lang="en-US" sz="2400" dirty="0"/>
              <a:t>, all managers should: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Participate in the </a:t>
            </a:r>
            <a:r>
              <a:rPr lang="en-US" sz="2400" b="1" dirty="0">
                <a:solidFill>
                  <a:srgbClr val="FFC000"/>
                </a:solidFill>
              </a:rPr>
              <a:t>strategic planning process</a:t>
            </a:r>
            <a:r>
              <a:rPr lang="en-US" sz="2400" dirty="0"/>
              <a:t>, in order to improve the implement ability of the plan, and Implement a range of performance systems, designed to help the organization stay on the right track.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D6CC90-C38C-1581-10CD-0162BACB4209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23246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D217-4965-8FFF-A291-A56A3FB3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13" y="1331259"/>
            <a:ext cx="981147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Managerial Focus</a:t>
            </a:r>
          </a:p>
          <a:p>
            <a:pPr marL="0" indent="0">
              <a:buNone/>
            </a:pPr>
            <a:endParaRPr lang="en-US" sz="1000" dirty="0">
              <a:solidFill>
                <a:srgbClr val="FFC000"/>
              </a:solidFill>
            </a:endParaRPr>
          </a:p>
          <a:p>
            <a:pPr algn="just"/>
            <a:r>
              <a:rPr lang="en-US" sz="2400" dirty="0"/>
              <a:t>MBO managers focus on the result, not the activity. They delegate tasks by "negotiating a contract of goals" with their subordinates without dictating a detailed roadmap for implementation. </a:t>
            </a:r>
          </a:p>
          <a:p>
            <a:pPr marL="0" indent="0" algn="just">
              <a:buNone/>
            </a:pPr>
            <a:endParaRPr lang="en-US" sz="1050" dirty="0"/>
          </a:p>
          <a:p>
            <a:pPr algn="just"/>
            <a:r>
              <a:rPr lang="en-US" sz="2400" dirty="0"/>
              <a:t>Management by Objectives (MBO) is about setting yourself objectives and then breaking these down into more specific goals or key results.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5CA715-D9C1-DF47-BF0F-FCDE1B409BCA}"/>
              </a:ext>
            </a:extLst>
          </p:cNvPr>
          <p:cNvSpPr txBox="1">
            <a:spLocks/>
          </p:cNvSpPr>
          <p:nvPr/>
        </p:nvSpPr>
        <p:spPr>
          <a:xfrm>
            <a:off x="10385722" y="25107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C000"/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702713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</TotalTime>
  <Words>831</Words>
  <Application>Microsoft Office PowerPoint</Application>
  <PresentationFormat>Widescreen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Arial</vt:lpstr>
      <vt:lpstr>Book Antiqua</vt:lpstr>
      <vt:lpstr>Calibri</vt:lpstr>
      <vt:lpstr>Century Gothic</vt:lpstr>
      <vt:lpstr>Times New Roman</vt:lpstr>
      <vt:lpstr>Wingdings</vt:lpstr>
      <vt:lpstr>Wingdings 3</vt:lpstr>
      <vt:lpstr>Ion</vt:lpstr>
      <vt:lpstr>Management by Objectives</vt:lpstr>
      <vt:lpstr>Faculty Details</vt:lpstr>
      <vt:lpstr> Management by Objective (MBO)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MBO PRINCIPLES</vt:lpstr>
      <vt:lpstr>CASCADING OF OBJECTIVES</vt:lpstr>
      <vt:lpstr>Where to Use MBO?</vt:lpstr>
      <vt:lpstr>PowerPoint Presentation</vt:lpstr>
      <vt:lpstr>STEPS FOR MBO</vt:lpstr>
      <vt:lpstr>UNDERLYING PURPOSES OF MBO</vt:lpstr>
      <vt:lpstr>MCQ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by Objectives</dc:title>
  <dc:creator>NARENDRA KIRAN</dc:creator>
  <cp:lastModifiedBy>NARENDRA KIRAN</cp:lastModifiedBy>
  <cp:revision>4</cp:revision>
  <dcterms:created xsi:type="dcterms:W3CDTF">2022-08-24T04:51:09Z</dcterms:created>
  <dcterms:modified xsi:type="dcterms:W3CDTF">2022-08-24T08:55:57Z</dcterms:modified>
</cp:coreProperties>
</file>