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15" r:id="rId2"/>
    <p:sldId id="257" r:id="rId3"/>
    <p:sldId id="258" r:id="rId4"/>
    <p:sldId id="259" r:id="rId5"/>
    <p:sldId id="269" r:id="rId6"/>
    <p:sldId id="260" r:id="rId7"/>
    <p:sldId id="261" r:id="rId8"/>
    <p:sldId id="264" r:id="rId9"/>
    <p:sldId id="286" r:id="rId10"/>
    <p:sldId id="288" r:id="rId11"/>
    <p:sldId id="287" r:id="rId12"/>
    <p:sldId id="284" r:id="rId13"/>
    <p:sldId id="285" r:id="rId14"/>
    <p:sldId id="263" r:id="rId15"/>
    <p:sldId id="265" r:id="rId16"/>
    <p:sldId id="266" r:id="rId17"/>
    <p:sldId id="272" r:id="rId18"/>
    <p:sldId id="273" r:id="rId19"/>
    <p:sldId id="274" r:id="rId20"/>
    <p:sldId id="275" r:id="rId21"/>
    <p:sldId id="276" r:id="rId22"/>
    <p:sldId id="277" r:id="rId23"/>
    <p:sldId id="278" r:id="rId24"/>
    <p:sldId id="279" r:id="rId25"/>
    <p:sldId id="280" r:id="rId26"/>
    <p:sldId id="281" r:id="rId27"/>
    <p:sldId id="282" r:id="rId28"/>
    <p:sldId id="289" r:id="rId29"/>
    <p:sldId id="290" r:id="rId30"/>
    <p:sldId id="291" r:id="rId31"/>
    <p:sldId id="298" r:id="rId32"/>
    <p:sldId id="299" r:id="rId33"/>
    <p:sldId id="306" r:id="rId34"/>
    <p:sldId id="292" r:id="rId35"/>
    <p:sldId id="293" r:id="rId36"/>
    <p:sldId id="294" r:id="rId37"/>
    <p:sldId id="295" r:id="rId38"/>
    <p:sldId id="308" r:id="rId39"/>
    <p:sldId id="296" r:id="rId40"/>
    <p:sldId id="297" r:id="rId41"/>
    <p:sldId id="307" r:id="rId42"/>
    <p:sldId id="301" r:id="rId43"/>
    <p:sldId id="302" r:id="rId44"/>
    <p:sldId id="303" r:id="rId45"/>
    <p:sldId id="304" r:id="rId46"/>
    <p:sldId id="305" r:id="rId47"/>
    <p:sldId id="309" r:id="rId48"/>
    <p:sldId id="310" r:id="rId49"/>
    <p:sldId id="311" r:id="rId50"/>
    <p:sldId id="312" r:id="rId51"/>
    <p:sldId id="313" r:id="rId52"/>
    <p:sldId id="314"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BC7409-EE31-4E46-A5D0-BDEAE56DE272}" type="datetimeFigureOut">
              <a:rPr lang="en-US" smtClean="0"/>
              <a:pPr/>
              <a:t>9/19/2022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C935A0-4741-457A-943F-1F42436A45D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p:cNvSpPr>
            <a:spLocks noGrp="1" noChangeArrowheads="1"/>
          </p:cNvSpPr>
          <p:nvPr>
            <p:ph type="sldNum" sz="quarter"/>
          </p:nvPr>
        </p:nvSpPr>
        <p:spPr>
          <a:noFill/>
        </p:spPr>
        <p:txBody>
          <a:bodyPr/>
          <a:lstStyle/>
          <a:p>
            <a:fld id="{311DB5E1-B7BA-4617-BDD9-07B3A341A138}" type="slidenum">
              <a:rPr lang="en-GB"/>
              <a:pPr/>
              <a:t>28</a:t>
            </a:fld>
            <a:endParaRPr lang="en-GB"/>
          </a:p>
        </p:txBody>
      </p:sp>
      <p:sp>
        <p:nvSpPr>
          <p:cNvPr id="19459" name="Text Box 1"/>
          <p:cNvSpPr txBox="1">
            <a:spLocks noChangeArrowheads="1"/>
          </p:cNvSpPr>
          <p:nvPr/>
        </p:nvSpPr>
        <p:spPr bwMode="auto">
          <a:xfrm>
            <a:off x="1143000" y="685512"/>
            <a:ext cx="4572000" cy="3430443"/>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ea typeface="msgothic" charset="0"/>
              <a:cs typeface="msgothic" charset="0"/>
            </a:endParaRPr>
          </a:p>
        </p:txBody>
      </p:sp>
      <p:sp>
        <p:nvSpPr>
          <p:cNvPr id="19460" name="Rectangle 2"/>
          <p:cNvSpPr txBox="1">
            <a:spLocks noGrp="1" noChangeArrowheads="1"/>
          </p:cNvSpPr>
          <p:nvPr>
            <p:ph type="body"/>
          </p:nvPr>
        </p:nvSpPr>
        <p:spPr>
          <a:xfrm>
            <a:off x="686361" y="4342535"/>
            <a:ext cx="5485279" cy="4114511"/>
          </a:xfrm>
          <a:noFill/>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p:cNvSpPr>
            <a:spLocks noGrp="1" noChangeArrowheads="1"/>
          </p:cNvSpPr>
          <p:nvPr>
            <p:ph type="sldNum" sz="quarter"/>
          </p:nvPr>
        </p:nvSpPr>
        <p:spPr>
          <a:noFill/>
        </p:spPr>
        <p:txBody>
          <a:bodyPr/>
          <a:lstStyle/>
          <a:p>
            <a:fld id="{43FF9BFA-68A2-4BC6-BD8D-443A25DEF709}" type="slidenum">
              <a:rPr lang="en-GB"/>
              <a:pPr/>
              <a:t>31</a:t>
            </a:fld>
            <a:endParaRPr lang="en-GB"/>
          </a:p>
        </p:txBody>
      </p:sp>
      <p:sp>
        <p:nvSpPr>
          <p:cNvPr id="23555" name="Text Box 1"/>
          <p:cNvSpPr txBox="1">
            <a:spLocks noChangeArrowheads="1"/>
          </p:cNvSpPr>
          <p:nvPr/>
        </p:nvSpPr>
        <p:spPr bwMode="auto">
          <a:xfrm>
            <a:off x="1143000" y="685512"/>
            <a:ext cx="4572000" cy="3430443"/>
          </a:xfrm>
          <a:prstGeom prst="rect">
            <a:avLst/>
          </a:prstGeom>
          <a:solidFill>
            <a:srgbClr val="FFFFFF"/>
          </a:solidFill>
          <a:ln w="9525">
            <a:solidFill>
              <a:srgbClr val="000000"/>
            </a:solidFill>
            <a:miter lim="800000"/>
            <a:headEnd/>
            <a:tailEnd/>
          </a:ln>
        </p:spPr>
        <p:txBody>
          <a:bodyPr wrap="none" lIns="82058" tIns="41029" rIns="82058" bIns="41029" anchor="ctr"/>
          <a:lstStyle/>
          <a:p>
            <a:endParaRPr lang="en-US">
              <a:ea typeface="msgothic" charset="0"/>
              <a:cs typeface="msgothic" charset="0"/>
            </a:endParaRPr>
          </a:p>
        </p:txBody>
      </p:sp>
      <p:sp>
        <p:nvSpPr>
          <p:cNvPr id="23556" name="Rectangle 2"/>
          <p:cNvSpPr txBox="1">
            <a:spLocks noGrp="1" noChangeArrowheads="1"/>
          </p:cNvSpPr>
          <p:nvPr>
            <p:ph type="body"/>
          </p:nvPr>
        </p:nvSpPr>
        <p:spPr>
          <a:xfrm>
            <a:off x="686361" y="4342535"/>
            <a:ext cx="5485279" cy="4114511"/>
          </a:xfrm>
          <a:noFill/>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C9A4FA36-A370-48DC-9F87-FB9876BECFB3}" type="slidenum">
              <a:rPr lang="en-US" smtClean="0"/>
              <a:pPr/>
              <a:t>32</a:t>
            </a:fld>
            <a:endParaRPr lang="en-US"/>
          </a:p>
        </p:txBody>
      </p:sp>
      <p:sp>
        <p:nvSpPr>
          <p:cNvPr id="43011"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43012" name="Rectangle 3"/>
          <p:cNvSpPr>
            <a:spLocks noChangeArrowheads="1"/>
          </p:cNvSpPr>
          <p:nvPr/>
        </p:nvSpPr>
        <p:spPr bwMode="auto">
          <a:xfrm>
            <a:off x="3886200" y="8685213"/>
            <a:ext cx="2971800" cy="458787"/>
          </a:xfrm>
          <a:prstGeom prst="rect">
            <a:avLst/>
          </a:prstGeom>
          <a:noFill/>
          <a:ln w="12700">
            <a:noFill/>
            <a:miter lim="800000"/>
            <a:headEnd/>
            <a:tailEnd/>
          </a:ln>
        </p:spPr>
        <p:txBody>
          <a:bodyPr lIns="19050" tIns="0" rIns="19050" bIns="0" anchor="b"/>
          <a:lstStyle/>
          <a:p>
            <a:pPr algn="r"/>
            <a:r>
              <a:rPr lang="en-US" sz="1000" i="1"/>
              <a:t>4</a:t>
            </a:r>
          </a:p>
        </p:txBody>
      </p:sp>
      <p:sp>
        <p:nvSpPr>
          <p:cNvPr id="43013" name="Rectangle 4"/>
          <p:cNvSpPr>
            <a:spLocks noChangeArrowheads="1"/>
          </p:cNvSpPr>
          <p:nvPr/>
        </p:nvSpPr>
        <p:spPr bwMode="auto">
          <a:xfrm>
            <a:off x="0" y="8685213"/>
            <a:ext cx="2971800" cy="458787"/>
          </a:xfrm>
          <a:prstGeom prst="rect">
            <a:avLst/>
          </a:prstGeom>
          <a:noFill/>
          <a:ln w="12700">
            <a:noFill/>
            <a:miter lim="800000"/>
            <a:headEnd/>
            <a:tailEnd/>
          </a:ln>
        </p:spPr>
        <p:txBody>
          <a:bodyPr wrap="none" anchor="ctr"/>
          <a:lstStyle/>
          <a:p>
            <a:endParaRPr lang="en-US"/>
          </a:p>
        </p:txBody>
      </p:sp>
      <p:sp>
        <p:nvSpPr>
          <p:cNvPr id="43014"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43015" name="Rectangle 6"/>
          <p:cNvSpPr>
            <a:spLocks noGrp="1" noChangeArrowheads="1"/>
          </p:cNvSpPr>
          <p:nvPr>
            <p:ph type="body" idx="1"/>
          </p:nvPr>
        </p:nvSpPr>
        <p:spPr>
          <a:noFill/>
          <a:ln/>
        </p:spPr>
        <p:txBody>
          <a:bodyPr lIns="90488" tIns="44450" rIns="90488" bIns="44450"/>
          <a:lstStyle/>
          <a:p>
            <a:endParaRPr lang="en-US"/>
          </a:p>
        </p:txBody>
      </p:sp>
      <p:sp>
        <p:nvSpPr>
          <p:cNvPr id="43016" name="Rectangle 7"/>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AC18E811-8ADD-475C-8880-3BCAA34A7168}" type="slidenum">
              <a:rPr lang="en-GB"/>
              <a:pPr/>
              <a:t>42</a:t>
            </a:fld>
            <a:endParaRPr lang="en-GB"/>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E36BDE-C961-4ECC-B964-74C812D3B201}" type="slidenum">
              <a:rPr lang="en-US"/>
              <a:pPr/>
              <a:t>43</a:t>
            </a:fld>
            <a:endParaRPr 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pPr>
              <a:buFontTx/>
              <a:buChar char="•"/>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2824923-9C6C-4B75-BE57-914A7815221B}" type="slidenum">
              <a:rPr lang="en-US" smtClean="0"/>
              <a:pPr/>
              <a:t>44</a:t>
            </a:fld>
            <a:endParaRPr lang="en-US"/>
          </a:p>
        </p:txBody>
      </p:sp>
      <p:sp>
        <p:nvSpPr>
          <p:cNvPr id="48131"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48132" name="Rectangle 3"/>
          <p:cNvSpPr>
            <a:spLocks noChangeArrowheads="1"/>
          </p:cNvSpPr>
          <p:nvPr/>
        </p:nvSpPr>
        <p:spPr bwMode="auto">
          <a:xfrm>
            <a:off x="3886200" y="8685213"/>
            <a:ext cx="2971800" cy="458787"/>
          </a:xfrm>
          <a:prstGeom prst="rect">
            <a:avLst/>
          </a:prstGeom>
          <a:noFill/>
          <a:ln w="12700">
            <a:noFill/>
            <a:miter lim="800000"/>
            <a:headEnd/>
            <a:tailEnd/>
          </a:ln>
        </p:spPr>
        <p:txBody>
          <a:bodyPr lIns="19050" tIns="0" rIns="19050" bIns="0" anchor="b"/>
          <a:lstStyle/>
          <a:p>
            <a:pPr algn="r"/>
            <a:r>
              <a:rPr lang="en-US" sz="1000" i="1"/>
              <a:t>14</a:t>
            </a:r>
          </a:p>
        </p:txBody>
      </p:sp>
      <p:sp>
        <p:nvSpPr>
          <p:cNvPr id="48133" name="Rectangle 4"/>
          <p:cNvSpPr>
            <a:spLocks noChangeArrowheads="1"/>
          </p:cNvSpPr>
          <p:nvPr/>
        </p:nvSpPr>
        <p:spPr bwMode="auto">
          <a:xfrm>
            <a:off x="0" y="8685213"/>
            <a:ext cx="2971800" cy="458787"/>
          </a:xfrm>
          <a:prstGeom prst="rect">
            <a:avLst/>
          </a:prstGeom>
          <a:noFill/>
          <a:ln w="12700">
            <a:noFill/>
            <a:miter lim="800000"/>
            <a:headEnd/>
            <a:tailEnd/>
          </a:ln>
        </p:spPr>
        <p:txBody>
          <a:bodyPr wrap="none" anchor="ctr"/>
          <a:lstStyle/>
          <a:p>
            <a:endParaRPr lang="en-US"/>
          </a:p>
        </p:txBody>
      </p:sp>
      <p:sp>
        <p:nvSpPr>
          <p:cNvPr id="48134"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48135" name="Rectangle 6"/>
          <p:cNvSpPr>
            <a:spLocks noGrp="1" noChangeArrowheads="1"/>
          </p:cNvSpPr>
          <p:nvPr>
            <p:ph type="body" idx="1"/>
          </p:nvPr>
        </p:nvSpPr>
        <p:spPr>
          <a:noFill/>
          <a:ln/>
        </p:spPr>
        <p:txBody>
          <a:bodyPr lIns="90488" tIns="44450" rIns="90488" bIns="44450"/>
          <a:lstStyle/>
          <a:p>
            <a:endParaRPr lang="en-US"/>
          </a:p>
        </p:txBody>
      </p:sp>
      <p:sp>
        <p:nvSpPr>
          <p:cNvPr id="48136" name="Rectangle 7"/>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B0869DAE-A6A5-4FAB-93FE-C49FD149C1F0}" type="slidenum">
              <a:rPr lang="en-US" smtClean="0"/>
              <a:pPr/>
              <a:t>45</a:t>
            </a:fld>
            <a:endParaRPr lang="en-US"/>
          </a:p>
        </p:txBody>
      </p:sp>
      <p:sp>
        <p:nvSpPr>
          <p:cNvPr id="47107"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47108" name="Rectangle 3"/>
          <p:cNvSpPr>
            <a:spLocks noChangeArrowheads="1"/>
          </p:cNvSpPr>
          <p:nvPr/>
        </p:nvSpPr>
        <p:spPr bwMode="auto">
          <a:xfrm>
            <a:off x="3886200" y="8685213"/>
            <a:ext cx="2971800" cy="458787"/>
          </a:xfrm>
          <a:prstGeom prst="rect">
            <a:avLst/>
          </a:prstGeom>
          <a:noFill/>
          <a:ln w="12700">
            <a:noFill/>
            <a:miter lim="800000"/>
            <a:headEnd/>
            <a:tailEnd/>
          </a:ln>
        </p:spPr>
        <p:txBody>
          <a:bodyPr lIns="19050" tIns="0" rIns="19050" bIns="0" anchor="b"/>
          <a:lstStyle/>
          <a:p>
            <a:pPr algn="r"/>
            <a:r>
              <a:rPr lang="en-US" sz="1000" i="1"/>
              <a:t>13</a:t>
            </a:r>
          </a:p>
        </p:txBody>
      </p:sp>
      <p:sp>
        <p:nvSpPr>
          <p:cNvPr id="47109" name="Rectangle 4"/>
          <p:cNvSpPr>
            <a:spLocks noChangeArrowheads="1"/>
          </p:cNvSpPr>
          <p:nvPr/>
        </p:nvSpPr>
        <p:spPr bwMode="auto">
          <a:xfrm>
            <a:off x="0" y="8685213"/>
            <a:ext cx="2971800" cy="458787"/>
          </a:xfrm>
          <a:prstGeom prst="rect">
            <a:avLst/>
          </a:prstGeom>
          <a:noFill/>
          <a:ln w="12700">
            <a:noFill/>
            <a:miter lim="800000"/>
            <a:headEnd/>
            <a:tailEnd/>
          </a:ln>
        </p:spPr>
        <p:txBody>
          <a:bodyPr wrap="none" anchor="ctr"/>
          <a:lstStyle/>
          <a:p>
            <a:endParaRPr lang="en-US"/>
          </a:p>
        </p:txBody>
      </p:sp>
      <p:sp>
        <p:nvSpPr>
          <p:cNvPr id="47110"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47111" name="Rectangle 6"/>
          <p:cNvSpPr>
            <a:spLocks noGrp="1" noChangeArrowheads="1"/>
          </p:cNvSpPr>
          <p:nvPr>
            <p:ph type="body" idx="1"/>
          </p:nvPr>
        </p:nvSpPr>
        <p:spPr>
          <a:noFill/>
          <a:ln/>
        </p:spPr>
        <p:txBody>
          <a:bodyPr lIns="90488" tIns="44450" rIns="90488" bIns="44450"/>
          <a:lstStyle/>
          <a:p>
            <a:endParaRPr lang="en-US"/>
          </a:p>
        </p:txBody>
      </p:sp>
      <p:sp>
        <p:nvSpPr>
          <p:cNvPr id="47112" name="Rectangle 7"/>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BEEA6C6-2645-42E2-9479-FE75E2B78347}"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A31A9-4F34-46D5-AF2A-F39435FF870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EEA6C6-2645-42E2-9479-FE75E2B78347}"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A31A9-4F34-46D5-AF2A-F39435FF87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EEA6C6-2645-42E2-9479-FE75E2B78347}"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A31A9-4F34-46D5-AF2A-F39435FF870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C7F03B-0F3F-4172-BE32-9E0E1894E855}" type="slidenum">
              <a:rPr lang="en-US"/>
              <a:pPr>
                <a:defRPr/>
              </a:pPr>
              <a:t>‹#›</a:t>
            </a:fld>
            <a:endParaRPr lang="en-US"/>
          </a:p>
        </p:txBody>
      </p:sp>
    </p:spTree>
    <p:extLst>
      <p:ext uri="{BB962C8B-B14F-4D97-AF65-F5344CB8AC3E}">
        <p14:creationId xmlns:p14="http://schemas.microsoft.com/office/powerpoint/2010/main" val="2384847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EEA6C6-2645-42E2-9479-FE75E2B78347}"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A31A9-4F34-46D5-AF2A-F39435FF87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EA6C6-2645-42E2-9479-FE75E2B78347}"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4A31A9-4F34-46D5-AF2A-F39435FF870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EEA6C6-2645-42E2-9479-FE75E2B78347}"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A31A9-4F34-46D5-AF2A-F39435FF87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EEA6C6-2645-42E2-9479-FE75E2B78347}" type="datetimeFigureOut">
              <a:rPr lang="en-US" smtClean="0"/>
              <a:pPr/>
              <a:t>9/19/2022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4A31A9-4F34-46D5-AF2A-F39435FF87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EEA6C6-2645-42E2-9479-FE75E2B78347}" type="datetimeFigureOut">
              <a:rPr lang="en-US" smtClean="0"/>
              <a:pPr/>
              <a:t>9/19/2022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4A31A9-4F34-46D5-AF2A-F39435FF87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EA6C6-2645-42E2-9479-FE75E2B78347}" type="datetimeFigureOut">
              <a:rPr lang="en-US" smtClean="0"/>
              <a:pPr/>
              <a:t>9/19/2022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4A31A9-4F34-46D5-AF2A-F39435FF87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EA6C6-2645-42E2-9479-FE75E2B78347}"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A31A9-4F34-46D5-AF2A-F39435FF87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EA6C6-2645-42E2-9479-FE75E2B78347}"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4A31A9-4F34-46D5-AF2A-F39435FF870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EA6C6-2645-42E2-9479-FE75E2B78347}" type="datetimeFigureOut">
              <a:rPr lang="en-US" smtClean="0"/>
              <a:pPr/>
              <a:t>9/19/2022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A31A9-4F34-46D5-AF2A-F39435FF87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UxdvcAJFRn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8.wmf"/><Relationship Id="rId4" Type="http://schemas.openxmlformats.org/officeDocument/2006/relationships/image" Target="../media/image7.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42778"/>
            <a:ext cx="7772400" cy="1057672"/>
          </a:xfrm>
          <a:solidFill>
            <a:schemeClr val="accent6">
              <a:lumMod val="75000"/>
            </a:schemeClr>
          </a:solidFill>
        </p:spPr>
        <p:txBody>
          <a:bodyPr>
            <a:normAutofit/>
          </a:bodyPr>
          <a:lstStyle/>
          <a:p>
            <a:r>
              <a:rPr lang="en-US" sz="3400">
                <a:latin typeface="Times New Roman" panose="02020603050405020304" pitchFamily="18" charset="0"/>
                <a:cs typeface="Times New Roman" panose="02020603050405020304" pitchFamily="18" charset="0"/>
              </a:rPr>
              <a:t>Unit-IV</a:t>
            </a:r>
            <a:endParaRPr lang="en-US" sz="3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51359" y="3720108"/>
            <a:ext cx="6656784" cy="694928"/>
          </a:xfrm>
        </p:spPr>
        <p:txBody>
          <a:bodyPr>
            <a:noAutofit/>
          </a:bodyPr>
          <a:lstStyle/>
          <a:p>
            <a:r>
              <a:rPr lang="en-US" sz="3600" dirty="0">
                <a:solidFill>
                  <a:srgbClr val="FF0000"/>
                </a:solidFill>
                <a:latin typeface="Times New Roman" panose="02020603050405020304" pitchFamily="18" charset="0"/>
                <a:cs typeface="Times New Roman" panose="02020603050405020304" pitchFamily="18" charset="0"/>
              </a:rPr>
              <a:t>Motivation, </a:t>
            </a:r>
          </a:p>
          <a:p>
            <a:r>
              <a:rPr lang="en-US" sz="3600" dirty="0">
                <a:solidFill>
                  <a:srgbClr val="FF0000"/>
                </a:solidFill>
                <a:latin typeface="Times New Roman" panose="02020603050405020304" pitchFamily="18" charset="0"/>
                <a:cs typeface="Times New Roman" panose="02020603050405020304" pitchFamily="18" charset="0"/>
              </a:rPr>
              <a:t>Early and Contemporary Theories</a:t>
            </a:r>
            <a:endParaRPr lang="en-US" sz="3600" b="1" dirty="0">
              <a:solidFill>
                <a:schemeClr val="tx1"/>
              </a:solidFill>
            </a:endParaRPr>
          </a:p>
        </p:txBody>
      </p:sp>
      <p:pic>
        <p:nvPicPr>
          <p:cNvPr id="4" name="Picture 2" descr="LPU Online - Apps on Google Play">
            <a:extLst>
              <a:ext uri="{FF2B5EF4-FFF2-40B4-BE49-F238E27FC236}">
                <a16:creationId xmlns:a16="http://schemas.microsoft.com/office/drawing/2014/main" id="{6B3057BF-37B3-6E24-DCD8-D9A9239740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6663" y="82550"/>
            <a:ext cx="346710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207F3945-0DB0-EEA9-9299-59B58A922AAA}"/>
              </a:ext>
            </a:extLst>
          </p:cNvPr>
          <p:cNvSpPr txBox="1">
            <a:spLocks/>
          </p:cNvSpPr>
          <p:nvPr/>
        </p:nvSpPr>
        <p:spPr bwMode="auto">
          <a:xfrm>
            <a:off x="3779912" y="5924550"/>
            <a:ext cx="6477000" cy="822325"/>
          </a:xfrm>
          <a:prstGeom prst="rect">
            <a:avLst/>
          </a:prstGeom>
          <a:noFill/>
          <a:ln>
            <a:noFill/>
          </a:ln>
        </p:spPr>
        <p:txBody>
          <a:bodyPr anchor="b">
            <a:normAutofit/>
          </a:bodyPr>
          <a:lstStyle>
            <a:lvl1pPr algn="l" rtl="0" fontAlgn="base">
              <a:spcBef>
                <a:spcPct val="0"/>
              </a:spcBef>
              <a:spcAft>
                <a:spcPct val="0"/>
              </a:spcAft>
              <a:defRPr sz="4400" kern="1200" cap="all" baseline="0">
                <a:solidFill>
                  <a:schemeClr val="tx2"/>
                </a:solidFill>
                <a:latin typeface="+mj-lt"/>
                <a:ea typeface="+mj-ea"/>
                <a:cs typeface="+mj-cs"/>
              </a:defRPr>
            </a:lvl1pPr>
            <a:lvl2pPr algn="l" rtl="0" fontAlgn="base">
              <a:spcBef>
                <a:spcPct val="0"/>
              </a:spcBef>
              <a:spcAft>
                <a:spcPct val="0"/>
              </a:spcAft>
              <a:defRPr sz="4400">
                <a:solidFill>
                  <a:schemeClr val="tx2"/>
                </a:solidFill>
                <a:latin typeface="Tw Cen MT" panose="020B0602020104020603" pitchFamily="34" charset="0"/>
              </a:defRPr>
            </a:lvl2pPr>
            <a:lvl3pPr algn="l" rtl="0" fontAlgn="base">
              <a:spcBef>
                <a:spcPct val="0"/>
              </a:spcBef>
              <a:spcAft>
                <a:spcPct val="0"/>
              </a:spcAft>
              <a:defRPr sz="4400">
                <a:solidFill>
                  <a:schemeClr val="tx2"/>
                </a:solidFill>
                <a:latin typeface="Tw Cen MT" panose="020B0602020104020603" pitchFamily="34" charset="0"/>
              </a:defRPr>
            </a:lvl3pPr>
            <a:lvl4pPr algn="l" rtl="0" fontAlgn="base">
              <a:spcBef>
                <a:spcPct val="0"/>
              </a:spcBef>
              <a:spcAft>
                <a:spcPct val="0"/>
              </a:spcAft>
              <a:defRPr sz="4400">
                <a:solidFill>
                  <a:schemeClr val="tx2"/>
                </a:solidFill>
                <a:latin typeface="Tw Cen MT" panose="020B0602020104020603" pitchFamily="34" charset="0"/>
              </a:defRPr>
            </a:lvl4pPr>
            <a:lvl5pPr algn="l" rtl="0" fontAlgn="base">
              <a:spcBef>
                <a:spcPct val="0"/>
              </a:spcBef>
              <a:spcAft>
                <a:spcPct val="0"/>
              </a:spcAft>
              <a:defRPr sz="4400">
                <a:solidFill>
                  <a:schemeClr val="tx2"/>
                </a:solidFill>
                <a:latin typeface="Tw Cen MT" panose="020B0602020104020603" pitchFamily="34" charset="0"/>
              </a:defRPr>
            </a:lvl5pPr>
            <a:lvl6pPr marL="457200" algn="l" rtl="0" fontAlgn="base">
              <a:spcBef>
                <a:spcPct val="0"/>
              </a:spcBef>
              <a:spcAft>
                <a:spcPct val="0"/>
              </a:spcAft>
              <a:defRPr sz="4400">
                <a:solidFill>
                  <a:schemeClr val="tx2"/>
                </a:solidFill>
                <a:latin typeface="Tw Cen MT" panose="020B0602020104020603" pitchFamily="34" charset="0"/>
              </a:defRPr>
            </a:lvl6pPr>
            <a:lvl7pPr marL="914400" algn="l" rtl="0" fontAlgn="base">
              <a:spcBef>
                <a:spcPct val="0"/>
              </a:spcBef>
              <a:spcAft>
                <a:spcPct val="0"/>
              </a:spcAft>
              <a:defRPr sz="4400">
                <a:solidFill>
                  <a:schemeClr val="tx2"/>
                </a:solidFill>
                <a:latin typeface="Tw Cen MT" panose="020B0602020104020603" pitchFamily="34" charset="0"/>
              </a:defRPr>
            </a:lvl7pPr>
            <a:lvl8pPr marL="1371600" algn="l" rtl="0" fontAlgn="base">
              <a:spcBef>
                <a:spcPct val="0"/>
              </a:spcBef>
              <a:spcAft>
                <a:spcPct val="0"/>
              </a:spcAft>
              <a:defRPr sz="4400">
                <a:solidFill>
                  <a:schemeClr val="tx2"/>
                </a:solidFill>
                <a:latin typeface="Tw Cen MT" panose="020B0602020104020603" pitchFamily="34" charset="0"/>
              </a:defRPr>
            </a:lvl8pPr>
            <a:lvl9pPr marL="1828800" algn="l" rtl="0" fontAlgn="base">
              <a:spcBef>
                <a:spcPct val="0"/>
              </a:spcBef>
              <a:spcAft>
                <a:spcPct val="0"/>
              </a:spcAft>
              <a:defRPr sz="4400">
                <a:solidFill>
                  <a:schemeClr val="tx2"/>
                </a:solidFill>
                <a:latin typeface="Tw Cen MT" panose="020B0602020104020603" pitchFamily="34" charset="0"/>
              </a:defRPr>
            </a:lvl9pPr>
          </a:lstStyle>
          <a:p>
            <a:pPr algn="ctr" eaLnBrk="1" fontAlgn="auto" hangingPunct="1">
              <a:spcAft>
                <a:spcPts val="0"/>
              </a:spcAft>
              <a:defRPr/>
            </a:pPr>
            <a:r>
              <a:rPr lang="en-US" sz="2400" b="1" dirty="0">
                <a:solidFill>
                  <a:srgbClr val="00B050"/>
                </a:solidFill>
              </a:rPr>
              <a:t>p. b. Narendra Kiran</a:t>
            </a:r>
          </a:p>
          <a:p>
            <a:pPr algn="ctr" eaLnBrk="1" fontAlgn="auto" hangingPunct="1">
              <a:spcAft>
                <a:spcPts val="0"/>
              </a:spcAft>
              <a:defRPr/>
            </a:pPr>
            <a:r>
              <a:rPr lang="en-US" sz="1800" dirty="0">
                <a:solidFill>
                  <a:srgbClr val="002060"/>
                </a:solidFill>
              </a:rPr>
              <a:t>Assistant professor</a:t>
            </a:r>
            <a:endParaRPr lang="en-SG" sz="3600" dirty="0">
              <a:solidFill>
                <a:srgbClr val="002060"/>
              </a:solidFill>
            </a:endParaRPr>
          </a:p>
        </p:txBody>
      </p:sp>
      <p:sp>
        <p:nvSpPr>
          <p:cNvPr id="6" name="Title 1">
            <a:extLst>
              <a:ext uri="{FF2B5EF4-FFF2-40B4-BE49-F238E27FC236}">
                <a16:creationId xmlns:a16="http://schemas.microsoft.com/office/drawing/2014/main" id="{7D5A2378-AF6E-520E-7DC4-3768994EB107}"/>
              </a:ext>
            </a:extLst>
          </p:cNvPr>
          <p:cNvSpPr txBox="1">
            <a:spLocks noChangeArrowheads="1"/>
          </p:cNvSpPr>
          <p:nvPr/>
        </p:nvSpPr>
        <p:spPr bwMode="auto">
          <a:xfrm>
            <a:off x="6872287" y="1483518"/>
            <a:ext cx="2271713"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90000"/>
              </a:lnSpc>
            </a:pPr>
            <a:r>
              <a:rPr lang="en-US" altLang="en-US" b="1" dirty="0">
                <a:solidFill>
                  <a:srgbClr val="FF0000"/>
                </a:solidFill>
                <a:latin typeface="Tw Cen MT" panose="020B0602020104020603" pitchFamily="34" charset="0"/>
              </a:rPr>
              <a:t>MGN-502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p>
            <a:r>
              <a:rPr lang="en-US" dirty="0"/>
              <a:t>………</a:t>
            </a:r>
          </a:p>
        </p:txBody>
      </p:sp>
      <p:sp>
        <p:nvSpPr>
          <p:cNvPr id="3" name="Content Placeholder 2"/>
          <p:cNvSpPr>
            <a:spLocks noGrp="1"/>
          </p:cNvSpPr>
          <p:nvPr>
            <p:ph idx="1"/>
          </p:nvPr>
        </p:nvSpPr>
        <p:spPr/>
        <p:txBody>
          <a:bodyPr/>
          <a:lstStyle/>
          <a:p>
            <a:pPr algn="just"/>
            <a:r>
              <a:rPr lang="en-US" b="1" dirty="0"/>
              <a:t>Extrinsic motivation</a:t>
            </a:r>
            <a:r>
              <a:rPr lang="en-US" dirty="0"/>
              <a:t>: This is when motivation </a:t>
            </a:r>
            <a:r>
              <a:rPr lang="en-US" dirty="0">
                <a:solidFill>
                  <a:srgbClr val="FF0000"/>
                </a:solidFill>
              </a:rPr>
              <a:t>comes from "external" factors </a:t>
            </a:r>
            <a:r>
              <a:rPr lang="en-US" dirty="0"/>
              <a:t>that are given or controlled by others. Salary or praise are good examples. </a:t>
            </a:r>
          </a:p>
          <a:p>
            <a:pPr algn="just"/>
            <a:r>
              <a:rPr lang="en-US" dirty="0"/>
              <a:t>This type of motivation is everywhere and frequently used within society.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p>
            <a:r>
              <a:rPr lang="en-US" dirty="0"/>
              <a:t>……….</a:t>
            </a:r>
          </a:p>
        </p:txBody>
      </p:sp>
      <p:sp>
        <p:nvSpPr>
          <p:cNvPr id="3" name="Content Placeholder 2"/>
          <p:cNvSpPr>
            <a:spLocks noGrp="1"/>
          </p:cNvSpPr>
          <p:nvPr>
            <p:ph idx="1"/>
          </p:nvPr>
        </p:nvSpPr>
        <p:spPr/>
        <p:txBody>
          <a:bodyPr>
            <a:normAutofit fontScale="92500" lnSpcReduction="10000"/>
          </a:bodyPr>
          <a:lstStyle/>
          <a:p>
            <a:pPr algn="just"/>
            <a:r>
              <a:rPr lang="en-US" b="1" dirty="0"/>
              <a:t>Positive motivation (rewards)</a:t>
            </a:r>
          </a:p>
          <a:p>
            <a:pPr algn="just"/>
            <a:r>
              <a:rPr lang="en-US" dirty="0"/>
              <a:t>It is the type of motivation that you use when you perform an activity to gain a reward that usually lies in the future.</a:t>
            </a:r>
          </a:p>
          <a:p>
            <a:pPr algn="just"/>
            <a:r>
              <a:rPr lang="en-US" b="1" dirty="0"/>
              <a:t>Negative motivation (pain-avoidance)</a:t>
            </a:r>
          </a:p>
          <a:p>
            <a:pPr algn="just"/>
            <a:r>
              <a:rPr lang="en-US" dirty="0"/>
              <a:t>It is the type of motivation that you use when you perform an activity to avoid the pain that may result from not doing it. For instance, a student who studies hard not to fail is negatively motivating himself.</a:t>
            </a:r>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Quiz</a:t>
            </a:r>
          </a:p>
        </p:txBody>
      </p:sp>
      <p:sp>
        <p:nvSpPr>
          <p:cNvPr id="3" name="Content Placeholder 2"/>
          <p:cNvSpPr>
            <a:spLocks noGrp="1"/>
          </p:cNvSpPr>
          <p:nvPr>
            <p:ph idx="1"/>
          </p:nvPr>
        </p:nvSpPr>
        <p:spPr/>
        <p:txBody>
          <a:bodyPr/>
          <a:lstStyle/>
          <a:p>
            <a:pPr algn="just"/>
            <a:r>
              <a:rPr lang="en-US" b="1" dirty="0"/>
              <a:t>Which one of the following is not true?</a:t>
            </a:r>
          </a:p>
          <a:p>
            <a:pPr algn="just"/>
            <a:r>
              <a:rPr lang="en-US" dirty="0"/>
              <a:t>Motivation is complex process</a:t>
            </a:r>
          </a:p>
          <a:p>
            <a:pPr algn="just"/>
            <a:r>
              <a:rPr lang="en-US" dirty="0"/>
              <a:t>Motivation is goal oriented</a:t>
            </a:r>
          </a:p>
          <a:p>
            <a:pPr algn="just"/>
            <a:r>
              <a:rPr lang="en-US" dirty="0"/>
              <a:t>Motivation is the core of management </a:t>
            </a:r>
          </a:p>
          <a:p>
            <a:pPr algn="just"/>
            <a:r>
              <a:rPr lang="en-US" dirty="0"/>
              <a:t>Motivation always comes from internal factors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86058"/>
            <a:ext cx="8229600" cy="1143000"/>
          </a:xfrm>
          <a:solidFill>
            <a:schemeClr val="accent6">
              <a:lumMod val="75000"/>
            </a:schemeClr>
          </a:solidFill>
        </p:spPr>
        <p:txBody>
          <a:bodyPr>
            <a:normAutofit/>
          </a:bodyPr>
          <a:lstStyle/>
          <a:p>
            <a:r>
              <a:rPr lang="en-IN" sz="5400" dirty="0"/>
              <a:t>Theories of Motivation</a:t>
            </a:r>
            <a:endParaRPr lang="en-US" sz="5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r>
              <a:rPr lang="en-US" dirty="0"/>
              <a:t>Maslow's Theory of Needs Hierarchy</a:t>
            </a:r>
          </a:p>
        </p:txBody>
      </p:sp>
      <p:sp>
        <p:nvSpPr>
          <p:cNvPr id="3" name="Content Placeholder 2"/>
          <p:cNvSpPr>
            <a:spLocks noGrp="1"/>
          </p:cNvSpPr>
          <p:nvPr>
            <p:ph idx="1"/>
          </p:nvPr>
        </p:nvSpPr>
        <p:spPr/>
        <p:txBody>
          <a:bodyPr>
            <a:normAutofit lnSpcReduction="10000"/>
          </a:bodyPr>
          <a:lstStyle/>
          <a:p>
            <a:pPr algn="just"/>
            <a:r>
              <a:rPr lang="en-US" dirty="0"/>
              <a:t>Maslow's hierarchy of needs is a motivational theory in psychology comprising a </a:t>
            </a:r>
            <a:r>
              <a:rPr lang="en-US" dirty="0">
                <a:solidFill>
                  <a:srgbClr val="FF0000"/>
                </a:solidFill>
              </a:rPr>
              <a:t>five-tier model of human needs</a:t>
            </a:r>
            <a:r>
              <a:rPr lang="en-US" dirty="0"/>
              <a:t>, often depicted as hierarchical levels within a pyramid. </a:t>
            </a:r>
          </a:p>
          <a:p>
            <a:pPr algn="just"/>
            <a:r>
              <a:rPr lang="en-US" dirty="0"/>
              <a:t>From the bottom of the hierarchy upwards, the needs are: </a:t>
            </a:r>
            <a:r>
              <a:rPr lang="en-US" dirty="0">
                <a:solidFill>
                  <a:srgbClr val="FF0000"/>
                </a:solidFill>
              </a:rPr>
              <a:t>physiological, safety, social, self-esteem and self-actualization</a:t>
            </a:r>
            <a:r>
              <a:rPr lang="en-US" dirty="0"/>
              <a:t>.</a:t>
            </a:r>
            <a:endParaRPr lang="en-IN" dirty="0"/>
          </a:p>
          <a:p>
            <a:pPr algn="just"/>
            <a:r>
              <a:rPr lang="en-US" dirty="0">
                <a:hlinkClick r:id="rId2"/>
              </a:rPr>
              <a:t>https://www.youtube.com/watch?v=UxdvcAJFRnc</a:t>
            </a:r>
            <a:endParaRPr lang="en-US" dirty="0"/>
          </a:p>
          <a:p>
            <a:pPr algn="just"/>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pload.wikimedia.org/wikipedia/commons/thumb/e/..."/>
          <p:cNvPicPr>
            <a:picLocks noChangeAspect="1" noChangeArrowheads="1"/>
          </p:cNvPicPr>
          <p:nvPr/>
        </p:nvPicPr>
        <p:blipFill>
          <a:blip r:embed="rId2"/>
          <a:srcRect/>
          <a:stretch>
            <a:fillRect/>
          </a:stretch>
        </p:blipFill>
        <p:spPr bwMode="auto">
          <a:xfrm>
            <a:off x="428596" y="428604"/>
            <a:ext cx="7786742" cy="607223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r>
              <a:rPr lang="en-US" b="1" dirty="0"/>
              <a:t>Criticisms of Maslow's Hierarchy of Needs</a:t>
            </a:r>
          </a:p>
        </p:txBody>
      </p:sp>
      <p:sp>
        <p:nvSpPr>
          <p:cNvPr id="3" name="Content Placeholder 2"/>
          <p:cNvSpPr>
            <a:spLocks noGrp="1"/>
          </p:cNvSpPr>
          <p:nvPr>
            <p:ph idx="1"/>
          </p:nvPr>
        </p:nvSpPr>
        <p:spPr/>
        <p:txBody>
          <a:bodyPr/>
          <a:lstStyle/>
          <a:p>
            <a:pPr algn="just"/>
            <a:r>
              <a:rPr lang="en-US" dirty="0"/>
              <a:t>The needs may </a:t>
            </a:r>
            <a:r>
              <a:rPr lang="en-US" dirty="0">
                <a:solidFill>
                  <a:srgbClr val="FF0000"/>
                </a:solidFill>
              </a:rPr>
              <a:t>not follow a definite hierarchical order. </a:t>
            </a:r>
          </a:p>
          <a:p>
            <a:pPr algn="just"/>
            <a:r>
              <a:rPr lang="en-US" dirty="0"/>
              <a:t>For example, even if </a:t>
            </a:r>
            <a:r>
              <a:rPr lang="en-US" dirty="0">
                <a:solidFill>
                  <a:srgbClr val="FF0000"/>
                </a:solidFill>
              </a:rPr>
              <a:t>safety need is not satisfied, the social need may emerge</a:t>
            </a:r>
            <a:r>
              <a:rPr lang="en-US" dirty="0"/>
              <a:t>. </a:t>
            </a:r>
          </a:p>
          <a:p>
            <a:pPr algn="just"/>
            <a:r>
              <a:rPr lang="en-US" dirty="0"/>
              <a:t>The level of motivation may be </a:t>
            </a:r>
            <a:r>
              <a:rPr lang="en-US" dirty="0">
                <a:solidFill>
                  <a:srgbClr val="FF0000"/>
                </a:solidFill>
              </a:rPr>
              <a:t>permanently lower for some people.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br>
              <a:rPr lang="en-US" dirty="0"/>
            </a:br>
            <a:r>
              <a:rPr lang="en-US" dirty="0"/>
              <a:t>Herzberg’s Two Factor </a:t>
            </a:r>
            <a:br>
              <a:rPr lang="en-US" dirty="0"/>
            </a:br>
            <a:r>
              <a:rPr lang="en-US" dirty="0"/>
              <a:t>Theory of Motivation - </a:t>
            </a:r>
            <a:br>
              <a:rPr lang="en-US" dirty="0"/>
            </a:br>
            <a:endParaRPr lang="en-US" dirty="0"/>
          </a:p>
        </p:txBody>
      </p:sp>
      <p:sp>
        <p:nvSpPr>
          <p:cNvPr id="3" name="Content Placeholder 2"/>
          <p:cNvSpPr>
            <a:spLocks noGrp="1"/>
          </p:cNvSpPr>
          <p:nvPr>
            <p:ph idx="1"/>
          </p:nvPr>
        </p:nvSpPr>
        <p:spPr/>
        <p:txBody>
          <a:bodyPr>
            <a:normAutofit lnSpcReduction="10000"/>
          </a:bodyPr>
          <a:lstStyle/>
          <a:p>
            <a:pPr algn="just"/>
            <a:r>
              <a:rPr lang="en-US" dirty="0"/>
              <a:t>Two Factor Theory, argues that </a:t>
            </a:r>
            <a:r>
              <a:rPr lang="en-US" dirty="0">
                <a:solidFill>
                  <a:srgbClr val="FF0000"/>
                </a:solidFill>
              </a:rPr>
              <a:t>there are two factors that an organization can adjust to influence motivation </a:t>
            </a:r>
            <a:r>
              <a:rPr lang="en-US" dirty="0"/>
              <a:t>in the workplace. The factors are-</a:t>
            </a:r>
          </a:p>
          <a:p>
            <a:pPr algn="just" fontAlgn="base"/>
            <a:r>
              <a:rPr lang="en-US" b="1" dirty="0"/>
              <a:t>Motivating factors</a:t>
            </a:r>
            <a:r>
              <a:rPr lang="en-US" dirty="0"/>
              <a:t>: Which can encourage employees to work harder.</a:t>
            </a:r>
          </a:p>
          <a:p>
            <a:pPr algn="just" fontAlgn="base"/>
            <a:r>
              <a:rPr lang="en-US" b="1" dirty="0"/>
              <a:t>Hygiene factors</a:t>
            </a:r>
            <a:r>
              <a:rPr lang="en-US" dirty="0"/>
              <a:t>: These won’t encourage employees to work harder but their absence will cause them to become demotivated.</a:t>
            </a:r>
          </a:p>
          <a:p>
            <a:pPr algn="just"/>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p:nvPr/>
        </p:nvPicPr>
        <p:blipFill>
          <a:blip r:embed="rId2"/>
          <a:srcRect l="8974" t="30473" r="41336" b="6805"/>
          <a:stretch>
            <a:fillRect/>
          </a:stretch>
        </p:blipFill>
        <p:spPr bwMode="auto">
          <a:xfrm>
            <a:off x="357158" y="357166"/>
            <a:ext cx="8358246" cy="6215106"/>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Motivating Factors</a:t>
            </a:r>
          </a:p>
        </p:txBody>
      </p:sp>
      <p:sp>
        <p:nvSpPr>
          <p:cNvPr id="3" name="Content Placeholder 2"/>
          <p:cNvSpPr>
            <a:spLocks noGrp="1"/>
          </p:cNvSpPr>
          <p:nvPr>
            <p:ph idx="1"/>
          </p:nvPr>
        </p:nvSpPr>
        <p:spPr/>
        <p:txBody>
          <a:bodyPr>
            <a:normAutofit fontScale="92500" lnSpcReduction="20000"/>
          </a:bodyPr>
          <a:lstStyle/>
          <a:p>
            <a:pPr algn="just" fontAlgn="base"/>
            <a:r>
              <a:rPr lang="en-US" b="1" dirty="0"/>
              <a:t>Achievement</a:t>
            </a:r>
            <a:r>
              <a:rPr lang="en-US" dirty="0"/>
              <a:t>: A job must give an employee a sense of achievement. This will provide a proud feeling of having done something difficult but worthwhile.</a:t>
            </a:r>
          </a:p>
          <a:p>
            <a:pPr algn="just" fontAlgn="base"/>
            <a:r>
              <a:rPr lang="en-US" b="1" dirty="0"/>
              <a:t>Recognition</a:t>
            </a:r>
            <a:r>
              <a:rPr lang="en-US" dirty="0"/>
              <a:t>: A job must provide an employee with praise and recognition of their successes. This recognition should come from both their superiors and their peers.</a:t>
            </a:r>
          </a:p>
          <a:p>
            <a:pPr algn="just" fontAlgn="base"/>
            <a:r>
              <a:rPr lang="en-US" b="1" dirty="0"/>
              <a:t>The work itself</a:t>
            </a:r>
            <a:r>
              <a:rPr lang="en-US" dirty="0"/>
              <a:t>: The job itself must be interesting, varied, and provide enough of a challenge to keep employees motivated.</a:t>
            </a:r>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IN" dirty="0"/>
              <a:t>Motivation</a:t>
            </a:r>
            <a:endParaRPr lang="en-US" dirty="0"/>
          </a:p>
        </p:txBody>
      </p:sp>
      <p:sp>
        <p:nvSpPr>
          <p:cNvPr id="3" name="Content Placeholder 2"/>
          <p:cNvSpPr>
            <a:spLocks noGrp="1"/>
          </p:cNvSpPr>
          <p:nvPr>
            <p:ph idx="1"/>
          </p:nvPr>
        </p:nvSpPr>
        <p:spPr/>
        <p:txBody>
          <a:bodyPr/>
          <a:lstStyle/>
          <a:p>
            <a:pPr algn="just"/>
            <a:r>
              <a:rPr lang="en-IN" dirty="0">
                <a:solidFill>
                  <a:srgbClr val="FF0000"/>
                </a:solidFill>
              </a:rPr>
              <a:t>Learning outcome-</a:t>
            </a:r>
          </a:p>
          <a:p>
            <a:pPr algn="just"/>
            <a:r>
              <a:rPr lang="en-US" dirty="0"/>
              <a:t>be able to understand the importance of motivation and its theories. </a:t>
            </a:r>
          </a:p>
        </p:txBody>
      </p:sp>
      <p:pic>
        <p:nvPicPr>
          <p:cNvPr id="7170" name="Picture 2" descr="Audit Advantage: Motivation, the Force Within | CareersinAudit.com"/>
          <p:cNvPicPr>
            <a:picLocks noChangeAspect="1" noChangeArrowheads="1"/>
          </p:cNvPicPr>
          <p:nvPr/>
        </p:nvPicPr>
        <p:blipFill>
          <a:blip r:embed="rId2"/>
          <a:srcRect/>
          <a:stretch>
            <a:fillRect/>
          </a:stretch>
        </p:blipFill>
        <p:spPr bwMode="auto">
          <a:xfrm>
            <a:off x="928662" y="3214686"/>
            <a:ext cx="7572428" cy="333375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a:t>
            </a:r>
          </a:p>
        </p:txBody>
      </p:sp>
      <p:sp>
        <p:nvSpPr>
          <p:cNvPr id="3" name="Content Placeholder 2"/>
          <p:cNvSpPr>
            <a:spLocks noGrp="1"/>
          </p:cNvSpPr>
          <p:nvPr>
            <p:ph idx="1"/>
          </p:nvPr>
        </p:nvSpPr>
        <p:spPr/>
        <p:txBody>
          <a:bodyPr>
            <a:normAutofit fontScale="92500" lnSpcReduction="10000"/>
          </a:bodyPr>
          <a:lstStyle/>
          <a:p>
            <a:pPr algn="just" fontAlgn="base"/>
            <a:r>
              <a:rPr lang="en-US" b="1" dirty="0"/>
              <a:t>Responsibility</a:t>
            </a:r>
            <a:r>
              <a:rPr lang="en-US" dirty="0"/>
              <a:t>: Employees should “own” their work. They should hold themselves responsible for this completion and not feel as though they are being micromanaged.</a:t>
            </a:r>
          </a:p>
          <a:p>
            <a:pPr algn="just" fontAlgn="base"/>
            <a:r>
              <a:rPr lang="en-US" b="1" dirty="0"/>
              <a:t>Advancement</a:t>
            </a:r>
            <a:r>
              <a:rPr lang="en-US" dirty="0"/>
              <a:t>: Promotion opportunities should exist for the employee.</a:t>
            </a:r>
          </a:p>
          <a:p>
            <a:pPr algn="just" fontAlgn="base"/>
            <a:r>
              <a:rPr lang="en-US" b="1" dirty="0"/>
              <a:t>Growth</a:t>
            </a:r>
            <a:r>
              <a:rPr lang="en-US" dirty="0"/>
              <a:t>: The job should give employees the opportunity to learn new skills. This can happen either on the job or through more formal training.</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Hygiene factors</a:t>
            </a:r>
          </a:p>
        </p:txBody>
      </p:sp>
      <p:sp>
        <p:nvSpPr>
          <p:cNvPr id="3" name="Content Placeholder 2"/>
          <p:cNvSpPr>
            <a:spLocks noGrp="1"/>
          </p:cNvSpPr>
          <p:nvPr>
            <p:ph idx="1"/>
          </p:nvPr>
        </p:nvSpPr>
        <p:spPr/>
        <p:txBody>
          <a:bodyPr>
            <a:normAutofit fontScale="92500" lnSpcReduction="10000"/>
          </a:bodyPr>
          <a:lstStyle/>
          <a:p>
            <a:pPr algn="just" fontAlgn="base"/>
            <a:r>
              <a:rPr lang="en-US" b="1" dirty="0"/>
              <a:t>Company policies</a:t>
            </a:r>
            <a:r>
              <a:rPr lang="en-US" dirty="0"/>
              <a:t>: These should be fair and clear to every employee. They must also be equivalent to those of competitors.</a:t>
            </a:r>
          </a:p>
          <a:p>
            <a:pPr algn="just" fontAlgn="base"/>
            <a:r>
              <a:rPr lang="en-US" b="1" dirty="0"/>
              <a:t>Supervision</a:t>
            </a:r>
            <a:r>
              <a:rPr lang="en-US" dirty="0"/>
              <a:t>: Supervision must be fair and appropriate. The employee should be given as much autonomy as is reasonable.</a:t>
            </a:r>
          </a:p>
          <a:p>
            <a:pPr algn="just" fontAlgn="base"/>
            <a:r>
              <a:rPr lang="en-US" b="1" dirty="0"/>
              <a:t>Relationships</a:t>
            </a:r>
            <a:r>
              <a:rPr lang="en-US" dirty="0"/>
              <a:t>: There should be no tolerance for bullying. A healthy, amiable, and appropriate relationship should exist between peers, superiors, and subordinates.</a:t>
            </a:r>
          </a:p>
          <a:p>
            <a:pPr algn="just"/>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a:t>
            </a:r>
          </a:p>
        </p:txBody>
      </p:sp>
      <p:sp>
        <p:nvSpPr>
          <p:cNvPr id="3" name="Content Placeholder 2"/>
          <p:cNvSpPr>
            <a:spLocks noGrp="1"/>
          </p:cNvSpPr>
          <p:nvPr>
            <p:ph idx="1"/>
          </p:nvPr>
        </p:nvSpPr>
        <p:spPr/>
        <p:txBody>
          <a:bodyPr>
            <a:normAutofit lnSpcReduction="10000"/>
          </a:bodyPr>
          <a:lstStyle/>
          <a:p>
            <a:pPr algn="just" fontAlgn="base"/>
            <a:r>
              <a:rPr lang="en-US" b="1" dirty="0"/>
              <a:t>Work conditions</a:t>
            </a:r>
            <a:r>
              <a:rPr lang="en-US" dirty="0"/>
              <a:t>: Equipment and the working environment should be safe, fit for purpose, and hygienic.</a:t>
            </a:r>
          </a:p>
          <a:p>
            <a:pPr algn="just" fontAlgn="base"/>
            <a:r>
              <a:rPr lang="en-US" b="1" dirty="0"/>
              <a:t>Salary</a:t>
            </a:r>
            <a:r>
              <a:rPr lang="en-US" dirty="0"/>
              <a:t>: The pay structure should be fair and reasonable. It should also be competitive with other organizations in the same industry.</a:t>
            </a:r>
          </a:p>
          <a:p>
            <a:pPr algn="just" fontAlgn="base"/>
            <a:r>
              <a:rPr lang="en-US" b="1" dirty="0"/>
              <a:t>Security</a:t>
            </a:r>
            <a:r>
              <a:rPr lang="en-US" dirty="0"/>
              <a:t>: It is important that employees feel that their job is secure and they are not under the constant threat of being laid-off.</a:t>
            </a:r>
          </a:p>
          <a:p>
            <a:pPr algn="just"/>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br>
              <a:rPr lang="en-US" dirty="0"/>
            </a:br>
            <a:r>
              <a:rPr lang="en-US" dirty="0"/>
              <a:t>The Four Stages</a:t>
            </a:r>
            <a:br>
              <a:rPr lang="en-US" dirty="0"/>
            </a:br>
            <a:endParaRPr lang="en-US" dirty="0"/>
          </a:p>
        </p:txBody>
      </p:sp>
      <p:sp>
        <p:nvSpPr>
          <p:cNvPr id="3" name="Content Placeholder 2"/>
          <p:cNvSpPr>
            <a:spLocks noGrp="1"/>
          </p:cNvSpPr>
          <p:nvPr>
            <p:ph idx="1"/>
          </p:nvPr>
        </p:nvSpPr>
        <p:spPr/>
        <p:txBody>
          <a:bodyPr>
            <a:normAutofit lnSpcReduction="10000"/>
          </a:bodyPr>
          <a:lstStyle/>
          <a:p>
            <a:pPr algn="just"/>
            <a:r>
              <a:rPr lang="en-US" dirty="0">
                <a:solidFill>
                  <a:srgbClr val="FF0000"/>
                </a:solidFill>
              </a:rPr>
              <a:t>High Hygiene and High Motivation: </a:t>
            </a:r>
            <a:r>
              <a:rPr lang="en-US" dirty="0"/>
              <a:t>This is the ideal situation and the one which every manager should strive for. Here, all employees are motivated and have very few grievances.</a:t>
            </a:r>
          </a:p>
          <a:p>
            <a:pPr algn="just"/>
            <a:r>
              <a:rPr lang="en-US" dirty="0">
                <a:solidFill>
                  <a:srgbClr val="FF0000"/>
                </a:solidFill>
              </a:rPr>
              <a:t>Low Hygiene and Low Motivation: </a:t>
            </a:r>
            <a:r>
              <a:rPr lang="en-US" dirty="0"/>
              <a:t>This is obviously a bad situation for an organization or team to find itself in. Here, employees aren’t motivated and the hygiene factors are not up to scratch.</a:t>
            </a:r>
          </a:p>
          <a:p>
            <a:pPr algn="just"/>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a:t>
            </a:r>
          </a:p>
        </p:txBody>
      </p:sp>
      <p:sp>
        <p:nvSpPr>
          <p:cNvPr id="3" name="Content Placeholder 2"/>
          <p:cNvSpPr>
            <a:spLocks noGrp="1"/>
          </p:cNvSpPr>
          <p:nvPr>
            <p:ph idx="1"/>
          </p:nvPr>
        </p:nvSpPr>
        <p:spPr/>
        <p:txBody>
          <a:bodyPr>
            <a:normAutofit fontScale="92500" lnSpcReduction="10000"/>
          </a:bodyPr>
          <a:lstStyle/>
          <a:p>
            <a:pPr algn="just"/>
            <a:r>
              <a:rPr lang="en-US" dirty="0">
                <a:solidFill>
                  <a:srgbClr val="FF0000"/>
                </a:solidFill>
              </a:rPr>
              <a:t>High Hygiene and Low Motivation: </a:t>
            </a:r>
            <a:r>
              <a:rPr lang="en-US" dirty="0"/>
              <a:t>In this situation, employees have few grievances but they are not highly motivated. An example </a:t>
            </a:r>
            <a:r>
              <a:rPr lang="en-US" dirty="0">
                <a:solidFill>
                  <a:srgbClr val="FF0000"/>
                </a:solidFill>
              </a:rPr>
              <a:t>working condition is good but the work isn’t very interesting. </a:t>
            </a:r>
          </a:p>
          <a:p>
            <a:pPr algn="just"/>
            <a:r>
              <a:rPr lang="en-US" dirty="0">
                <a:solidFill>
                  <a:srgbClr val="FF0000"/>
                </a:solidFill>
              </a:rPr>
              <a:t>Low Hygiene and High Motivation: </a:t>
            </a:r>
            <a:r>
              <a:rPr lang="en-US" dirty="0"/>
              <a:t>employees are highly motivated but they have a lot of grievances. A typical example is where the </a:t>
            </a:r>
            <a:r>
              <a:rPr lang="en-US" dirty="0">
                <a:solidFill>
                  <a:srgbClr val="FF0000"/>
                </a:solidFill>
              </a:rPr>
              <a:t>work is exciting but the pay and working conditions are behind competitors.</a:t>
            </a:r>
          </a:p>
          <a:p>
            <a:pPr algn="just"/>
            <a:endParaRPr lang="en-US" dirty="0"/>
          </a:p>
          <a:p>
            <a:pPr algn="just"/>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Strategies to motivate employees </a:t>
            </a:r>
          </a:p>
        </p:txBody>
      </p:sp>
      <p:sp>
        <p:nvSpPr>
          <p:cNvPr id="3" name="Content Placeholder 2"/>
          <p:cNvSpPr>
            <a:spLocks noGrp="1"/>
          </p:cNvSpPr>
          <p:nvPr>
            <p:ph idx="1"/>
          </p:nvPr>
        </p:nvSpPr>
        <p:spPr/>
        <p:txBody>
          <a:bodyPr/>
          <a:lstStyle/>
          <a:p>
            <a:pPr algn="just" fontAlgn="base"/>
            <a:r>
              <a:rPr lang="en-US" dirty="0"/>
              <a:t>There is a two-step process to use the Two Factor Theory model to increase the motivation of your team.</a:t>
            </a:r>
          </a:p>
          <a:p>
            <a:pPr algn="just" fontAlgn="base"/>
            <a:r>
              <a:rPr lang="en-US" b="1" dirty="0">
                <a:solidFill>
                  <a:srgbClr val="FF0000"/>
                </a:solidFill>
              </a:rPr>
              <a:t>Eliminate job hygiene stressors.</a:t>
            </a:r>
          </a:p>
          <a:p>
            <a:pPr algn="just" fontAlgn="base"/>
            <a:r>
              <a:rPr lang="en-US" b="1" dirty="0">
                <a:solidFill>
                  <a:srgbClr val="FF0000"/>
                </a:solidFill>
              </a:rPr>
              <a:t>Boost job satisfaction</a:t>
            </a:r>
          </a:p>
          <a:p>
            <a:pPr algn="just"/>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MCQs</a:t>
            </a:r>
          </a:p>
        </p:txBody>
      </p:sp>
      <p:sp>
        <p:nvSpPr>
          <p:cNvPr id="3" name="Content Placeholder 2"/>
          <p:cNvSpPr>
            <a:spLocks noGrp="1"/>
          </p:cNvSpPr>
          <p:nvPr>
            <p:ph idx="1"/>
          </p:nvPr>
        </p:nvSpPr>
        <p:spPr/>
        <p:txBody>
          <a:bodyPr/>
          <a:lstStyle/>
          <a:p>
            <a:pPr algn="just"/>
            <a:r>
              <a:rPr lang="en-US" b="1" dirty="0"/>
              <a:t>1. Who has given the hierarchy of needs theory of motivation?</a:t>
            </a:r>
            <a:endParaRPr lang="en-US" dirty="0"/>
          </a:p>
          <a:p>
            <a:pPr algn="just"/>
            <a:r>
              <a:rPr lang="en-US" dirty="0"/>
              <a:t>Abraham Maslow</a:t>
            </a:r>
          </a:p>
          <a:p>
            <a:pPr algn="just"/>
            <a:r>
              <a:rPr lang="en-US" dirty="0"/>
              <a:t>David McClelland</a:t>
            </a:r>
          </a:p>
          <a:p>
            <a:pPr algn="just"/>
            <a:r>
              <a:rPr lang="en-US" dirty="0"/>
              <a:t>Victor Vroom</a:t>
            </a:r>
          </a:p>
          <a:p>
            <a:pPr algn="just"/>
            <a:r>
              <a:rPr lang="en-US" dirty="0"/>
              <a:t>Frederick Herzberg</a:t>
            </a:r>
          </a:p>
          <a:p>
            <a:pPr algn="just">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a:t>
            </a:r>
          </a:p>
        </p:txBody>
      </p:sp>
      <p:sp>
        <p:nvSpPr>
          <p:cNvPr id="3" name="Content Placeholder 2"/>
          <p:cNvSpPr>
            <a:spLocks noGrp="1"/>
          </p:cNvSpPr>
          <p:nvPr>
            <p:ph idx="1"/>
          </p:nvPr>
        </p:nvSpPr>
        <p:spPr/>
        <p:txBody>
          <a:bodyPr/>
          <a:lstStyle/>
          <a:p>
            <a:r>
              <a:rPr lang="en-US" dirty="0"/>
              <a:t>Which among the following is not one of the needs of human being as par needs theory of motivation?</a:t>
            </a:r>
          </a:p>
          <a:p>
            <a:r>
              <a:rPr lang="en-US" dirty="0"/>
              <a:t>Safety need</a:t>
            </a:r>
          </a:p>
          <a:p>
            <a:r>
              <a:rPr lang="en-US" dirty="0"/>
              <a:t>Social need</a:t>
            </a:r>
          </a:p>
          <a:p>
            <a:r>
              <a:rPr lang="en-US" dirty="0"/>
              <a:t>Political need</a:t>
            </a:r>
          </a:p>
          <a:p>
            <a:r>
              <a:rPr lang="en-US" dirty="0"/>
              <a:t>Esteem need</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2"/>
          </p:nvPr>
        </p:nvSpPr>
        <p:spPr>
          <a:noFill/>
        </p:spPr>
        <p:txBody>
          <a:bodyPr lIns="82945" tIns="41473" rIns="82945" bIns="41473"/>
          <a:lstStyle/>
          <a:p>
            <a:fld id="{3DBEBDE8-DCCA-44AC-8602-4E4D7E121170}" type="slidenum">
              <a:rPr lang="en-GB"/>
              <a:pPr/>
              <a:t>28</a:t>
            </a:fld>
            <a:endParaRPr lang="en-GB"/>
          </a:p>
        </p:txBody>
      </p:sp>
      <p:sp>
        <p:nvSpPr>
          <p:cNvPr id="8193" name="Rectangle 1"/>
          <p:cNvSpPr>
            <a:spLocks noGrp="1" noChangeArrowheads="1"/>
          </p:cNvSpPr>
          <p:nvPr>
            <p:ph type="title" idx="4294967295"/>
          </p:nvPr>
        </p:nvSpPr>
        <p:spPr>
          <a:xfrm>
            <a:off x="315361" y="11521"/>
            <a:ext cx="8716320" cy="1301897"/>
          </a:xfrm>
          <a:blipFill dpi="0" rotWithShape="0">
            <a:blip r:embed="rId3" cstate="print"/>
            <a:srcRect/>
            <a:stretch>
              <a:fillRect/>
            </a:stretch>
          </a:blipFill>
          <a:ln w="3240">
            <a:solidFill>
              <a:srgbClr val="5F5F5F"/>
            </a:solidFill>
            <a:miter lim="800000"/>
          </a:ln>
          <a:effectLst>
            <a:outerShdw dist="107933" dir="2700000" algn="ctr" rotWithShape="0">
              <a:srgbClr val="B2B2B2">
                <a:alpha val="50027"/>
              </a:srgbClr>
            </a:outerShdw>
          </a:effectLst>
        </p:spPr>
        <p:txBody>
          <a:bodyPr lIns="165890" tIns="42452" rIns="81639" bIns="42452">
            <a:normAutofit fontScale="90000"/>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dirty="0"/>
              <a:t>Theory X and Theory Y (Douglas McGregor)</a:t>
            </a:r>
          </a:p>
        </p:txBody>
      </p:sp>
      <p:sp>
        <p:nvSpPr>
          <p:cNvPr id="8194" name="Line 2"/>
          <p:cNvSpPr>
            <a:spLocks noChangeShapeType="1"/>
          </p:cNvSpPr>
          <p:nvPr/>
        </p:nvSpPr>
        <p:spPr bwMode="auto">
          <a:xfrm>
            <a:off x="914401" y="3429001"/>
            <a:ext cx="3810240" cy="1440"/>
          </a:xfrm>
          <a:prstGeom prst="line">
            <a:avLst/>
          </a:prstGeom>
          <a:noFill/>
          <a:ln w="38160">
            <a:solidFill>
              <a:srgbClr val="CC3300"/>
            </a:solidFill>
            <a:miter lim="800000"/>
            <a:headEnd/>
            <a:tailEnd/>
          </a:ln>
        </p:spPr>
        <p:txBody>
          <a:bodyPr lIns="82945" tIns="41473" rIns="82945" bIns="41473"/>
          <a:lstStyle/>
          <a:p>
            <a:endParaRPr lang="en-US"/>
          </a:p>
        </p:txBody>
      </p:sp>
      <p:pic>
        <p:nvPicPr>
          <p:cNvPr id="7173" name="Picture 3"/>
          <p:cNvPicPr>
            <a:picLocks noChangeAspect="1" noChangeArrowheads="1"/>
          </p:cNvPicPr>
          <p:nvPr/>
        </p:nvPicPr>
        <p:blipFill>
          <a:blip r:embed="rId4" cstate="print"/>
          <a:srcRect/>
          <a:stretch>
            <a:fillRect/>
          </a:stretch>
        </p:blipFill>
        <p:spPr bwMode="auto">
          <a:xfrm>
            <a:off x="5028481" y="1471835"/>
            <a:ext cx="2895840" cy="1729622"/>
          </a:xfrm>
          <a:prstGeom prst="rect">
            <a:avLst/>
          </a:prstGeom>
          <a:noFill/>
          <a:ln w="9525">
            <a:noFill/>
            <a:round/>
            <a:headEnd/>
            <a:tailEnd/>
          </a:ln>
        </p:spPr>
      </p:pic>
      <p:pic>
        <p:nvPicPr>
          <p:cNvPr id="7174" name="Picture 4"/>
          <p:cNvPicPr>
            <a:picLocks noChangeAspect="1" noChangeArrowheads="1"/>
          </p:cNvPicPr>
          <p:nvPr/>
        </p:nvPicPr>
        <p:blipFill>
          <a:blip r:embed="rId5" cstate="print"/>
          <a:srcRect/>
          <a:stretch>
            <a:fillRect/>
          </a:stretch>
        </p:blipFill>
        <p:spPr bwMode="auto">
          <a:xfrm>
            <a:off x="5549760" y="3886969"/>
            <a:ext cx="2374560" cy="2438176"/>
          </a:xfrm>
          <a:prstGeom prst="rect">
            <a:avLst/>
          </a:prstGeom>
          <a:noFill/>
          <a:ln w="9525">
            <a:noFill/>
            <a:round/>
            <a:headEnd/>
            <a:tailEnd/>
          </a:ln>
        </p:spPr>
      </p:pic>
      <p:sp>
        <p:nvSpPr>
          <p:cNvPr id="7175" name="Text Box 5"/>
          <p:cNvSpPr txBox="1">
            <a:spLocks noChangeArrowheads="1"/>
          </p:cNvSpPr>
          <p:nvPr/>
        </p:nvSpPr>
        <p:spPr bwMode="auto">
          <a:xfrm>
            <a:off x="914400" y="1447352"/>
            <a:ext cx="4037760" cy="1729773"/>
          </a:xfrm>
          <a:prstGeom prst="rect">
            <a:avLst/>
          </a:prstGeom>
          <a:noFill/>
          <a:ln w="9525">
            <a:noFill/>
            <a:round/>
            <a:headEnd/>
            <a:tailEnd/>
          </a:ln>
        </p:spPr>
        <p:txBody>
          <a:bodyPr lIns="81639" tIns="42452" rIns="81639" bIns="42452">
            <a:spAutoFit/>
          </a:bodyPr>
          <a:lstStyle/>
          <a:p>
            <a:pPr>
              <a:spcBef>
                <a:spcPts val="1361"/>
              </a:spcBef>
              <a:buSzPct val="100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rPr>
              <a:t>Theory X</a:t>
            </a:r>
          </a:p>
          <a:p>
            <a:pPr>
              <a:spcBef>
                <a:spcPts val="1134"/>
              </a:spcBef>
              <a:buSzPct val="100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solidFill>
                  <a:srgbClr val="000000"/>
                </a:solidFill>
                <a:latin typeface="Tahoma" pitchFamily="32" charset="0"/>
              </a:rPr>
              <a:t>Assumes that employees dislike work, lack ambition, avoid responsibility, and must be directed and coerced to perform.</a:t>
            </a:r>
          </a:p>
        </p:txBody>
      </p:sp>
      <p:sp>
        <p:nvSpPr>
          <p:cNvPr id="7176" name="Text Box 6"/>
          <p:cNvSpPr txBox="1">
            <a:spLocks noChangeArrowheads="1"/>
          </p:cNvSpPr>
          <p:nvPr/>
        </p:nvSpPr>
        <p:spPr bwMode="auto">
          <a:xfrm>
            <a:off x="914400" y="3581657"/>
            <a:ext cx="3886560" cy="2006772"/>
          </a:xfrm>
          <a:prstGeom prst="rect">
            <a:avLst/>
          </a:prstGeom>
          <a:noFill/>
          <a:ln w="9525">
            <a:noFill/>
            <a:round/>
            <a:headEnd/>
            <a:tailEnd/>
          </a:ln>
        </p:spPr>
        <p:txBody>
          <a:bodyPr lIns="81639" tIns="42452" rIns="81639" bIns="42452">
            <a:spAutoFit/>
          </a:bodyPr>
          <a:lstStyle/>
          <a:p>
            <a:pPr>
              <a:spcBef>
                <a:spcPts val="1361"/>
              </a:spcBef>
              <a:buSzPct val="100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rPr>
              <a:t>Theory Y</a:t>
            </a:r>
          </a:p>
          <a:p>
            <a:pPr>
              <a:spcBef>
                <a:spcPts val="1134"/>
              </a:spcBef>
              <a:buSzPct val="100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solidFill>
                  <a:srgbClr val="000000"/>
                </a:solidFill>
                <a:latin typeface="Tahoma" pitchFamily="32" charset="0"/>
              </a:rPr>
              <a:t>Assumes that employees like work, seek responsibility, are capable of making decisions, and exercise self-direction and self-control when committed to a goal.</a:t>
            </a:r>
          </a:p>
        </p:txBody>
      </p:sp>
    </p:spTree>
    <p:extLst>
      <p:ext uri="{BB962C8B-B14F-4D97-AF65-F5344CB8AC3E}">
        <p14:creationId xmlns:p14="http://schemas.microsoft.com/office/powerpoint/2010/main" val="82947871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0"/>
                      </p:stCondLst>
                      <p:childTnLst>
                        <p:par>
                          <p:cTn id="4" fill="hold">
                            <p:stCondLst>
                              <p:cond delay="0"/>
                            </p:stCondLst>
                            <p:childTnLst>
                              <p:par>
                                <p:cTn id="5" presetID="1" presetClass="entr" fill="hold" grpId="0" nodeType="after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accent6">
              <a:lumMod val="75000"/>
            </a:schemeClr>
          </a:solidFill>
        </p:spPr>
        <p:txBody>
          <a:bodyPr/>
          <a:lstStyle/>
          <a:p>
            <a:r>
              <a:rPr lang="en-US" dirty="0"/>
              <a:t>McGregor’s Theory X &amp; Y</a:t>
            </a:r>
          </a:p>
        </p:txBody>
      </p:sp>
      <p:sp>
        <p:nvSpPr>
          <p:cNvPr id="6" name="Content Placeholder 5"/>
          <p:cNvSpPr>
            <a:spLocks noGrp="1"/>
          </p:cNvSpPr>
          <p:nvPr>
            <p:ph sz="half" idx="1"/>
          </p:nvPr>
        </p:nvSpPr>
        <p:spPr/>
        <p:txBody>
          <a:bodyPr>
            <a:normAutofit fontScale="92500" lnSpcReduction="10000"/>
          </a:bodyPr>
          <a:lstStyle/>
          <a:p>
            <a:pPr>
              <a:buNone/>
            </a:pPr>
            <a:r>
              <a:rPr lang="en-US" b="1" dirty="0"/>
              <a:t>Theory X</a:t>
            </a:r>
          </a:p>
          <a:p>
            <a:pPr>
              <a:buNone/>
            </a:pPr>
            <a:r>
              <a:rPr lang="en-US" dirty="0"/>
              <a:t>*Managers are pessimistic</a:t>
            </a:r>
          </a:p>
          <a:p>
            <a:pPr>
              <a:buNone/>
            </a:pPr>
            <a:r>
              <a:rPr lang="en-US" dirty="0"/>
              <a:t>about workers’</a:t>
            </a:r>
          </a:p>
          <a:p>
            <a:pPr>
              <a:buNone/>
            </a:pPr>
            <a:r>
              <a:rPr lang="en-US" dirty="0"/>
              <a:t>capabilities.</a:t>
            </a:r>
          </a:p>
          <a:p>
            <a:pPr>
              <a:buNone/>
            </a:pPr>
            <a:r>
              <a:rPr lang="en-US" dirty="0"/>
              <a:t>*Managers believe people</a:t>
            </a:r>
          </a:p>
          <a:p>
            <a:pPr>
              <a:buNone/>
            </a:pPr>
            <a:r>
              <a:rPr lang="en-US" dirty="0"/>
              <a:t>dislike work, seek to</a:t>
            </a:r>
          </a:p>
          <a:p>
            <a:pPr>
              <a:buNone/>
            </a:pPr>
            <a:r>
              <a:rPr lang="en-US" dirty="0"/>
              <a:t>avoid responsibility, and</a:t>
            </a:r>
          </a:p>
          <a:p>
            <a:pPr>
              <a:buNone/>
            </a:pPr>
            <a:r>
              <a:rPr lang="en-US" dirty="0"/>
              <a:t>are not ambitious.</a:t>
            </a:r>
          </a:p>
          <a:p>
            <a:pPr>
              <a:buNone/>
            </a:pPr>
            <a:r>
              <a:rPr lang="en-US" dirty="0"/>
              <a:t>*Employees must be</a:t>
            </a:r>
          </a:p>
          <a:p>
            <a:pPr>
              <a:buNone/>
            </a:pPr>
            <a:r>
              <a:rPr lang="en-US" dirty="0"/>
              <a:t>closely supervised.</a:t>
            </a:r>
          </a:p>
        </p:txBody>
      </p:sp>
      <p:sp>
        <p:nvSpPr>
          <p:cNvPr id="7" name="Content Placeholder 6"/>
          <p:cNvSpPr>
            <a:spLocks noGrp="1"/>
          </p:cNvSpPr>
          <p:nvPr>
            <p:ph sz="half" idx="2"/>
          </p:nvPr>
        </p:nvSpPr>
        <p:spPr/>
        <p:txBody>
          <a:bodyPr>
            <a:normAutofit fontScale="92500" lnSpcReduction="10000"/>
          </a:bodyPr>
          <a:lstStyle/>
          <a:p>
            <a:pPr>
              <a:buNone/>
            </a:pPr>
            <a:r>
              <a:rPr lang="en-US" b="1" dirty="0"/>
              <a:t>Theory Y</a:t>
            </a:r>
          </a:p>
          <a:p>
            <a:pPr>
              <a:buNone/>
            </a:pPr>
            <a:r>
              <a:rPr lang="en-US" dirty="0"/>
              <a:t>*Managers are more</a:t>
            </a:r>
          </a:p>
          <a:p>
            <a:pPr>
              <a:buNone/>
            </a:pPr>
            <a:r>
              <a:rPr lang="en-US" dirty="0"/>
              <a:t>optimistic about workers’</a:t>
            </a:r>
          </a:p>
          <a:p>
            <a:pPr>
              <a:buNone/>
            </a:pPr>
            <a:r>
              <a:rPr lang="en-US" dirty="0"/>
              <a:t>capabilities.</a:t>
            </a:r>
          </a:p>
          <a:p>
            <a:pPr>
              <a:buNone/>
            </a:pPr>
            <a:r>
              <a:rPr lang="en-US" dirty="0"/>
              <a:t>*Managers believe people</a:t>
            </a:r>
          </a:p>
          <a:p>
            <a:pPr>
              <a:buNone/>
            </a:pPr>
            <a:r>
              <a:rPr lang="en-US" dirty="0"/>
              <a:t>enjoy work, willingly</a:t>
            </a:r>
          </a:p>
          <a:p>
            <a:pPr>
              <a:buNone/>
            </a:pPr>
            <a:r>
              <a:rPr lang="en-US" dirty="0"/>
              <a:t>accept responsibility,</a:t>
            </a:r>
          </a:p>
          <a:p>
            <a:pPr>
              <a:buNone/>
            </a:pPr>
            <a:r>
              <a:rPr lang="en-US" dirty="0"/>
              <a:t>exercise self-control,</a:t>
            </a:r>
          </a:p>
          <a:p>
            <a:pPr>
              <a:buNone/>
            </a:pPr>
            <a:r>
              <a:rPr lang="en-US" dirty="0"/>
              <a:t>have the capacity to</a:t>
            </a:r>
          </a:p>
          <a:p>
            <a:pPr>
              <a:buNone/>
            </a:pPr>
            <a:r>
              <a:rPr lang="en-US" dirty="0"/>
              <a:t>innovate, and work</a:t>
            </a:r>
          </a:p>
        </p:txBody>
      </p:sp>
    </p:spTree>
    <p:extLst>
      <p:ext uri="{BB962C8B-B14F-4D97-AF65-F5344CB8AC3E}">
        <p14:creationId xmlns:p14="http://schemas.microsoft.com/office/powerpoint/2010/main" val="3646493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Motivation</a:t>
            </a:r>
          </a:p>
        </p:txBody>
      </p:sp>
      <p:sp>
        <p:nvSpPr>
          <p:cNvPr id="3" name="Content Placeholder 2"/>
          <p:cNvSpPr>
            <a:spLocks noGrp="1"/>
          </p:cNvSpPr>
          <p:nvPr>
            <p:ph idx="1"/>
          </p:nvPr>
        </p:nvSpPr>
        <p:spPr/>
        <p:txBody>
          <a:bodyPr>
            <a:normAutofit/>
          </a:bodyPr>
          <a:lstStyle/>
          <a:p>
            <a:pPr algn="just"/>
            <a:r>
              <a:rPr lang="en-US" dirty="0"/>
              <a:t>The term “motivation” can be traced out from a </a:t>
            </a:r>
            <a:r>
              <a:rPr lang="en-US" dirty="0">
                <a:solidFill>
                  <a:srgbClr val="FF0000"/>
                </a:solidFill>
              </a:rPr>
              <a:t>Latin</a:t>
            </a:r>
            <a:r>
              <a:rPr lang="en-US" dirty="0"/>
              <a:t> word ‘</a:t>
            </a:r>
            <a:r>
              <a:rPr lang="en-US" dirty="0" err="1">
                <a:solidFill>
                  <a:srgbClr val="FF0000"/>
                </a:solidFill>
              </a:rPr>
              <a:t>movere</a:t>
            </a:r>
            <a:r>
              <a:rPr lang="en-US" dirty="0"/>
              <a:t>’, which means </a:t>
            </a:r>
            <a:r>
              <a:rPr lang="en-US" dirty="0">
                <a:solidFill>
                  <a:srgbClr val="FF0000"/>
                </a:solidFill>
              </a:rPr>
              <a:t>to move</a:t>
            </a:r>
            <a:r>
              <a:rPr lang="en-US" dirty="0"/>
              <a:t>.</a:t>
            </a:r>
          </a:p>
          <a:p>
            <a:pPr algn="just"/>
            <a:r>
              <a:rPr lang="en-US" dirty="0"/>
              <a:t>Motivation is the </a:t>
            </a:r>
            <a:r>
              <a:rPr lang="en-US" dirty="0">
                <a:solidFill>
                  <a:srgbClr val="FF0000"/>
                </a:solidFill>
              </a:rPr>
              <a:t>process that initiates, guides, and maintains goal-oriented behaviors</a:t>
            </a:r>
            <a:r>
              <a:rPr lang="en-US" dirty="0"/>
              <a:t>. </a:t>
            </a:r>
          </a:p>
          <a:p>
            <a:pPr algn="just"/>
            <a:r>
              <a:rPr lang="en-IN" dirty="0"/>
              <a:t>Motivation is </a:t>
            </a:r>
            <a:r>
              <a:rPr lang="en-IN" dirty="0">
                <a:solidFill>
                  <a:srgbClr val="FF0000"/>
                </a:solidFill>
              </a:rPr>
              <a:t>core </a:t>
            </a:r>
            <a:r>
              <a:rPr lang="en-IN" dirty="0"/>
              <a:t>of management</a:t>
            </a:r>
            <a:r>
              <a:rPr lang="en-IN" dirty="0">
                <a:solidFill>
                  <a:srgbClr val="FF0000"/>
                </a:solidFill>
              </a:rPr>
              <a:t>.</a:t>
            </a:r>
            <a:endParaRPr lang="en-US"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
          <p:cNvSpPr>
            <a:spLocks noGrp="1" noChangeArrowheads="1"/>
          </p:cNvSpPr>
          <p:nvPr>
            <p:ph type="title"/>
          </p:nvPr>
        </p:nvSpPr>
        <p:spPr>
          <a:xfrm>
            <a:off x="1600200" y="152400"/>
            <a:ext cx="6858000" cy="609600"/>
          </a:xfrm>
          <a:solidFill>
            <a:schemeClr val="accent6">
              <a:lumMod val="75000"/>
            </a:schemeClr>
          </a:solidFill>
        </p:spPr>
        <p:txBody>
          <a:bodyPr>
            <a:normAutofit fontScale="90000"/>
          </a:bodyPr>
          <a:lstStyle/>
          <a:p>
            <a:pPr eaLnBrk="1" hangingPunct="1"/>
            <a:r>
              <a:rPr lang="en-US" sz="2800" dirty="0"/>
              <a:t>McGregors Theory of X &amp; Y</a:t>
            </a:r>
            <a:r>
              <a:rPr lang="en-US" sz="4000" dirty="0"/>
              <a:t> </a:t>
            </a:r>
          </a:p>
        </p:txBody>
      </p:sp>
      <p:graphicFrame>
        <p:nvGraphicFramePr>
          <p:cNvPr id="17463" name="Group 55"/>
          <p:cNvGraphicFramePr>
            <a:graphicFrameLocks noGrp="1"/>
          </p:cNvGraphicFramePr>
          <p:nvPr>
            <p:ph type="tbl" idx="1"/>
          </p:nvPr>
        </p:nvGraphicFramePr>
        <p:xfrm>
          <a:off x="914400" y="1066799"/>
          <a:ext cx="7315200" cy="6187440"/>
        </p:xfrm>
        <a:graphic>
          <a:graphicData uri="http://schemas.openxmlformats.org/drawingml/2006/table">
            <a:tbl>
              <a:tblPr/>
              <a:tblGrid>
                <a:gridCol w="4149969">
                  <a:extLst>
                    <a:ext uri="{9D8B030D-6E8A-4147-A177-3AD203B41FA5}">
                      <a16:colId xmlns:a16="http://schemas.microsoft.com/office/drawing/2014/main" val="20000"/>
                    </a:ext>
                  </a:extLst>
                </a:gridCol>
                <a:gridCol w="3165231">
                  <a:extLst>
                    <a:ext uri="{9D8B030D-6E8A-4147-A177-3AD203B41FA5}">
                      <a16:colId xmlns:a16="http://schemas.microsoft.com/office/drawing/2014/main" val="20001"/>
                    </a:ext>
                  </a:extLst>
                </a:gridCol>
              </a:tblGrid>
              <a:tr h="6538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sng" strike="noStrike" cap="none" normalizeH="0" baseline="0" dirty="0">
                          <a:ln>
                            <a:noFill/>
                          </a:ln>
                          <a:solidFill>
                            <a:schemeClr val="tx1"/>
                          </a:solidFill>
                          <a:effectLst/>
                          <a:latin typeface="Times New Roman" pitchFamily="18" charset="0"/>
                        </a:rPr>
                        <a:t>Theory X (bureaucratic &amp; authoritarian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sng" strike="noStrike" cap="none" normalizeH="0" baseline="0" dirty="0">
                          <a:ln>
                            <a:noFill/>
                          </a:ln>
                          <a:solidFill>
                            <a:schemeClr val="tx1"/>
                          </a:solidFill>
                          <a:effectLst/>
                          <a:latin typeface="Times New Roman" pitchFamily="18" charset="0"/>
                        </a:rPr>
                        <a:t>Theory Y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538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Average person dislikes work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People are by nature not lazy &amp; unreliable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949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Most people are not ambitious and little capacity for creativity &amp; innovation </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They enjoy work, show initiative &amp; imagination in self direction and self control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066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Needs to be directed and do not take responsibility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Motivations occurs at the social esteem, and self actualisation levels and also at physiological and security levels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380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Necessary to use strict controls, threats, constant pressure, coercion, persuasion or punishment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People can be self directed and can be creative ast work if properly motivated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9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9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42692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2"/>
          </p:nvPr>
        </p:nvSpPr>
        <p:spPr>
          <a:noFill/>
        </p:spPr>
        <p:txBody>
          <a:bodyPr lIns="82945" tIns="41473" rIns="82945" bIns="41473"/>
          <a:lstStyle/>
          <a:p>
            <a:fld id="{1543D41E-1A74-4AF8-BC5B-116D422E0856}" type="slidenum">
              <a:rPr lang="en-GB"/>
              <a:pPr/>
              <a:t>31</a:t>
            </a:fld>
            <a:endParaRPr lang="en-GB"/>
          </a:p>
        </p:txBody>
      </p:sp>
      <p:sp>
        <p:nvSpPr>
          <p:cNvPr id="12289" name="Rectangle 1"/>
          <p:cNvSpPr>
            <a:spLocks noGrp="1" noChangeArrowheads="1"/>
          </p:cNvSpPr>
          <p:nvPr>
            <p:ph type="title" idx="4294967295"/>
          </p:nvPr>
        </p:nvSpPr>
        <p:spPr>
          <a:xfrm>
            <a:off x="0" y="0"/>
            <a:ext cx="9144000" cy="1008106"/>
          </a:xfrm>
          <a:blipFill dpi="0" rotWithShape="0">
            <a:blip r:embed="rId3" cstate="print"/>
            <a:srcRect/>
            <a:stretch>
              <a:fillRect/>
            </a:stretch>
          </a:blipFill>
          <a:ln w="3240">
            <a:solidFill>
              <a:srgbClr val="5F5F5F"/>
            </a:solidFill>
            <a:miter lim="800000"/>
          </a:ln>
          <a:effectLst>
            <a:outerShdw dist="107933" dir="2700000" algn="ctr" rotWithShape="0">
              <a:srgbClr val="B2B2B2">
                <a:alpha val="50027"/>
              </a:srgbClr>
            </a:outerShdw>
          </a:effectLst>
        </p:spPr>
        <p:txBody>
          <a:bodyPr lIns="165890" tIns="42452" rIns="81639" bIns="42452"/>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536446" algn="l"/>
              </a:tabLst>
              <a:defRPr/>
            </a:pPr>
            <a:r>
              <a:rPr lang="en-GB" dirty="0"/>
              <a:t>ERG Theory (Clayton </a:t>
            </a:r>
            <a:r>
              <a:rPr lang="en-GB" dirty="0" err="1"/>
              <a:t>Alderfer</a:t>
            </a:r>
            <a:r>
              <a:rPr lang="en-GB" dirty="0"/>
              <a:t>)</a:t>
            </a:r>
          </a:p>
        </p:txBody>
      </p:sp>
      <p:sp>
        <p:nvSpPr>
          <p:cNvPr id="12290" name="Text Box 2"/>
          <p:cNvSpPr txBox="1">
            <a:spLocks noChangeArrowheads="1"/>
          </p:cNvSpPr>
          <p:nvPr/>
        </p:nvSpPr>
        <p:spPr bwMode="auto">
          <a:xfrm>
            <a:off x="228600" y="3200016"/>
            <a:ext cx="4800600" cy="2972472"/>
          </a:xfrm>
          <a:prstGeom prst="rect">
            <a:avLst/>
          </a:prstGeom>
          <a:blipFill dpi="0" rotWithShape="0">
            <a:blip r:embed="rId4" cstate="print"/>
            <a:srcRect/>
            <a:stretch>
              <a:fillRect/>
            </a:stretch>
          </a:blipFill>
          <a:ln w="12600">
            <a:solidFill>
              <a:srgbClr val="000000"/>
            </a:solidFill>
            <a:miter lim="800000"/>
            <a:headEnd/>
            <a:tailEnd/>
          </a:ln>
          <a:effectLst>
            <a:outerShdw dist="134956" dir="2472881" algn="ctr" rotWithShape="0">
              <a:srgbClr val="DDDDDD"/>
            </a:outerShdw>
          </a:effectLst>
        </p:spPr>
        <p:txBody>
          <a:bodyPr lIns="165890" tIns="42452" rIns="81639" bIns="42452" anchor="ctr"/>
          <a:lstStyle/>
          <a:p>
            <a:pPr>
              <a:lnSpc>
                <a:spcPct val="90000"/>
              </a:lnSpc>
              <a:spcBef>
                <a:spcPts val="1134"/>
              </a:spcBef>
              <a:buClr>
                <a:srgbClr val="FFFFCC"/>
              </a:buClr>
              <a:buSzPct val="100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pPr>
            <a:r>
              <a:rPr lang="en-GB" b="1" dirty="0">
                <a:solidFill>
                  <a:srgbClr val="FFFFCC"/>
                </a:solidFill>
              </a:rPr>
              <a:t>Core Needs</a:t>
            </a:r>
          </a:p>
          <a:p>
            <a:pPr algn="just">
              <a:lnSpc>
                <a:spcPct val="90000"/>
              </a:lnSpc>
              <a:spcBef>
                <a:spcPts val="1134"/>
              </a:spcBef>
              <a:buClr>
                <a:srgbClr val="FFFFFF"/>
              </a:buClr>
              <a:buSzPct val="100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pPr>
            <a:r>
              <a:rPr lang="en-GB" sz="2400" b="1" dirty="0"/>
              <a:t>Existence:</a:t>
            </a:r>
            <a:r>
              <a:rPr lang="en-GB" sz="2400" b="1" dirty="0">
                <a:solidFill>
                  <a:srgbClr val="FFFFFF"/>
                </a:solidFill>
              </a:rPr>
              <a:t> </a:t>
            </a:r>
            <a:r>
              <a:rPr lang="en-GB" b="1" dirty="0">
                <a:solidFill>
                  <a:srgbClr val="FFFFFF"/>
                </a:solidFill>
              </a:rPr>
              <a:t>provision of basic material requirements.  Physiological and safety needs</a:t>
            </a:r>
          </a:p>
          <a:p>
            <a:pPr algn="just">
              <a:lnSpc>
                <a:spcPct val="90000"/>
              </a:lnSpc>
              <a:spcBef>
                <a:spcPts val="1134"/>
              </a:spcBef>
              <a:buClr>
                <a:srgbClr val="FFFFFF"/>
              </a:buClr>
              <a:buSzPct val="100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pPr>
            <a:r>
              <a:rPr lang="en-GB" sz="2400" b="1" dirty="0"/>
              <a:t>Relatedness: </a:t>
            </a:r>
            <a:r>
              <a:rPr lang="en-GB" b="1" dirty="0">
                <a:solidFill>
                  <a:srgbClr val="FFFFFF"/>
                </a:solidFill>
              </a:rPr>
              <a:t>desire for relationships. Interpersonal relationship</a:t>
            </a:r>
          </a:p>
          <a:p>
            <a:pPr algn="just">
              <a:lnSpc>
                <a:spcPct val="90000"/>
              </a:lnSpc>
              <a:spcBef>
                <a:spcPts val="1134"/>
              </a:spcBef>
              <a:buClr>
                <a:srgbClr val="FFFFFF"/>
              </a:buClr>
              <a:buSzPct val="100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pPr>
            <a:r>
              <a:rPr lang="en-GB" sz="2400" b="1" dirty="0"/>
              <a:t>Growth: </a:t>
            </a:r>
            <a:r>
              <a:rPr lang="en-GB" b="1" dirty="0">
                <a:solidFill>
                  <a:srgbClr val="FFFFFF"/>
                </a:solidFill>
              </a:rPr>
              <a:t>desire for personal development. Self improvement </a:t>
            </a:r>
          </a:p>
        </p:txBody>
      </p:sp>
      <p:sp>
        <p:nvSpPr>
          <p:cNvPr id="12291" name="Text Box 3"/>
          <p:cNvSpPr txBox="1">
            <a:spLocks noChangeArrowheads="1"/>
          </p:cNvSpPr>
          <p:nvPr/>
        </p:nvSpPr>
        <p:spPr bwMode="auto">
          <a:xfrm>
            <a:off x="5410200" y="3200016"/>
            <a:ext cx="2970600" cy="2972472"/>
          </a:xfrm>
          <a:prstGeom prst="rect">
            <a:avLst/>
          </a:prstGeom>
          <a:solidFill>
            <a:srgbClr val="996633"/>
          </a:solidFill>
          <a:ln w="12600">
            <a:solidFill>
              <a:srgbClr val="000000"/>
            </a:solidFill>
            <a:miter lim="800000"/>
            <a:headEnd/>
            <a:tailEnd/>
          </a:ln>
          <a:effectLst>
            <a:outerShdw dist="134956" dir="2472881" algn="ctr" rotWithShape="0">
              <a:srgbClr val="DDDDDD"/>
            </a:outerShdw>
          </a:effectLst>
        </p:spPr>
        <p:txBody>
          <a:bodyPr lIns="165890" tIns="42452" rIns="81639" bIns="42452" anchor="ctr"/>
          <a:lstStyle/>
          <a:p>
            <a:pPr>
              <a:lnSpc>
                <a:spcPct val="90000"/>
              </a:lnSpc>
              <a:spcBef>
                <a:spcPts val="1134"/>
              </a:spcBef>
              <a:buClr>
                <a:srgbClr val="FFFFCC"/>
              </a:buClr>
              <a:buSzPct val="100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pPr>
            <a:r>
              <a:rPr lang="en-GB" b="1" dirty="0">
                <a:solidFill>
                  <a:srgbClr val="FFFFCC"/>
                </a:solidFill>
              </a:rPr>
              <a:t>Concepts:</a:t>
            </a:r>
          </a:p>
          <a:p>
            <a:pPr>
              <a:lnSpc>
                <a:spcPct val="90000"/>
              </a:lnSpc>
              <a:spcBef>
                <a:spcPts val="1134"/>
              </a:spcBef>
              <a:buClr>
                <a:srgbClr val="FFFFFF"/>
              </a:buClr>
              <a:buSzPct val="100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pPr>
            <a:r>
              <a:rPr lang="en-GB" b="1" dirty="0">
                <a:solidFill>
                  <a:srgbClr val="FFFFFF"/>
                </a:solidFill>
              </a:rPr>
              <a:t>More than one need can be operative at the same time.</a:t>
            </a:r>
          </a:p>
          <a:p>
            <a:pPr>
              <a:lnSpc>
                <a:spcPct val="90000"/>
              </a:lnSpc>
              <a:spcBef>
                <a:spcPts val="1134"/>
              </a:spcBef>
              <a:buClr>
                <a:srgbClr val="FFFFFF"/>
              </a:buClr>
              <a:buSzPct val="100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defRPr/>
            </a:pPr>
            <a:r>
              <a:rPr lang="en-GB" b="1" dirty="0">
                <a:solidFill>
                  <a:srgbClr val="FFFFFF"/>
                </a:solidFill>
              </a:rPr>
              <a:t>If a higher-level need cannot be fulfilled, the desire to satisfy a lower-level need increases.</a:t>
            </a:r>
          </a:p>
        </p:txBody>
      </p:sp>
      <p:sp>
        <p:nvSpPr>
          <p:cNvPr id="11270" name="Text Box 4"/>
          <p:cNvSpPr txBox="1">
            <a:spLocks noChangeArrowheads="1"/>
          </p:cNvSpPr>
          <p:nvPr/>
        </p:nvSpPr>
        <p:spPr bwMode="auto">
          <a:xfrm>
            <a:off x="914400" y="1294697"/>
            <a:ext cx="7315200" cy="1386089"/>
          </a:xfrm>
          <a:prstGeom prst="rect">
            <a:avLst/>
          </a:prstGeom>
          <a:noFill/>
          <a:ln w="9525">
            <a:noFill/>
            <a:round/>
            <a:headEnd/>
            <a:tailEnd/>
          </a:ln>
        </p:spPr>
        <p:txBody>
          <a:bodyPr lIns="81639" tIns="42452" rIns="81639" bIns="42452">
            <a:spAutoFit/>
          </a:bodyPr>
          <a:lstStyle/>
          <a:p>
            <a:pPr>
              <a:spcBef>
                <a:spcPts val="1361"/>
              </a:spcBef>
              <a:buSzPct val="100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rPr>
              <a:t>ERG Theory</a:t>
            </a:r>
          </a:p>
          <a:p>
            <a:pPr>
              <a:spcBef>
                <a:spcPts val="1361"/>
              </a:spcBef>
              <a:buSzPct val="100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dirty="0">
                <a:solidFill>
                  <a:srgbClr val="000000"/>
                </a:solidFill>
                <a:latin typeface="Tahoma" pitchFamily="32" charset="0"/>
              </a:rPr>
              <a:t>There are three groups of core needs: existence, relatedness, and growth.</a:t>
            </a:r>
          </a:p>
        </p:txBody>
      </p:sp>
    </p:spTree>
    <p:extLst>
      <p:ext uri="{BB962C8B-B14F-4D97-AF65-F5344CB8AC3E}">
        <p14:creationId xmlns:p14="http://schemas.microsoft.com/office/powerpoint/2010/main" val="367016195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0"/>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box(in)">
                                      <p:cBhvr>
                                        <p:cTn id="7" dur="500"/>
                                        <p:tgtEl>
                                          <p:spTgt spid="12290"/>
                                        </p:tgtEl>
                                      </p:cBhvr>
                                    </p:animEffect>
                                  </p:childTnLst>
                                </p:cTn>
                              </p:par>
                            </p:childTnLst>
                          </p:cTn>
                        </p:par>
                        <p:par>
                          <p:cTn id="8" fill="hold">
                            <p:stCondLst>
                              <p:cond delay="0"/>
                            </p:stCondLst>
                            <p:childTnLst>
                              <p:par>
                                <p:cTn id="9" presetID="4" presetClass="entr" presetSubtype="16" fill="hold" nodeType="afterEffect">
                                  <p:stCondLst>
                                    <p:cond delay="0"/>
                                  </p:stCondLst>
                                  <p:childTnLst>
                                    <p:set>
                                      <p:cBhvr>
                                        <p:cTn id="10" dur="1" fill="hold">
                                          <p:stCondLst>
                                            <p:cond delay="0"/>
                                          </p:stCondLst>
                                        </p:cTn>
                                        <p:tgtEl>
                                          <p:spTgt spid="12291"/>
                                        </p:tgtEl>
                                        <p:attrNameLst>
                                          <p:attrName>style.visibility</p:attrName>
                                        </p:attrNameLst>
                                      </p:cBhvr>
                                      <p:to>
                                        <p:strVal val="visible"/>
                                      </p:to>
                                    </p:set>
                                    <p:animEffect transition="in" filter="box(in)">
                                      <p:cBhvr>
                                        <p:cTn id="11"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19459"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19460" name="Rectangle 4"/>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19461" name="Rectangle 5"/>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19462" name="Rectangle 6"/>
          <p:cNvSpPr>
            <a:spLocks noChangeArrowheads="1"/>
          </p:cNvSpPr>
          <p:nvPr/>
        </p:nvSpPr>
        <p:spPr bwMode="auto">
          <a:xfrm>
            <a:off x="2424113" y="203200"/>
            <a:ext cx="4314825" cy="576263"/>
          </a:xfrm>
          <a:prstGeom prst="rect">
            <a:avLst/>
          </a:prstGeom>
          <a:noFill/>
          <a:ln w="12700">
            <a:noFill/>
            <a:miter lim="800000"/>
            <a:headEnd/>
            <a:tailEnd/>
          </a:ln>
        </p:spPr>
        <p:txBody>
          <a:bodyPr wrap="none" lIns="90488" tIns="44450" rIns="90488" bIns="44450">
            <a:spAutoFit/>
          </a:bodyPr>
          <a:lstStyle/>
          <a:p>
            <a:r>
              <a:rPr lang="en-US" sz="3200" b="1">
                <a:solidFill>
                  <a:srgbClr val="800000"/>
                </a:solidFill>
              </a:rPr>
              <a:t>Alderfer’s ERG Theory</a:t>
            </a:r>
            <a:endParaRPr lang="en-US" sz="3200" b="1">
              <a:solidFill>
                <a:schemeClr val="tx2"/>
              </a:solidFill>
            </a:endParaRPr>
          </a:p>
        </p:txBody>
      </p:sp>
      <p:sp>
        <p:nvSpPr>
          <p:cNvPr id="19463" name="Rectangle 7"/>
          <p:cNvSpPr>
            <a:spLocks noChangeArrowheads="1"/>
          </p:cNvSpPr>
          <p:nvPr/>
        </p:nvSpPr>
        <p:spPr bwMode="auto">
          <a:xfrm>
            <a:off x="2368550" y="1301750"/>
            <a:ext cx="4406900" cy="1130300"/>
          </a:xfrm>
          <a:prstGeom prst="rect">
            <a:avLst/>
          </a:prstGeom>
          <a:solidFill>
            <a:srgbClr val="9999FF"/>
          </a:solidFill>
          <a:ln w="12700">
            <a:solidFill>
              <a:schemeClr val="tx1"/>
            </a:solidFill>
            <a:miter lim="800000"/>
            <a:headEnd/>
            <a:tailEnd/>
          </a:ln>
        </p:spPr>
        <p:txBody>
          <a:bodyPr wrap="none" anchor="ctr"/>
          <a:lstStyle/>
          <a:p>
            <a:endParaRPr lang="en-US"/>
          </a:p>
        </p:txBody>
      </p:sp>
      <p:sp>
        <p:nvSpPr>
          <p:cNvPr id="19464" name="Rectangle 8"/>
          <p:cNvSpPr>
            <a:spLocks noChangeArrowheads="1"/>
          </p:cNvSpPr>
          <p:nvPr/>
        </p:nvSpPr>
        <p:spPr bwMode="auto">
          <a:xfrm>
            <a:off x="2368550" y="3206750"/>
            <a:ext cx="4406900" cy="1130300"/>
          </a:xfrm>
          <a:prstGeom prst="rect">
            <a:avLst/>
          </a:prstGeom>
          <a:solidFill>
            <a:srgbClr val="FFFF00"/>
          </a:solidFill>
          <a:ln w="12700">
            <a:solidFill>
              <a:schemeClr val="tx1"/>
            </a:solidFill>
            <a:miter lim="800000"/>
            <a:headEnd/>
            <a:tailEnd/>
          </a:ln>
        </p:spPr>
        <p:txBody>
          <a:bodyPr wrap="none" anchor="ctr"/>
          <a:lstStyle/>
          <a:p>
            <a:endParaRPr lang="en-US"/>
          </a:p>
        </p:txBody>
      </p:sp>
      <p:sp>
        <p:nvSpPr>
          <p:cNvPr id="19465" name="Rectangle 9"/>
          <p:cNvSpPr>
            <a:spLocks noChangeArrowheads="1"/>
          </p:cNvSpPr>
          <p:nvPr/>
        </p:nvSpPr>
        <p:spPr bwMode="auto">
          <a:xfrm>
            <a:off x="2368550" y="4959350"/>
            <a:ext cx="4406900" cy="977900"/>
          </a:xfrm>
          <a:prstGeom prst="rect">
            <a:avLst/>
          </a:prstGeom>
          <a:solidFill>
            <a:srgbClr val="FFCC99"/>
          </a:solidFill>
          <a:ln w="12700">
            <a:solidFill>
              <a:schemeClr val="tx1"/>
            </a:solidFill>
            <a:miter lim="800000"/>
            <a:headEnd/>
            <a:tailEnd/>
          </a:ln>
        </p:spPr>
        <p:txBody>
          <a:bodyPr wrap="none" anchor="ctr"/>
          <a:lstStyle/>
          <a:p>
            <a:endParaRPr lang="en-US"/>
          </a:p>
        </p:txBody>
      </p:sp>
      <p:sp>
        <p:nvSpPr>
          <p:cNvPr id="19466" name="Rectangle 10"/>
          <p:cNvSpPr>
            <a:spLocks noChangeArrowheads="1"/>
          </p:cNvSpPr>
          <p:nvPr/>
        </p:nvSpPr>
        <p:spPr bwMode="auto">
          <a:xfrm>
            <a:off x="63500" y="1585913"/>
            <a:ext cx="8848257" cy="3967753"/>
          </a:xfrm>
          <a:prstGeom prst="rect">
            <a:avLst/>
          </a:prstGeom>
          <a:noFill/>
          <a:ln w="12700">
            <a:noFill/>
            <a:miter lim="800000"/>
            <a:headEnd/>
            <a:tailEnd/>
          </a:ln>
        </p:spPr>
        <p:txBody>
          <a:bodyPr wrap="none" lIns="90488" tIns="44450" rIns="90488" bIns="44450">
            <a:spAutoFit/>
          </a:bodyPr>
          <a:lstStyle/>
          <a:p>
            <a:r>
              <a:rPr lang="en-US" sz="2400" dirty="0">
                <a:solidFill>
                  <a:schemeClr val="tx2"/>
                </a:solidFill>
              </a:rPr>
              <a:t>Need                                </a:t>
            </a:r>
            <a:r>
              <a:rPr lang="en-US" sz="2600" b="1" dirty="0">
                <a:solidFill>
                  <a:schemeClr val="tx2"/>
                </a:solidFill>
              </a:rPr>
              <a:t>Growth Needs</a:t>
            </a:r>
            <a:r>
              <a:rPr lang="en-US" sz="2400" dirty="0">
                <a:solidFill>
                  <a:schemeClr val="tx2"/>
                </a:solidFill>
              </a:rPr>
              <a:t>                                  Need</a:t>
            </a:r>
          </a:p>
          <a:p>
            <a:r>
              <a:rPr lang="en-US" sz="2400" dirty="0">
                <a:solidFill>
                  <a:schemeClr val="tx2"/>
                </a:solidFill>
              </a:rPr>
              <a:t>Progression                                                                               Regression</a:t>
            </a:r>
          </a:p>
          <a:p>
            <a:r>
              <a:rPr lang="en-US" sz="2400" dirty="0">
                <a:solidFill>
                  <a:schemeClr val="tx2"/>
                </a:solidFill>
              </a:rPr>
              <a:t>                                                                                         </a:t>
            </a:r>
            <a:r>
              <a:rPr lang="en-US" sz="2400" dirty="0"/>
              <a:t>less developed state</a:t>
            </a:r>
            <a:endParaRPr lang="en-US" sz="2400" dirty="0">
              <a:solidFill>
                <a:schemeClr val="tx2"/>
              </a:solidFill>
            </a:endParaRPr>
          </a:p>
          <a:p>
            <a:endParaRPr lang="en-US" sz="2400" dirty="0">
              <a:solidFill>
                <a:schemeClr val="tx2"/>
              </a:solidFill>
            </a:endParaRPr>
          </a:p>
          <a:p>
            <a:endParaRPr lang="en-US" sz="2400" dirty="0">
              <a:solidFill>
                <a:schemeClr val="tx2"/>
              </a:solidFill>
            </a:endParaRPr>
          </a:p>
          <a:p>
            <a:r>
              <a:rPr lang="en-US" sz="2400" dirty="0">
                <a:solidFill>
                  <a:schemeClr val="tx2"/>
                </a:solidFill>
              </a:rPr>
              <a:t>                                         </a:t>
            </a:r>
            <a:r>
              <a:rPr lang="en-US" sz="2600" b="1" dirty="0">
                <a:solidFill>
                  <a:schemeClr val="tx2"/>
                </a:solidFill>
              </a:rPr>
              <a:t>Relatedness Needs</a:t>
            </a:r>
          </a:p>
          <a:p>
            <a:endParaRPr lang="en-US" sz="2600" b="1" dirty="0">
              <a:solidFill>
                <a:schemeClr val="tx2"/>
              </a:solidFill>
            </a:endParaRPr>
          </a:p>
          <a:p>
            <a:endParaRPr lang="en-US" sz="2600" b="1" dirty="0">
              <a:solidFill>
                <a:schemeClr val="tx2"/>
              </a:solidFill>
            </a:endParaRPr>
          </a:p>
          <a:p>
            <a:endParaRPr lang="en-US" sz="2600" b="1" dirty="0">
              <a:solidFill>
                <a:schemeClr val="tx2"/>
              </a:solidFill>
            </a:endParaRPr>
          </a:p>
          <a:p>
            <a:r>
              <a:rPr lang="en-US" sz="2600" b="1" dirty="0">
                <a:solidFill>
                  <a:schemeClr val="tx2"/>
                </a:solidFill>
              </a:rPr>
              <a:t>                                     Existence Needs</a:t>
            </a:r>
            <a:endParaRPr lang="en-US" sz="2400" dirty="0">
              <a:solidFill>
                <a:schemeClr val="tx2"/>
              </a:solidFill>
            </a:endParaRPr>
          </a:p>
        </p:txBody>
      </p:sp>
      <p:sp>
        <p:nvSpPr>
          <p:cNvPr id="19467" name="AutoShape 11"/>
          <p:cNvSpPr>
            <a:spLocks noChangeArrowheads="1"/>
          </p:cNvSpPr>
          <p:nvPr/>
        </p:nvSpPr>
        <p:spPr bwMode="auto">
          <a:xfrm rot="-5400000">
            <a:off x="-146050" y="3740150"/>
            <a:ext cx="3873500" cy="520700"/>
          </a:xfrm>
          <a:prstGeom prst="rightArrow">
            <a:avLst>
              <a:gd name="adj1" fmla="val 75000"/>
              <a:gd name="adj2" fmla="val 371986"/>
            </a:avLst>
          </a:prstGeom>
          <a:noFill/>
          <a:ln w="12700">
            <a:solidFill>
              <a:schemeClr val="tx1"/>
            </a:solidFill>
            <a:miter lim="800000"/>
            <a:headEnd/>
            <a:tailEnd/>
          </a:ln>
        </p:spPr>
        <p:txBody>
          <a:bodyPr wrap="none" anchor="ctr"/>
          <a:lstStyle/>
          <a:p>
            <a:endParaRPr lang="en-US"/>
          </a:p>
        </p:txBody>
      </p:sp>
      <p:sp>
        <p:nvSpPr>
          <p:cNvPr id="19468" name="AutoShape 12"/>
          <p:cNvSpPr>
            <a:spLocks noChangeArrowheads="1"/>
          </p:cNvSpPr>
          <p:nvPr/>
        </p:nvSpPr>
        <p:spPr bwMode="auto">
          <a:xfrm rot="16200000" flipH="1">
            <a:off x="5340350" y="3663950"/>
            <a:ext cx="3949700" cy="596900"/>
          </a:xfrm>
          <a:prstGeom prst="rightArrow">
            <a:avLst>
              <a:gd name="adj1" fmla="val 50000"/>
              <a:gd name="adj2" fmla="val 330882"/>
            </a:avLst>
          </a:prstGeom>
          <a:noFill/>
          <a:ln w="12700">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3412580618"/>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ERG Theory</a:t>
            </a:r>
          </a:p>
        </p:txBody>
      </p:sp>
      <p:sp>
        <p:nvSpPr>
          <p:cNvPr id="3" name="Content Placeholder 2"/>
          <p:cNvSpPr>
            <a:spLocks noGrp="1"/>
          </p:cNvSpPr>
          <p:nvPr>
            <p:ph idx="1"/>
          </p:nvPr>
        </p:nvSpPr>
        <p:spPr/>
        <p:txBody>
          <a:bodyPr>
            <a:normAutofit lnSpcReduction="10000"/>
          </a:bodyPr>
          <a:lstStyle/>
          <a:p>
            <a:pPr algn="just"/>
            <a:r>
              <a:rPr lang="en-US" dirty="0"/>
              <a:t>ERG Theory states that </a:t>
            </a:r>
            <a:r>
              <a:rPr lang="en-US" b="1" dirty="0"/>
              <a:t>at a given point of time, more than one need may be operational</a:t>
            </a:r>
            <a:r>
              <a:rPr lang="en-US" dirty="0"/>
              <a:t>. </a:t>
            </a:r>
          </a:p>
          <a:p>
            <a:pPr algn="just"/>
            <a:r>
              <a:rPr lang="en-US" dirty="0"/>
              <a:t>For instance- when growth need aggravates, then an individual might be motivated to accomplish the relatedness need and if there are issues in accomplishing relatedness needs, then he might be motivated by the existence needs.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143116"/>
            <a:ext cx="7772400" cy="1643066"/>
          </a:xfrm>
          <a:solidFill>
            <a:schemeClr val="accent6">
              <a:lumMod val="75000"/>
            </a:schemeClr>
          </a:solidFill>
        </p:spPr>
        <p:txBody>
          <a:bodyPr>
            <a:normAutofit/>
          </a:bodyPr>
          <a:lstStyle/>
          <a:p>
            <a:r>
              <a:rPr lang="en-IN" dirty="0"/>
              <a:t>Contemporary Theories of Motivation</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GOAL SETTING THEORY</a:t>
            </a:r>
          </a:p>
        </p:txBody>
      </p:sp>
      <p:sp>
        <p:nvSpPr>
          <p:cNvPr id="4" name="Content Placeholder 3"/>
          <p:cNvSpPr>
            <a:spLocks noGrp="1"/>
          </p:cNvSpPr>
          <p:nvPr>
            <p:ph idx="1"/>
          </p:nvPr>
        </p:nvSpPr>
        <p:spPr/>
        <p:txBody>
          <a:bodyPr>
            <a:normAutofit fontScale="92500" lnSpcReduction="10000"/>
          </a:bodyPr>
          <a:lstStyle/>
          <a:p>
            <a:r>
              <a:rPr lang="en-US" dirty="0"/>
              <a:t>Propounded by Edwin Locke </a:t>
            </a:r>
          </a:p>
          <a:p>
            <a:r>
              <a:rPr lang="en-US" dirty="0"/>
              <a:t>Goals shows the direction and path to be followed.</a:t>
            </a:r>
          </a:p>
          <a:p>
            <a:r>
              <a:rPr lang="en-US" dirty="0"/>
              <a:t>Features</a:t>
            </a:r>
          </a:p>
          <a:p>
            <a:r>
              <a:rPr lang="en-US" dirty="0"/>
              <a:t>1. Willingness to work towards achieving a particular goal is the root of job motivation.</a:t>
            </a:r>
          </a:p>
          <a:p>
            <a:r>
              <a:rPr lang="en-US" dirty="0"/>
              <a:t>Specific and clear goals leads to greater results</a:t>
            </a:r>
          </a:p>
          <a:p>
            <a:r>
              <a:rPr lang="en-US" dirty="0"/>
              <a:t>Goals sets should be realistic as well as challenging.</a:t>
            </a:r>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IN" dirty="0"/>
              <a:t>………..</a:t>
            </a:r>
            <a:endParaRPr lang="en-US" dirty="0"/>
          </a:p>
        </p:txBody>
      </p:sp>
      <p:sp>
        <p:nvSpPr>
          <p:cNvPr id="3" name="Content Placeholder 2"/>
          <p:cNvSpPr>
            <a:spLocks noGrp="1"/>
          </p:cNvSpPr>
          <p:nvPr>
            <p:ph idx="1"/>
          </p:nvPr>
        </p:nvSpPr>
        <p:spPr/>
        <p:txBody>
          <a:bodyPr/>
          <a:lstStyle/>
          <a:p>
            <a:r>
              <a:rPr lang="en-US" dirty="0"/>
              <a:t>Feedback on outputs gives direction </a:t>
            </a:r>
          </a:p>
          <a:p>
            <a:r>
              <a:rPr lang="en-US" dirty="0"/>
              <a:t>Goal setting plays an important role in making a goal acceptable and it leads to more involvement.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p>
            <a:r>
              <a:rPr lang="en-US" dirty="0"/>
              <a:t>EQUITY THEORY</a:t>
            </a:r>
          </a:p>
        </p:txBody>
      </p:sp>
      <p:sp>
        <p:nvSpPr>
          <p:cNvPr id="3" name="Content Placeholder 2"/>
          <p:cNvSpPr>
            <a:spLocks noGrp="1"/>
          </p:cNvSpPr>
          <p:nvPr>
            <p:ph idx="1"/>
          </p:nvPr>
        </p:nvSpPr>
        <p:spPr/>
        <p:txBody>
          <a:bodyPr/>
          <a:lstStyle/>
          <a:p>
            <a:r>
              <a:rPr lang="en-US" dirty="0"/>
              <a:t>John Stacey Adams-1963</a:t>
            </a:r>
          </a:p>
          <a:p>
            <a:r>
              <a:rPr lang="en-US" dirty="0"/>
              <a:t>Employees try to maintain balance between input that they bring in to the job with the output that they receive.</a:t>
            </a:r>
          </a:p>
          <a:p>
            <a:r>
              <a:rPr lang="en-US" dirty="0"/>
              <a:t>Fair treatment is the root of motivation.</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6" name="Picture 2" descr="Leadership Lessons From Equity Theory: The Interplay Between Radiologist  Compensation and Motivation - Journal of the American College of Radiology"/>
          <p:cNvPicPr>
            <a:picLocks noChangeAspect="1" noChangeArrowheads="1"/>
          </p:cNvPicPr>
          <p:nvPr/>
        </p:nvPicPr>
        <p:blipFill>
          <a:blip r:embed="rId2" cstate="print"/>
          <a:srcRect/>
          <a:stretch>
            <a:fillRect/>
          </a:stretch>
        </p:blipFill>
        <p:spPr bwMode="auto">
          <a:xfrm>
            <a:off x="428596" y="285728"/>
            <a:ext cx="8358246" cy="607223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a:t>
            </a:r>
          </a:p>
        </p:txBody>
      </p:sp>
      <p:sp>
        <p:nvSpPr>
          <p:cNvPr id="3" name="Content Placeholder 2"/>
          <p:cNvSpPr>
            <a:spLocks noGrp="1"/>
          </p:cNvSpPr>
          <p:nvPr>
            <p:ph idx="1"/>
          </p:nvPr>
        </p:nvSpPr>
        <p:spPr/>
        <p:txBody>
          <a:bodyPr>
            <a:normAutofit fontScale="85000" lnSpcReduction="20000"/>
          </a:bodyPr>
          <a:lstStyle/>
          <a:p>
            <a:r>
              <a:rPr lang="en-US" dirty="0">
                <a:solidFill>
                  <a:srgbClr val="FF0000"/>
                </a:solidFill>
              </a:rPr>
              <a:t>Inputs</a:t>
            </a:r>
          </a:p>
          <a:p>
            <a:r>
              <a:rPr lang="en-US" dirty="0"/>
              <a:t>Effort</a:t>
            </a:r>
          </a:p>
          <a:p>
            <a:r>
              <a:rPr lang="en-US" dirty="0"/>
              <a:t>Time</a:t>
            </a:r>
          </a:p>
          <a:p>
            <a:r>
              <a:rPr lang="en-US" dirty="0"/>
              <a:t>Determination</a:t>
            </a:r>
          </a:p>
          <a:p>
            <a:r>
              <a:rPr lang="en-US" dirty="0"/>
              <a:t>Enthusiasm</a:t>
            </a:r>
          </a:p>
          <a:p>
            <a:r>
              <a:rPr lang="en-US" dirty="0"/>
              <a:t>Loyalty</a:t>
            </a:r>
          </a:p>
          <a:p>
            <a:r>
              <a:rPr lang="en-US" dirty="0"/>
              <a:t>Adaptability</a:t>
            </a:r>
          </a:p>
          <a:p>
            <a:r>
              <a:rPr lang="en-US" dirty="0"/>
              <a:t>Flexibility</a:t>
            </a:r>
          </a:p>
          <a:p>
            <a:r>
              <a:rPr lang="en-US" dirty="0"/>
              <a:t>Personal Sacrifice</a:t>
            </a:r>
          </a:p>
          <a:p>
            <a:r>
              <a:rPr lang="en-US" dirty="0"/>
              <a:t>Tolerance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IN" dirty="0"/>
              <a:t>Motivation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2"/>
          <a:srcRect l="16785" t="16272" r="19057" b="13848"/>
          <a:stretch>
            <a:fillRect/>
          </a:stretch>
        </p:blipFill>
        <p:spPr bwMode="auto">
          <a:xfrm>
            <a:off x="428596" y="1500174"/>
            <a:ext cx="8358246" cy="4714907"/>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a:t>
            </a:r>
          </a:p>
        </p:txBody>
      </p:sp>
      <p:sp>
        <p:nvSpPr>
          <p:cNvPr id="3" name="Content Placeholder 2"/>
          <p:cNvSpPr>
            <a:spLocks noGrp="1"/>
          </p:cNvSpPr>
          <p:nvPr>
            <p:ph idx="1"/>
          </p:nvPr>
        </p:nvSpPr>
        <p:spPr/>
        <p:txBody>
          <a:bodyPr>
            <a:normAutofit/>
          </a:bodyPr>
          <a:lstStyle/>
          <a:p>
            <a:r>
              <a:rPr lang="en-US" dirty="0">
                <a:solidFill>
                  <a:srgbClr val="FF0000"/>
                </a:solidFill>
              </a:rPr>
              <a:t>Output</a:t>
            </a:r>
          </a:p>
          <a:p>
            <a:r>
              <a:rPr lang="en-US" dirty="0"/>
              <a:t>Job security</a:t>
            </a:r>
          </a:p>
          <a:p>
            <a:r>
              <a:rPr lang="en-US" dirty="0"/>
              <a:t>Salary</a:t>
            </a:r>
          </a:p>
          <a:p>
            <a:r>
              <a:rPr lang="en-US" dirty="0"/>
              <a:t>Recognition</a:t>
            </a:r>
          </a:p>
          <a:p>
            <a:r>
              <a:rPr lang="en-US" dirty="0"/>
              <a:t>Praise</a:t>
            </a:r>
          </a:p>
          <a:p>
            <a:r>
              <a:rPr lang="en-US" dirty="0"/>
              <a:t>Employee benefit</a:t>
            </a:r>
          </a:p>
          <a:p>
            <a:r>
              <a:rPr lang="en-US" dirty="0"/>
              <a:t>Reputation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altLang="en-US" dirty="0"/>
              <a:t>Expectancy Theory</a:t>
            </a:r>
            <a:endParaRPr lang="en-US" dirty="0"/>
          </a:p>
        </p:txBody>
      </p:sp>
      <p:sp>
        <p:nvSpPr>
          <p:cNvPr id="3" name="Content Placeholder 2"/>
          <p:cNvSpPr>
            <a:spLocks noGrp="1"/>
          </p:cNvSpPr>
          <p:nvPr>
            <p:ph idx="1"/>
          </p:nvPr>
        </p:nvSpPr>
        <p:spPr/>
        <p:txBody>
          <a:bodyPr/>
          <a:lstStyle/>
          <a:p>
            <a:pPr algn="just"/>
            <a:r>
              <a:rPr lang="en-US" dirty="0"/>
              <a:t>Expectancy theory, initially put forward by </a:t>
            </a:r>
            <a:r>
              <a:rPr lang="en-US" dirty="0">
                <a:solidFill>
                  <a:srgbClr val="FF0000"/>
                </a:solidFill>
              </a:rPr>
              <a:t>Victor Vroom </a:t>
            </a:r>
            <a:r>
              <a:rPr lang="en-US" dirty="0"/>
              <a:t>at the Yale School of Management, suggests that </a:t>
            </a:r>
            <a:r>
              <a:rPr lang="en-US" b="1" dirty="0"/>
              <a:t>behavior is motivated by anticipated results or consequences</a:t>
            </a:r>
            <a:r>
              <a:rPr lang="en-US" dirty="0"/>
              <a:t>. </a:t>
            </a:r>
          </a:p>
          <a:p>
            <a:pPr algn="just"/>
            <a:r>
              <a:rPr lang="en-US" dirty="0"/>
              <a:t>Vroom proposed that a person decides to behave in a certain way based on the expected result of the chosen behavior.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228600"/>
            <a:ext cx="7772400" cy="1143000"/>
          </a:xfrm>
        </p:spPr>
        <p:txBody>
          <a:bodyPr>
            <a:normAutofit/>
          </a:bodyPr>
          <a:lstStyle/>
          <a:p>
            <a:r>
              <a:rPr lang="en-US" altLang="en-US" dirty="0"/>
              <a:t>How Expectancy Theory Works</a:t>
            </a:r>
          </a:p>
        </p:txBody>
      </p:sp>
      <p:sp>
        <p:nvSpPr>
          <p:cNvPr id="17411" name="Freeform 5"/>
          <p:cNvSpPr>
            <a:spLocks/>
          </p:cNvSpPr>
          <p:nvPr/>
        </p:nvSpPr>
        <p:spPr bwMode="auto">
          <a:xfrm>
            <a:off x="5884863" y="3962400"/>
            <a:ext cx="271462" cy="1588"/>
          </a:xfrm>
          <a:custGeom>
            <a:avLst/>
            <a:gdLst>
              <a:gd name="T0" fmla="*/ 0 w 171"/>
              <a:gd name="T1" fmla="*/ 0 h 1588"/>
              <a:gd name="T2" fmla="*/ 171 w 171"/>
              <a:gd name="T3" fmla="*/ 0 h 1588"/>
              <a:gd name="T4" fmla="*/ 0 w 171"/>
              <a:gd name="T5" fmla="*/ 0 h 1588"/>
              <a:gd name="T6" fmla="*/ 0 60000 65536"/>
              <a:gd name="T7" fmla="*/ 0 60000 65536"/>
              <a:gd name="T8" fmla="*/ 0 60000 65536"/>
              <a:gd name="T9" fmla="*/ 0 w 171"/>
              <a:gd name="T10" fmla="*/ 0 h 1588"/>
              <a:gd name="T11" fmla="*/ 171 w 171"/>
              <a:gd name="T12" fmla="*/ 1588 h 1588"/>
            </a:gdLst>
            <a:ahLst/>
            <a:cxnLst>
              <a:cxn ang="T6">
                <a:pos x="T0" y="T1"/>
              </a:cxn>
              <a:cxn ang="T7">
                <a:pos x="T2" y="T3"/>
              </a:cxn>
              <a:cxn ang="T8">
                <a:pos x="T4" y="T5"/>
              </a:cxn>
            </a:cxnLst>
            <a:rect l="T9" t="T10" r="T11" b="T12"/>
            <a:pathLst>
              <a:path w="171" h="1588">
                <a:moveTo>
                  <a:pt x="0" y="0"/>
                </a:moveTo>
                <a:lnTo>
                  <a:pt x="171" y="0"/>
                </a:lnTo>
                <a:lnTo>
                  <a:pt x="0" y="0"/>
                </a:lnTo>
                <a:close/>
              </a:path>
            </a:pathLst>
          </a:custGeom>
          <a:solidFill>
            <a:srgbClr val="C08CAD"/>
          </a:solidFill>
          <a:ln w="9525">
            <a:noFill/>
            <a:round/>
            <a:headEnd/>
            <a:tailEnd/>
          </a:ln>
        </p:spPr>
        <p:txBody>
          <a:bodyPr/>
          <a:lstStyle/>
          <a:p>
            <a:endParaRPr lang="en-US"/>
          </a:p>
        </p:txBody>
      </p:sp>
      <p:sp>
        <p:nvSpPr>
          <p:cNvPr id="17412" name="Freeform 16"/>
          <p:cNvSpPr>
            <a:spLocks/>
          </p:cNvSpPr>
          <p:nvPr/>
        </p:nvSpPr>
        <p:spPr bwMode="auto">
          <a:xfrm>
            <a:off x="1905000" y="3678238"/>
            <a:ext cx="127000" cy="1587"/>
          </a:xfrm>
          <a:custGeom>
            <a:avLst/>
            <a:gdLst>
              <a:gd name="T0" fmla="*/ 0 w 80"/>
              <a:gd name="T1" fmla="*/ 0 h 1587"/>
              <a:gd name="T2" fmla="*/ 80 w 80"/>
              <a:gd name="T3" fmla="*/ 0 h 1587"/>
              <a:gd name="T4" fmla="*/ 0 w 80"/>
              <a:gd name="T5" fmla="*/ 0 h 1587"/>
              <a:gd name="T6" fmla="*/ 0 60000 65536"/>
              <a:gd name="T7" fmla="*/ 0 60000 65536"/>
              <a:gd name="T8" fmla="*/ 0 60000 65536"/>
              <a:gd name="T9" fmla="*/ 0 w 80"/>
              <a:gd name="T10" fmla="*/ 0 h 1587"/>
              <a:gd name="T11" fmla="*/ 80 w 80"/>
              <a:gd name="T12" fmla="*/ 1587 h 1587"/>
            </a:gdLst>
            <a:ahLst/>
            <a:cxnLst>
              <a:cxn ang="T6">
                <a:pos x="T0" y="T1"/>
              </a:cxn>
              <a:cxn ang="T7">
                <a:pos x="T2" y="T3"/>
              </a:cxn>
              <a:cxn ang="T8">
                <a:pos x="T4" y="T5"/>
              </a:cxn>
            </a:cxnLst>
            <a:rect l="T9" t="T10" r="T11" b="T12"/>
            <a:pathLst>
              <a:path w="80" h="1587">
                <a:moveTo>
                  <a:pt x="0" y="0"/>
                </a:moveTo>
                <a:lnTo>
                  <a:pt x="80" y="0"/>
                </a:lnTo>
                <a:lnTo>
                  <a:pt x="0" y="0"/>
                </a:lnTo>
                <a:close/>
              </a:path>
            </a:pathLst>
          </a:custGeom>
          <a:solidFill>
            <a:srgbClr val="000000"/>
          </a:solidFill>
          <a:ln w="9525">
            <a:noFill/>
            <a:round/>
            <a:headEnd/>
            <a:tailEnd/>
          </a:ln>
        </p:spPr>
        <p:txBody>
          <a:bodyPr/>
          <a:lstStyle/>
          <a:p>
            <a:endParaRPr lang="en-US"/>
          </a:p>
        </p:txBody>
      </p:sp>
      <p:sp>
        <p:nvSpPr>
          <p:cNvPr id="17413" name="Freeform 26"/>
          <p:cNvSpPr>
            <a:spLocks/>
          </p:cNvSpPr>
          <p:nvPr/>
        </p:nvSpPr>
        <p:spPr bwMode="auto">
          <a:xfrm>
            <a:off x="4756150" y="3678238"/>
            <a:ext cx="125413" cy="1587"/>
          </a:xfrm>
          <a:custGeom>
            <a:avLst/>
            <a:gdLst>
              <a:gd name="T0" fmla="*/ 0 w 79"/>
              <a:gd name="T1" fmla="*/ 0 h 1587"/>
              <a:gd name="T2" fmla="*/ 79 w 79"/>
              <a:gd name="T3" fmla="*/ 0 h 1587"/>
              <a:gd name="T4" fmla="*/ 0 w 79"/>
              <a:gd name="T5" fmla="*/ 0 h 1587"/>
              <a:gd name="T6" fmla="*/ 0 60000 65536"/>
              <a:gd name="T7" fmla="*/ 0 60000 65536"/>
              <a:gd name="T8" fmla="*/ 0 60000 65536"/>
              <a:gd name="T9" fmla="*/ 0 w 79"/>
              <a:gd name="T10" fmla="*/ 0 h 1587"/>
              <a:gd name="T11" fmla="*/ 79 w 79"/>
              <a:gd name="T12" fmla="*/ 1587 h 1587"/>
            </a:gdLst>
            <a:ahLst/>
            <a:cxnLst>
              <a:cxn ang="T6">
                <a:pos x="T0" y="T1"/>
              </a:cxn>
              <a:cxn ang="T7">
                <a:pos x="T2" y="T3"/>
              </a:cxn>
              <a:cxn ang="T8">
                <a:pos x="T4" y="T5"/>
              </a:cxn>
            </a:cxnLst>
            <a:rect l="T9" t="T10" r="T11" b="T12"/>
            <a:pathLst>
              <a:path w="79" h="1587">
                <a:moveTo>
                  <a:pt x="0" y="0"/>
                </a:moveTo>
                <a:lnTo>
                  <a:pt x="79" y="0"/>
                </a:lnTo>
                <a:lnTo>
                  <a:pt x="0" y="0"/>
                </a:lnTo>
                <a:close/>
              </a:path>
            </a:pathLst>
          </a:custGeom>
          <a:solidFill>
            <a:srgbClr val="000000"/>
          </a:solidFill>
          <a:ln w="9525">
            <a:noFill/>
            <a:round/>
            <a:headEnd/>
            <a:tailEnd/>
          </a:ln>
        </p:spPr>
        <p:txBody>
          <a:bodyPr/>
          <a:lstStyle/>
          <a:p>
            <a:endParaRPr lang="en-US"/>
          </a:p>
        </p:txBody>
      </p:sp>
      <p:sp>
        <p:nvSpPr>
          <p:cNvPr id="17414" name="Freeform 36"/>
          <p:cNvSpPr>
            <a:spLocks/>
          </p:cNvSpPr>
          <p:nvPr/>
        </p:nvSpPr>
        <p:spPr bwMode="auto">
          <a:xfrm>
            <a:off x="7038975" y="3678238"/>
            <a:ext cx="125413" cy="1587"/>
          </a:xfrm>
          <a:custGeom>
            <a:avLst/>
            <a:gdLst>
              <a:gd name="T0" fmla="*/ 0 w 79"/>
              <a:gd name="T1" fmla="*/ 0 h 1587"/>
              <a:gd name="T2" fmla="*/ 79 w 79"/>
              <a:gd name="T3" fmla="*/ 0 h 1587"/>
              <a:gd name="T4" fmla="*/ 0 w 79"/>
              <a:gd name="T5" fmla="*/ 0 h 1587"/>
              <a:gd name="T6" fmla="*/ 0 60000 65536"/>
              <a:gd name="T7" fmla="*/ 0 60000 65536"/>
              <a:gd name="T8" fmla="*/ 0 60000 65536"/>
              <a:gd name="T9" fmla="*/ 0 w 79"/>
              <a:gd name="T10" fmla="*/ 0 h 1587"/>
              <a:gd name="T11" fmla="*/ 79 w 79"/>
              <a:gd name="T12" fmla="*/ 1587 h 1587"/>
            </a:gdLst>
            <a:ahLst/>
            <a:cxnLst>
              <a:cxn ang="T6">
                <a:pos x="T0" y="T1"/>
              </a:cxn>
              <a:cxn ang="T7">
                <a:pos x="T2" y="T3"/>
              </a:cxn>
              <a:cxn ang="T8">
                <a:pos x="T4" y="T5"/>
              </a:cxn>
            </a:cxnLst>
            <a:rect l="T9" t="T10" r="T11" b="T12"/>
            <a:pathLst>
              <a:path w="79" h="1587">
                <a:moveTo>
                  <a:pt x="0" y="0"/>
                </a:moveTo>
                <a:lnTo>
                  <a:pt x="79" y="0"/>
                </a:lnTo>
                <a:lnTo>
                  <a:pt x="0" y="0"/>
                </a:lnTo>
                <a:close/>
              </a:path>
            </a:pathLst>
          </a:custGeom>
          <a:solidFill>
            <a:srgbClr val="000000"/>
          </a:solidFill>
          <a:ln w="9525">
            <a:noFill/>
            <a:round/>
            <a:headEnd/>
            <a:tailEnd/>
          </a:ln>
        </p:spPr>
        <p:txBody>
          <a:bodyPr/>
          <a:lstStyle/>
          <a:p>
            <a:endParaRPr lang="en-US"/>
          </a:p>
        </p:txBody>
      </p:sp>
      <p:sp>
        <p:nvSpPr>
          <p:cNvPr id="17415" name="Line 6"/>
          <p:cNvSpPr>
            <a:spLocks noChangeShapeType="1"/>
          </p:cNvSpPr>
          <p:nvPr/>
        </p:nvSpPr>
        <p:spPr bwMode="auto">
          <a:xfrm>
            <a:off x="5805488" y="3978275"/>
            <a:ext cx="303212" cy="3175"/>
          </a:xfrm>
          <a:prstGeom prst="line">
            <a:avLst/>
          </a:prstGeom>
          <a:noFill/>
          <a:ln w="31750">
            <a:solidFill>
              <a:srgbClr val="CDFFE1"/>
            </a:solidFill>
            <a:round/>
            <a:headEnd/>
            <a:tailEnd/>
          </a:ln>
        </p:spPr>
        <p:txBody>
          <a:bodyPr/>
          <a:lstStyle/>
          <a:p>
            <a:endParaRPr lang="en-US"/>
          </a:p>
        </p:txBody>
      </p:sp>
      <p:sp>
        <p:nvSpPr>
          <p:cNvPr id="17416" name="Freeform 7"/>
          <p:cNvSpPr>
            <a:spLocks/>
          </p:cNvSpPr>
          <p:nvPr/>
        </p:nvSpPr>
        <p:spPr bwMode="auto">
          <a:xfrm>
            <a:off x="6070600" y="3900488"/>
            <a:ext cx="206375" cy="155575"/>
          </a:xfrm>
          <a:custGeom>
            <a:avLst/>
            <a:gdLst>
              <a:gd name="T0" fmla="*/ 57 w 117"/>
              <a:gd name="T1" fmla="*/ 20 h 69"/>
              <a:gd name="T2" fmla="*/ 57 w 117"/>
              <a:gd name="T3" fmla="*/ 20 h 69"/>
              <a:gd name="T4" fmla="*/ 27 w 117"/>
              <a:gd name="T5" fmla="*/ 10 h 69"/>
              <a:gd name="T6" fmla="*/ 0 w 117"/>
              <a:gd name="T7" fmla="*/ 0 h 69"/>
              <a:gd name="T8" fmla="*/ 0 w 117"/>
              <a:gd name="T9" fmla="*/ 69 h 69"/>
              <a:gd name="T10" fmla="*/ 0 w 117"/>
              <a:gd name="T11" fmla="*/ 69 h 69"/>
              <a:gd name="T12" fmla="*/ 22 w 117"/>
              <a:gd name="T13" fmla="*/ 62 h 69"/>
              <a:gd name="T14" fmla="*/ 57 w 117"/>
              <a:gd name="T15" fmla="*/ 49 h 69"/>
              <a:gd name="T16" fmla="*/ 57 w 117"/>
              <a:gd name="T17" fmla="*/ 49 h 69"/>
              <a:gd name="T18" fmla="*/ 89 w 117"/>
              <a:gd name="T19" fmla="*/ 40 h 69"/>
              <a:gd name="T20" fmla="*/ 117 w 117"/>
              <a:gd name="T21" fmla="*/ 35 h 69"/>
              <a:gd name="T22" fmla="*/ 117 w 117"/>
              <a:gd name="T23" fmla="*/ 35 h 69"/>
              <a:gd name="T24" fmla="*/ 89 w 117"/>
              <a:gd name="T25" fmla="*/ 30 h 69"/>
              <a:gd name="T26" fmla="*/ 57 w 117"/>
              <a:gd name="T27" fmla="*/ 20 h 69"/>
              <a:gd name="T28" fmla="*/ 57 w 117"/>
              <a:gd name="T29" fmla="*/ 20 h 6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7"/>
              <a:gd name="T46" fmla="*/ 0 h 69"/>
              <a:gd name="T47" fmla="*/ 117 w 117"/>
              <a:gd name="T48" fmla="*/ 69 h 6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7" h="69">
                <a:moveTo>
                  <a:pt x="57" y="20"/>
                </a:moveTo>
                <a:lnTo>
                  <a:pt x="57" y="20"/>
                </a:lnTo>
                <a:lnTo>
                  <a:pt x="27" y="10"/>
                </a:lnTo>
                <a:lnTo>
                  <a:pt x="0" y="0"/>
                </a:lnTo>
                <a:lnTo>
                  <a:pt x="0" y="69"/>
                </a:lnTo>
                <a:lnTo>
                  <a:pt x="22" y="62"/>
                </a:lnTo>
                <a:lnTo>
                  <a:pt x="57" y="49"/>
                </a:lnTo>
                <a:lnTo>
                  <a:pt x="89" y="40"/>
                </a:lnTo>
                <a:lnTo>
                  <a:pt x="117" y="35"/>
                </a:lnTo>
                <a:lnTo>
                  <a:pt x="89" y="30"/>
                </a:lnTo>
                <a:lnTo>
                  <a:pt x="57" y="20"/>
                </a:lnTo>
                <a:close/>
              </a:path>
            </a:pathLst>
          </a:custGeom>
          <a:solidFill>
            <a:srgbClr val="CDF3FF"/>
          </a:solidFill>
          <a:ln w="9525">
            <a:solidFill>
              <a:srgbClr val="CDFFE1"/>
            </a:solidFill>
            <a:round/>
            <a:headEnd/>
            <a:tailEnd/>
          </a:ln>
        </p:spPr>
        <p:txBody>
          <a:bodyPr/>
          <a:lstStyle/>
          <a:p>
            <a:endParaRPr lang="en-US"/>
          </a:p>
        </p:txBody>
      </p:sp>
      <p:sp>
        <p:nvSpPr>
          <p:cNvPr id="17417" name="Line 3"/>
          <p:cNvSpPr>
            <a:spLocks noChangeShapeType="1"/>
          </p:cNvSpPr>
          <p:nvPr/>
        </p:nvSpPr>
        <p:spPr bwMode="auto">
          <a:xfrm>
            <a:off x="3025775" y="3978275"/>
            <a:ext cx="250825" cy="3175"/>
          </a:xfrm>
          <a:prstGeom prst="line">
            <a:avLst/>
          </a:prstGeom>
          <a:noFill/>
          <a:ln w="31750">
            <a:solidFill>
              <a:srgbClr val="FFCFCF"/>
            </a:solidFill>
            <a:round/>
            <a:headEnd/>
            <a:tailEnd/>
          </a:ln>
        </p:spPr>
        <p:txBody>
          <a:bodyPr/>
          <a:lstStyle/>
          <a:p>
            <a:endParaRPr lang="en-US"/>
          </a:p>
        </p:txBody>
      </p:sp>
      <p:sp>
        <p:nvSpPr>
          <p:cNvPr id="17418" name="Freeform 4"/>
          <p:cNvSpPr>
            <a:spLocks/>
          </p:cNvSpPr>
          <p:nvPr/>
        </p:nvSpPr>
        <p:spPr bwMode="auto">
          <a:xfrm>
            <a:off x="3236913" y="3900488"/>
            <a:ext cx="206375" cy="155575"/>
          </a:xfrm>
          <a:custGeom>
            <a:avLst/>
            <a:gdLst>
              <a:gd name="T0" fmla="*/ 54 w 116"/>
              <a:gd name="T1" fmla="*/ 20 h 69"/>
              <a:gd name="T2" fmla="*/ 54 w 116"/>
              <a:gd name="T3" fmla="*/ 20 h 69"/>
              <a:gd name="T4" fmla="*/ 25 w 116"/>
              <a:gd name="T5" fmla="*/ 10 h 69"/>
              <a:gd name="T6" fmla="*/ 0 w 116"/>
              <a:gd name="T7" fmla="*/ 0 h 69"/>
              <a:gd name="T8" fmla="*/ 0 w 116"/>
              <a:gd name="T9" fmla="*/ 69 h 69"/>
              <a:gd name="T10" fmla="*/ 0 w 116"/>
              <a:gd name="T11" fmla="*/ 69 h 69"/>
              <a:gd name="T12" fmla="*/ 20 w 116"/>
              <a:gd name="T13" fmla="*/ 62 h 69"/>
              <a:gd name="T14" fmla="*/ 54 w 116"/>
              <a:gd name="T15" fmla="*/ 49 h 69"/>
              <a:gd name="T16" fmla="*/ 54 w 116"/>
              <a:gd name="T17" fmla="*/ 49 h 69"/>
              <a:gd name="T18" fmla="*/ 89 w 116"/>
              <a:gd name="T19" fmla="*/ 40 h 69"/>
              <a:gd name="T20" fmla="*/ 116 w 116"/>
              <a:gd name="T21" fmla="*/ 35 h 69"/>
              <a:gd name="T22" fmla="*/ 116 w 116"/>
              <a:gd name="T23" fmla="*/ 35 h 69"/>
              <a:gd name="T24" fmla="*/ 89 w 116"/>
              <a:gd name="T25" fmla="*/ 30 h 69"/>
              <a:gd name="T26" fmla="*/ 54 w 116"/>
              <a:gd name="T27" fmla="*/ 20 h 69"/>
              <a:gd name="T28" fmla="*/ 54 w 116"/>
              <a:gd name="T29" fmla="*/ 20 h 6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69"/>
              <a:gd name="T47" fmla="*/ 116 w 116"/>
              <a:gd name="T48" fmla="*/ 69 h 6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69">
                <a:moveTo>
                  <a:pt x="54" y="20"/>
                </a:moveTo>
                <a:lnTo>
                  <a:pt x="54" y="20"/>
                </a:lnTo>
                <a:lnTo>
                  <a:pt x="25" y="10"/>
                </a:lnTo>
                <a:lnTo>
                  <a:pt x="0" y="0"/>
                </a:lnTo>
                <a:lnTo>
                  <a:pt x="0" y="69"/>
                </a:lnTo>
                <a:lnTo>
                  <a:pt x="20" y="62"/>
                </a:lnTo>
                <a:lnTo>
                  <a:pt x="54" y="49"/>
                </a:lnTo>
                <a:lnTo>
                  <a:pt x="89" y="40"/>
                </a:lnTo>
                <a:lnTo>
                  <a:pt x="116" y="35"/>
                </a:lnTo>
                <a:lnTo>
                  <a:pt x="89" y="30"/>
                </a:lnTo>
                <a:lnTo>
                  <a:pt x="54" y="20"/>
                </a:lnTo>
                <a:close/>
              </a:path>
            </a:pathLst>
          </a:custGeom>
          <a:solidFill>
            <a:srgbClr val="FFCFCF"/>
          </a:solidFill>
          <a:ln w="9525">
            <a:solidFill>
              <a:srgbClr val="FFCFCF"/>
            </a:solidFill>
            <a:round/>
            <a:headEnd/>
            <a:tailEnd/>
          </a:ln>
        </p:spPr>
        <p:txBody>
          <a:bodyPr/>
          <a:lstStyle/>
          <a:p>
            <a:endParaRPr lang="en-US"/>
          </a:p>
        </p:txBody>
      </p:sp>
      <p:sp>
        <p:nvSpPr>
          <p:cNvPr id="17419" name="Rectangle 8"/>
          <p:cNvSpPr>
            <a:spLocks noChangeArrowheads="1"/>
          </p:cNvSpPr>
          <p:nvPr/>
        </p:nvSpPr>
        <p:spPr bwMode="auto">
          <a:xfrm>
            <a:off x="609600" y="2889250"/>
            <a:ext cx="2452688" cy="368300"/>
          </a:xfrm>
          <a:prstGeom prst="rect">
            <a:avLst/>
          </a:prstGeom>
          <a:solidFill>
            <a:srgbClr val="FF4B4B"/>
          </a:solidFill>
          <a:ln w="9525">
            <a:noFill/>
            <a:miter lim="800000"/>
            <a:headEnd/>
            <a:tailEnd/>
          </a:ln>
        </p:spPr>
        <p:txBody>
          <a:bodyPr/>
          <a:lstStyle/>
          <a:p>
            <a:endParaRPr lang="en-US"/>
          </a:p>
        </p:txBody>
      </p:sp>
      <p:sp>
        <p:nvSpPr>
          <p:cNvPr id="17420" name="Rectangle 9"/>
          <p:cNvSpPr>
            <a:spLocks noChangeArrowheads="1"/>
          </p:cNvSpPr>
          <p:nvPr/>
        </p:nvSpPr>
        <p:spPr bwMode="auto">
          <a:xfrm>
            <a:off x="609600" y="3257550"/>
            <a:ext cx="2452688" cy="1597025"/>
          </a:xfrm>
          <a:prstGeom prst="rect">
            <a:avLst/>
          </a:prstGeom>
          <a:solidFill>
            <a:srgbClr val="FFCFCF"/>
          </a:solidFill>
          <a:ln w="9525">
            <a:noFill/>
            <a:miter lim="800000"/>
            <a:headEnd/>
            <a:tailEnd/>
          </a:ln>
        </p:spPr>
        <p:txBody>
          <a:bodyPr/>
          <a:lstStyle/>
          <a:p>
            <a:endParaRPr lang="en-US"/>
          </a:p>
        </p:txBody>
      </p:sp>
      <p:sp>
        <p:nvSpPr>
          <p:cNvPr id="17421" name="Rectangle 10"/>
          <p:cNvSpPr>
            <a:spLocks noChangeArrowheads="1"/>
          </p:cNvSpPr>
          <p:nvPr/>
        </p:nvSpPr>
        <p:spPr bwMode="auto">
          <a:xfrm>
            <a:off x="1414463" y="2967038"/>
            <a:ext cx="984250" cy="212725"/>
          </a:xfrm>
          <a:prstGeom prst="rect">
            <a:avLst/>
          </a:prstGeom>
          <a:noFill/>
          <a:ln w="9525">
            <a:noFill/>
            <a:miter lim="800000"/>
            <a:headEnd/>
            <a:tailEnd/>
          </a:ln>
        </p:spPr>
        <p:txBody>
          <a:bodyPr wrap="none" lIns="0" tIns="0" rIns="0" bIns="0">
            <a:spAutoFit/>
          </a:bodyPr>
          <a:lstStyle/>
          <a:p>
            <a:pPr eaLnBrk="1" hangingPunct="1"/>
            <a:r>
              <a:rPr lang="en-US" altLang="en-US" sz="1400" b="1">
                <a:solidFill>
                  <a:srgbClr val="FFFFFF"/>
                </a:solidFill>
                <a:latin typeface="Arial" charset="0"/>
              </a:rPr>
              <a:t>Expectancy</a:t>
            </a:r>
            <a:endParaRPr lang="en-US" altLang="en-US" sz="1400" b="1">
              <a:latin typeface="Arial" charset="0"/>
            </a:endParaRPr>
          </a:p>
        </p:txBody>
      </p:sp>
      <p:sp>
        <p:nvSpPr>
          <p:cNvPr id="17422" name="Rectangle 11"/>
          <p:cNvSpPr>
            <a:spLocks noChangeArrowheads="1"/>
          </p:cNvSpPr>
          <p:nvPr/>
        </p:nvSpPr>
        <p:spPr bwMode="auto">
          <a:xfrm>
            <a:off x="974725" y="3459163"/>
            <a:ext cx="1828800" cy="182562"/>
          </a:xfrm>
          <a:prstGeom prst="rect">
            <a:avLst/>
          </a:prstGeom>
          <a:noFill/>
          <a:ln w="9525">
            <a:noFill/>
            <a:miter lim="800000"/>
            <a:headEnd/>
            <a:tailEnd/>
          </a:ln>
        </p:spPr>
        <p:txBody>
          <a:bodyPr wrap="none" lIns="0" tIns="0" rIns="0" bIns="0">
            <a:spAutoFit/>
          </a:bodyPr>
          <a:lstStyle/>
          <a:p>
            <a:pPr eaLnBrk="1" hangingPunct="1"/>
            <a:r>
              <a:rPr lang="en-US" altLang="en-US" sz="1200" b="1">
                <a:solidFill>
                  <a:srgbClr val="000000"/>
                </a:solidFill>
                <a:latin typeface="Arial" charset="0"/>
              </a:rPr>
              <a:t>Effort - Performance Link</a:t>
            </a:r>
            <a:endParaRPr lang="en-US" altLang="en-US" sz="1200" b="1">
              <a:latin typeface="Arial" charset="0"/>
            </a:endParaRPr>
          </a:p>
        </p:txBody>
      </p:sp>
      <p:sp>
        <p:nvSpPr>
          <p:cNvPr id="17423" name="Rectangle 12"/>
          <p:cNvSpPr>
            <a:spLocks noChangeArrowheads="1"/>
          </p:cNvSpPr>
          <p:nvPr/>
        </p:nvSpPr>
        <p:spPr bwMode="auto">
          <a:xfrm>
            <a:off x="1743075" y="4519613"/>
            <a:ext cx="228600" cy="152400"/>
          </a:xfrm>
          <a:prstGeom prst="rect">
            <a:avLst/>
          </a:prstGeom>
          <a:noFill/>
          <a:ln w="9525">
            <a:noFill/>
            <a:miter lim="800000"/>
            <a:headEnd/>
            <a:tailEnd/>
          </a:ln>
        </p:spPr>
        <p:txBody>
          <a:bodyPr wrap="none" lIns="0" tIns="0" rIns="0" bIns="0">
            <a:spAutoFit/>
          </a:bodyPr>
          <a:lstStyle/>
          <a:p>
            <a:pPr eaLnBrk="1" hangingPunct="1"/>
            <a:r>
              <a:rPr lang="en-US" altLang="en-US" sz="1000" b="1">
                <a:solidFill>
                  <a:srgbClr val="000000"/>
                </a:solidFill>
                <a:latin typeface="Arial" charset="0"/>
              </a:rPr>
              <a:t>E=0</a:t>
            </a:r>
            <a:endParaRPr lang="en-US" altLang="en-US" sz="1000" b="1">
              <a:latin typeface="Arial" charset="0"/>
            </a:endParaRPr>
          </a:p>
        </p:txBody>
      </p:sp>
      <p:sp>
        <p:nvSpPr>
          <p:cNvPr id="17424" name="Rectangle 13"/>
          <p:cNvSpPr>
            <a:spLocks noChangeArrowheads="1"/>
          </p:cNvSpPr>
          <p:nvPr/>
        </p:nvSpPr>
        <p:spPr bwMode="auto">
          <a:xfrm>
            <a:off x="1009650" y="3794125"/>
            <a:ext cx="1649413" cy="152400"/>
          </a:xfrm>
          <a:prstGeom prst="rect">
            <a:avLst/>
          </a:prstGeom>
          <a:noFill/>
          <a:ln w="9525">
            <a:noFill/>
            <a:miter lim="800000"/>
            <a:headEnd/>
            <a:tailEnd/>
          </a:ln>
        </p:spPr>
        <p:txBody>
          <a:bodyPr wrap="none" lIns="0" tIns="0" rIns="0" bIns="0">
            <a:spAutoFit/>
          </a:bodyPr>
          <a:lstStyle/>
          <a:p>
            <a:pPr eaLnBrk="1" hangingPunct="1"/>
            <a:r>
              <a:rPr lang="en-US" altLang="en-US" sz="1000" b="1" dirty="0">
                <a:solidFill>
                  <a:srgbClr val="000000"/>
                </a:solidFill>
                <a:latin typeface="Arial" charset="0"/>
              </a:rPr>
              <a:t>No matter how much effort </a:t>
            </a:r>
            <a:endParaRPr lang="en-US" altLang="en-US" sz="1000" b="1" dirty="0">
              <a:latin typeface="Arial" charset="0"/>
            </a:endParaRPr>
          </a:p>
        </p:txBody>
      </p:sp>
      <p:sp>
        <p:nvSpPr>
          <p:cNvPr id="17425" name="Rectangle 14"/>
          <p:cNvSpPr>
            <a:spLocks noChangeArrowheads="1"/>
          </p:cNvSpPr>
          <p:nvPr/>
        </p:nvSpPr>
        <p:spPr bwMode="auto">
          <a:xfrm>
            <a:off x="965200" y="4005263"/>
            <a:ext cx="1992313" cy="152400"/>
          </a:xfrm>
          <a:prstGeom prst="rect">
            <a:avLst/>
          </a:prstGeom>
          <a:noFill/>
          <a:ln w="9525">
            <a:noFill/>
            <a:miter lim="800000"/>
            <a:headEnd/>
            <a:tailEnd/>
          </a:ln>
        </p:spPr>
        <p:txBody>
          <a:bodyPr wrap="none" lIns="0" tIns="0" rIns="0" bIns="0">
            <a:spAutoFit/>
          </a:bodyPr>
          <a:lstStyle/>
          <a:p>
            <a:pPr eaLnBrk="1" hangingPunct="1"/>
            <a:r>
              <a:rPr lang="en-US" altLang="en-US" sz="1000" b="1">
                <a:solidFill>
                  <a:srgbClr val="000000"/>
                </a:solidFill>
                <a:latin typeface="Arial" charset="0"/>
              </a:rPr>
              <a:t>you put in, probably not possible</a:t>
            </a:r>
            <a:endParaRPr lang="en-US" altLang="en-US" sz="1000" b="1">
              <a:latin typeface="Arial" charset="0"/>
            </a:endParaRPr>
          </a:p>
        </p:txBody>
      </p:sp>
      <p:sp>
        <p:nvSpPr>
          <p:cNvPr id="17426" name="Rectangle 15"/>
          <p:cNvSpPr>
            <a:spLocks noChangeArrowheads="1"/>
          </p:cNvSpPr>
          <p:nvPr/>
        </p:nvSpPr>
        <p:spPr bwMode="auto">
          <a:xfrm>
            <a:off x="873125" y="4217988"/>
            <a:ext cx="1947863" cy="152400"/>
          </a:xfrm>
          <a:prstGeom prst="rect">
            <a:avLst/>
          </a:prstGeom>
          <a:noFill/>
          <a:ln w="9525">
            <a:noFill/>
            <a:miter lim="800000"/>
            <a:headEnd/>
            <a:tailEnd/>
          </a:ln>
        </p:spPr>
        <p:txBody>
          <a:bodyPr wrap="none" lIns="0" tIns="0" rIns="0" bIns="0">
            <a:spAutoFit/>
          </a:bodyPr>
          <a:lstStyle/>
          <a:p>
            <a:pPr eaLnBrk="1" hangingPunct="1"/>
            <a:r>
              <a:rPr lang="en-US" altLang="en-US" sz="1000" b="1" dirty="0">
                <a:solidFill>
                  <a:srgbClr val="000000"/>
                </a:solidFill>
                <a:latin typeface="Arial" charset="0"/>
              </a:rPr>
              <a:t>to </a:t>
            </a:r>
            <a:r>
              <a:rPr lang="en-US" altLang="en-US" sz="1000" b="1" dirty="0" err="1">
                <a:solidFill>
                  <a:srgbClr val="000000"/>
                </a:solidFill>
                <a:latin typeface="Arial" charset="0"/>
              </a:rPr>
              <a:t>memorise</a:t>
            </a:r>
            <a:r>
              <a:rPr lang="en-US" altLang="en-US" sz="1000" b="1" dirty="0">
                <a:solidFill>
                  <a:srgbClr val="000000"/>
                </a:solidFill>
                <a:latin typeface="Arial" charset="0"/>
              </a:rPr>
              <a:t> the text in 24 hours</a:t>
            </a:r>
            <a:endParaRPr lang="en-US" altLang="en-US" sz="1000" b="1" dirty="0">
              <a:latin typeface="Arial" charset="0"/>
            </a:endParaRPr>
          </a:p>
        </p:txBody>
      </p:sp>
      <p:sp>
        <p:nvSpPr>
          <p:cNvPr id="17427" name="Rectangle 19"/>
          <p:cNvSpPr>
            <a:spLocks noChangeArrowheads="1"/>
          </p:cNvSpPr>
          <p:nvPr/>
        </p:nvSpPr>
        <p:spPr bwMode="auto">
          <a:xfrm>
            <a:off x="3455988" y="2889250"/>
            <a:ext cx="2451100" cy="368300"/>
          </a:xfrm>
          <a:prstGeom prst="rect">
            <a:avLst/>
          </a:prstGeom>
          <a:solidFill>
            <a:srgbClr val="4EB691"/>
          </a:solidFill>
          <a:ln w="9525">
            <a:noFill/>
            <a:miter lim="800000"/>
            <a:headEnd/>
            <a:tailEnd/>
          </a:ln>
        </p:spPr>
        <p:txBody>
          <a:bodyPr/>
          <a:lstStyle/>
          <a:p>
            <a:endParaRPr lang="en-US"/>
          </a:p>
        </p:txBody>
      </p:sp>
      <p:sp>
        <p:nvSpPr>
          <p:cNvPr id="17428" name="Rectangle 20"/>
          <p:cNvSpPr>
            <a:spLocks noChangeArrowheads="1"/>
          </p:cNvSpPr>
          <p:nvPr/>
        </p:nvSpPr>
        <p:spPr bwMode="auto">
          <a:xfrm>
            <a:off x="3455988" y="3257550"/>
            <a:ext cx="2451100" cy="1597025"/>
          </a:xfrm>
          <a:prstGeom prst="rect">
            <a:avLst/>
          </a:prstGeom>
          <a:solidFill>
            <a:srgbClr val="DBF1E4"/>
          </a:solidFill>
          <a:ln w="9525">
            <a:noFill/>
            <a:miter lim="800000"/>
            <a:headEnd/>
            <a:tailEnd/>
          </a:ln>
        </p:spPr>
        <p:txBody>
          <a:bodyPr/>
          <a:lstStyle/>
          <a:p>
            <a:endParaRPr lang="en-US"/>
          </a:p>
        </p:txBody>
      </p:sp>
      <p:sp>
        <p:nvSpPr>
          <p:cNvPr id="17429" name="Rectangle 21"/>
          <p:cNvSpPr>
            <a:spLocks noChangeArrowheads="1"/>
          </p:cNvSpPr>
          <p:nvPr/>
        </p:nvSpPr>
        <p:spPr bwMode="auto">
          <a:xfrm>
            <a:off x="4054475" y="2967038"/>
            <a:ext cx="1270000" cy="212725"/>
          </a:xfrm>
          <a:prstGeom prst="rect">
            <a:avLst/>
          </a:prstGeom>
          <a:noFill/>
          <a:ln w="9525">
            <a:noFill/>
            <a:miter lim="800000"/>
            <a:headEnd/>
            <a:tailEnd/>
          </a:ln>
        </p:spPr>
        <p:txBody>
          <a:bodyPr wrap="none" lIns="0" tIns="0" rIns="0" bIns="0">
            <a:spAutoFit/>
          </a:bodyPr>
          <a:lstStyle/>
          <a:p>
            <a:pPr eaLnBrk="1" hangingPunct="1"/>
            <a:r>
              <a:rPr lang="en-US" altLang="en-US" sz="1400" b="1">
                <a:solidFill>
                  <a:srgbClr val="FFFFFF"/>
                </a:solidFill>
                <a:latin typeface="Arial" charset="0"/>
              </a:rPr>
              <a:t>Instrumentality</a:t>
            </a:r>
            <a:endParaRPr lang="en-US" altLang="en-US" sz="1400" b="1">
              <a:latin typeface="Arial" charset="0"/>
            </a:endParaRPr>
          </a:p>
        </p:txBody>
      </p:sp>
      <p:sp>
        <p:nvSpPr>
          <p:cNvPr id="17430" name="Rectangle 22"/>
          <p:cNvSpPr>
            <a:spLocks noChangeArrowheads="1"/>
          </p:cNvSpPr>
          <p:nvPr/>
        </p:nvSpPr>
        <p:spPr bwMode="auto">
          <a:xfrm>
            <a:off x="3689350" y="3459163"/>
            <a:ext cx="2055813" cy="182562"/>
          </a:xfrm>
          <a:prstGeom prst="rect">
            <a:avLst/>
          </a:prstGeom>
          <a:noFill/>
          <a:ln w="9525">
            <a:noFill/>
            <a:miter lim="800000"/>
            <a:headEnd/>
            <a:tailEnd/>
          </a:ln>
        </p:spPr>
        <p:txBody>
          <a:bodyPr wrap="none" lIns="0" tIns="0" rIns="0" bIns="0">
            <a:spAutoFit/>
          </a:bodyPr>
          <a:lstStyle/>
          <a:p>
            <a:pPr eaLnBrk="1" hangingPunct="1"/>
            <a:r>
              <a:rPr lang="en-US" altLang="en-US" sz="1200" b="1">
                <a:solidFill>
                  <a:srgbClr val="000000"/>
                </a:solidFill>
                <a:latin typeface="Arial" charset="0"/>
              </a:rPr>
              <a:t>Performance - Rewards Link</a:t>
            </a:r>
            <a:endParaRPr lang="en-US" altLang="en-US" sz="1200" b="1">
              <a:latin typeface="Arial" charset="0"/>
            </a:endParaRPr>
          </a:p>
        </p:txBody>
      </p:sp>
      <p:sp>
        <p:nvSpPr>
          <p:cNvPr id="17431" name="Rectangle 23"/>
          <p:cNvSpPr>
            <a:spLocks noChangeArrowheads="1"/>
          </p:cNvSpPr>
          <p:nvPr/>
        </p:nvSpPr>
        <p:spPr bwMode="auto">
          <a:xfrm>
            <a:off x="4554538" y="4519613"/>
            <a:ext cx="179387" cy="152400"/>
          </a:xfrm>
          <a:prstGeom prst="rect">
            <a:avLst/>
          </a:prstGeom>
          <a:noFill/>
          <a:ln w="9525">
            <a:noFill/>
            <a:miter lim="800000"/>
            <a:headEnd/>
            <a:tailEnd/>
          </a:ln>
        </p:spPr>
        <p:txBody>
          <a:bodyPr wrap="none" lIns="0" tIns="0" rIns="0" bIns="0">
            <a:spAutoFit/>
          </a:bodyPr>
          <a:lstStyle/>
          <a:p>
            <a:pPr eaLnBrk="1" hangingPunct="1"/>
            <a:r>
              <a:rPr lang="en-US" altLang="en-US" sz="1000" b="1" dirty="0">
                <a:solidFill>
                  <a:srgbClr val="000000"/>
                </a:solidFill>
                <a:latin typeface="Arial" charset="0"/>
              </a:rPr>
              <a:t>I=0</a:t>
            </a:r>
            <a:endParaRPr lang="en-US" altLang="en-US" sz="1000" b="1" dirty="0">
              <a:latin typeface="Arial" charset="0"/>
            </a:endParaRPr>
          </a:p>
        </p:txBody>
      </p:sp>
      <p:sp>
        <p:nvSpPr>
          <p:cNvPr id="17432" name="Rectangle 24"/>
          <p:cNvSpPr>
            <a:spLocks noChangeArrowheads="1"/>
          </p:cNvSpPr>
          <p:nvPr/>
        </p:nvSpPr>
        <p:spPr bwMode="auto">
          <a:xfrm>
            <a:off x="3829050" y="3794125"/>
            <a:ext cx="1473200" cy="152400"/>
          </a:xfrm>
          <a:prstGeom prst="rect">
            <a:avLst/>
          </a:prstGeom>
          <a:noFill/>
          <a:ln w="9525">
            <a:noFill/>
            <a:miter lim="800000"/>
            <a:headEnd/>
            <a:tailEnd/>
          </a:ln>
        </p:spPr>
        <p:txBody>
          <a:bodyPr wrap="none" lIns="0" tIns="0" rIns="0" bIns="0">
            <a:spAutoFit/>
          </a:bodyPr>
          <a:lstStyle/>
          <a:p>
            <a:pPr eaLnBrk="1" hangingPunct="1"/>
            <a:r>
              <a:rPr lang="en-US" altLang="en-US" sz="1000" b="1">
                <a:solidFill>
                  <a:srgbClr val="000000"/>
                </a:solidFill>
                <a:latin typeface="Arial" charset="0"/>
              </a:rPr>
              <a:t>Your tutor does not look</a:t>
            </a:r>
            <a:endParaRPr lang="en-US" altLang="en-US" sz="1000" b="1">
              <a:latin typeface="Arial" charset="0"/>
            </a:endParaRPr>
          </a:p>
        </p:txBody>
      </p:sp>
      <p:sp>
        <p:nvSpPr>
          <p:cNvPr id="17433" name="Rectangle 25"/>
          <p:cNvSpPr>
            <a:spLocks noChangeArrowheads="1"/>
          </p:cNvSpPr>
          <p:nvPr/>
        </p:nvSpPr>
        <p:spPr bwMode="auto">
          <a:xfrm>
            <a:off x="3671888" y="4005263"/>
            <a:ext cx="1958975" cy="152400"/>
          </a:xfrm>
          <a:prstGeom prst="rect">
            <a:avLst/>
          </a:prstGeom>
          <a:noFill/>
          <a:ln w="9525">
            <a:noFill/>
            <a:miter lim="800000"/>
            <a:headEnd/>
            <a:tailEnd/>
          </a:ln>
        </p:spPr>
        <p:txBody>
          <a:bodyPr wrap="none" lIns="0" tIns="0" rIns="0" bIns="0">
            <a:spAutoFit/>
          </a:bodyPr>
          <a:lstStyle/>
          <a:p>
            <a:pPr eaLnBrk="1" hangingPunct="1"/>
            <a:r>
              <a:rPr lang="en-US" altLang="en-US" sz="1000" b="1">
                <a:solidFill>
                  <a:srgbClr val="000000"/>
                </a:solidFill>
                <a:latin typeface="Arial" charset="0"/>
              </a:rPr>
              <a:t>like someone who has £1 million</a:t>
            </a:r>
            <a:endParaRPr lang="en-US" altLang="en-US" sz="1000" b="1">
              <a:latin typeface="Arial" charset="0"/>
            </a:endParaRPr>
          </a:p>
        </p:txBody>
      </p:sp>
      <p:sp>
        <p:nvSpPr>
          <p:cNvPr id="17434" name="Rectangle 29"/>
          <p:cNvSpPr>
            <a:spLocks noChangeArrowheads="1"/>
          </p:cNvSpPr>
          <p:nvPr/>
        </p:nvSpPr>
        <p:spPr bwMode="auto">
          <a:xfrm>
            <a:off x="6302375" y="2889250"/>
            <a:ext cx="2451100" cy="368300"/>
          </a:xfrm>
          <a:prstGeom prst="rect">
            <a:avLst/>
          </a:prstGeom>
          <a:solidFill>
            <a:srgbClr val="525FAA"/>
          </a:solidFill>
          <a:ln w="9525">
            <a:noFill/>
            <a:miter lim="800000"/>
            <a:headEnd/>
            <a:tailEnd/>
          </a:ln>
        </p:spPr>
        <p:txBody>
          <a:bodyPr/>
          <a:lstStyle/>
          <a:p>
            <a:endParaRPr lang="en-US"/>
          </a:p>
        </p:txBody>
      </p:sp>
      <p:sp>
        <p:nvSpPr>
          <p:cNvPr id="17435" name="Rectangle 30"/>
          <p:cNvSpPr>
            <a:spLocks noChangeArrowheads="1"/>
          </p:cNvSpPr>
          <p:nvPr/>
        </p:nvSpPr>
        <p:spPr bwMode="auto">
          <a:xfrm>
            <a:off x="6302375" y="3257550"/>
            <a:ext cx="2451100" cy="1597025"/>
          </a:xfrm>
          <a:prstGeom prst="rect">
            <a:avLst/>
          </a:prstGeom>
          <a:solidFill>
            <a:srgbClr val="DADAEB"/>
          </a:solidFill>
          <a:ln w="9525">
            <a:noFill/>
            <a:miter lim="800000"/>
            <a:headEnd/>
            <a:tailEnd/>
          </a:ln>
        </p:spPr>
        <p:txBody>
          <a:bodyPr/>
          <a:lstStyle/>
          <a:p>
            <a:endParaRPr lang="en-US"/>
          </a:p>
        </p:txBody>
      </p:sp>
      <p:sp>
        <p:nvSpPr>
          <p:cNvPr id="17436" name="Rectangle 31"/>
          <p:cNvSpPr>
            <a:spLocks noChangeArrowheads="1"/>
          </p:cNvSpPr>
          <p:nvPr/>
        </p:nvSpPr>
        <p:spPr bwMode="auto">
          <a:xfrm>
            <a:off x="7234238" y="2967038"/>
            <a:ext cx="669925" cy="212725"/>
          </a:xfrm>
          <a:prstGeom prst="rect">
            <a:avLst/>
          </a:prstGeom>
          <a:noFill/>
          <a:ln w="9525">
            <a:noFill/>
            <a:miter lim="800000"/>
            <a:headEnd/>
            <a:tailEnd/>
          </a:ln>
        </p:spPr>
        <p:txBody>
          <a:bodyPr wrap="none" lIns="0" tIns="0" rIns="0" bIns="0">
            <a:spAutoFit/>
          </a:bodyPr>
          <a:lstStyle/>
          <a:p>
            <a:pPr eaLnBrk="1" hangingPunct="1"/>
            <a:r>
              <a:rPr lang="en-US" altLang="en-US" sz="1400" b="1">
                <a:solidFill>
                  <a:srgbClr val="FFFFFF"/>
                </a:solidFill>
                <a:latin typeface="Arial" charset="0"/>
              </a:rPr>
              <a:t>Valence</a:t>
            </a:r>
            <a:endParaRPr lang="en-US" altLang="en-US" sz="1400" b="1">
              <a:latin typeface="Arial" charset="0"/>
            </a:endParaRPr>
          </a:p>
        </p:txBody>
      </p:sp>
      <p:sp>
        <p:nvSpPr>
          <p:cNvPr id="17437" name="Rectangle 32"/>
          <p:cNvSpPr>
            <a:spLocks noChangeArrowheads="1"/>
          </p:cNvSpPr>
          <p:nvPr/>
        </p:nvSpPr>
        <p:spPr bwMode="auto">
          <a:xfrm>
            <a:off x="6477000" y="3429000"/>
            <a:ext cx="2236788" cy="182563"/>
          </a:xfrm>
          <a:prstGeom prst="rect">
            <a:avLst/>
          </a:prstGeom>
          <a:noFill/>
          <a:ln w="9525">
            <a:noFill/>
            <a:miter lim="800000"/>
            <a:headEnd/>
            <a:tailEnd/>
          </a:ln>
        </p:spPr>
        <p:txBody>
          <a:bodyPr wrap="none" lIns="0" tIns="0" rIns="0" bIns="0">
            <a:spAutoFit/>
          </a:bodyPr>
          <a:lstStyle/>
          <a:p>
            <a:pPr eaLnBrk="1" hangingPunct="1"/>
            <a:r>
              <a:rPr lang="en-US" altLang="en-US" sz="1200" b="1">
                <a:solidFill>
                  <a:srgbClr val="000000"/>
                </a:solidFill>
                <a:latin typeface="Arial" charset="0"/>
              </a:rPr>
              <a:t>Rewards - Personal Goals Link</a:t>
            </a:r>
            <a:endParaRPr lang="en-US" altLang="en-US" sz="1200" b="1">
              <a:latin typeface="Arial" charset="0"/>
            </a:endParaRPr>
          </a:p>
        </p:txBody>
      </p:sp>
      <p:sp>
        <p:nvSpPr>
          <p:cNvPr id="17438" name="Rectangle 33"/>
          <p:cNvSpPr>
            <a:spLocks noChangeArrowheads="1"/>
          </p:cNvSpPr>
          <p:nvPr/>
        </p:nvSpPr>
        <p:spPr bwMode="auto">
          <a:xfrm>
            <a:off x="7445375" y="4519613"/>
            <a:ext cx="228600" cy="152400"/>
          </a:xfrm>
          <a:prstGeom prst="rect">
            <a:avLst/>
          </a:prstGeom>
          <a:noFill/>
          <a:ln w="9525">
            <a:noFill/>
            <a:miter lim="800000"/>
            <a:headEnd/>
            <a:tailEnd/>
          </a:ln>
        </p:spPr>
        <p:txBody>
          <a:bodyPr wrap="none" lIns="0" tIns="0" rIns="0" bIns="0">
            <a:spAutoFit/>
          </a:bodyPr>
          <a:lstStyle/>
          <a:p>
            <a:pPr eaLnBrk="1" hangingPunct="1"/>
            <a:r>
              <a:rPr lang="en-US" altLang="en-US" sz="1000" b="1">
                <a:solidFill>
                  <a:srgbClr val="000000"/>
                </a:solidFill>
                <a:latin typeface="Arial" charset="0"/>
              </a:rPr>
              <a:t>V=1</a:t>
            </a:r>
            <a:endParaRPr lang="en-US" altLang="en-US" sz="1000" b="1">
              <a:latin typeface="Arial" charset="0"/>
            </a:endParaRPr>
          </a:p>
        </p:txBody>
      </p:sp>
      <p:sp>
        <p:nvSpPr>
          <p:cNvPr id="17439" name="Rectangle 34"/>
          <p:cNvSpPr>
            <a:spLocks noChangeArrowheads="1"/>
          </p:cNvSpPr>
          <p:nvPr/>
        </p:nvSpPr>
        <p:spPr bwMode="auto">
          <a:xfrm>
            <a:off x="6381750" y="3794125"/>
            <a:ext cx="2076450" cy="152400"/>
          </a:xfrm>
          <a:prstGeom prst="rect">
            <a:avLst/>
          </a:prstGeom>
          <a:noFill/>
          <a:ln w="9525">
            <a:noFill/>
            <a:miter lim="800000"/>
            <a:headEnd/>
            <a:tailEnd/>
          </a:ln>
        </p:spPr>
        <p:txBody>
          <a:bodyPr wrap="none" lIns="0" tIns="0" rIns="0" bIns="0">
            <a:spAutoFit/>
          </a:bodyPr>
          <a:lstStyle/>
          <a:p>
            <a:pPr eaLnBrk="1" hangingPunct="1"/>
            <a:r>
              <a:rPr lang="en-US" altLang="en-US" sz="1000" b="1">
                <a:solidFill>
                  <a:srgbClr val="000000"/>
                </a:solidFill>
                <a:latin typeface="Arial" charset="0"/>
              </a:rPr>
              <a:t>There are a lot of wonderful things</a:t>
            </a:r>
            <a:endParaRPr lang="en-US" altLang="en-US" sz="1000" b="1">
              <a:latin typeface="Arial" charset="0"/>
            </a:endParaRPr>
          </a:p>
        </p:txBody>
      </p:sp>
      <p:sp>
        <p:nvSpPr>
          <p:cNvPr id="17440" name="Rectangle 35"/>
          <p:cNvSpPr>
            <a:spLocks noChangeArrowheads="1"/>
          </p:cNvSpPr>
          <p:nvPr/>
        </p:nvSpPr>
        <p:spPr bwMode="auto">
          <a:xfrm>
            <a:off x="6637338" y="4005263"/>
            <a:ext cx="1730375" cy="152400"/>
          </a:xfrm>
          <a:prstGeom prst="rect">
            <a:avLst/>
          </a:prstGeom>
          <a:noFill/>
          <a:ln w="9525">
            <a:noFill/>
            <a:miter lim="800000"/>
            <a:headEnd/>
            <a:tailEnd/>
          </a:ln>
        </p:spPr>
        <p:txBody>
          <a:bodyPr wrap="none" lIns="0" tIns="0" rIns="0" bIns="0">
            <a:spAutoFit/>
          </a:bodyPr>
          <a:lstStyle/>
          <a:p>
            <a:pPr eaLnBrk="1" hangingPunct="1"/>
            <a:r>
              <a:rPr lang="en-US" altLang="en-US" sz="1000" b="1">
                <a:solidFill>
                  <a:srgbClr val="000000"/>
                </a:solidFill>
                <a:latin typeface="Arial" charset="0"/>
              </a:rPr>
              <a:t> you could do with £1 million</a:t>
            </a:r>
            <a:endParaRPr lang="en-US" altLang="en-US" sz="1000" b="1">
              <a:latin typeface="Arial" charset="0"/>
            </a:endParaRPr>
          </a:p>
        </p:txBody>
      </p:sp>
      <p:sp>
        <p:nvSpPr>
          <p:cNvPr id="17441" name="Rectangle 39"/>
          <p:cNvSpPr>
            <a:spLocks noChangeArrowheads="1"/>
          </p:cNvSpPr>
          <p:nvPr/>
        </p:nvSpPr>
        <p:spPr bwMode="auto">
          <a:xfrm>
            <a:off x="622300" y="2057400"/>
            <a:ext cx="8140700" cy="515938"/>
          </a:xfrm>
          <a:prstGeom prst="rect">
            <a:avLst/>
          </a:prstGeom>
          <a:solidFill>
            <a:srgbClr val="CFA8BF"/>
          </a:solidFill>
          <a:ln w="9525">
            <a:noFill/>
            <a:miter lim="800000"/>
            <a:headEnd/>
            <a:tailEnd/>
          </a:ln>
        </p:spPr>
        <p:txBody>
          <a:bodyPr/>
          <a:lstStyle/>
          <a:p>
            <a:endParaRPr lang="en-US"/>
          </a:p>
        </p:txBody>
      </p:sp>
      <p:sp>
        <p:nvSpPr>
          <p:cNvPr id="17442" name="Rectangle 40"/>
          <p:cNvSpPr>
            <a:spLocks noChangeArrowheads="1"/>
          </p:cNvSpPr>
          <p:nvPr/>
        </p:nvSpPr>
        <p:spPr bwMode="auto">
          <a:xfrm>
            <a:off x="1295400" y="2209800"/>
            <a:ext cx="7070725" cy="212725"/>
          </a:xfrm>
          <a:prstGeom prst="rect">
            <a:avLst/>
          </a:prstGeom>
          <a:noFill/>
          <a:ln w="9525">
            <a:noFill/>
            <a:miter lim="800000"/>
            <a:headEnd/>
            <a:tailEnd/>
          </a:ln>
        </p:spPr>
        <p:txBody>
          <a:bodyPr wrap="none" lIns="0" tIns="0" rIns="0" bIns="0">
            <a:spAutoFit/>
          </a:bodyPr>
          <a:lstStyle/>
          <a:p>
            <a:pPr eaLnBrk="1" hangingPunct="1"/>
            <a:r>
              <a:rPr lang="en-US" altLang="en-US" sz="1400" b="1">
                <a:solidFill>
                  <a:srgbClr val="000000"/>
                </a:solidFill>
                <a:latin typeface="Arial" charset="0"/>
              </a:rPr>
              <a:t>Your tutor offers you £1 million if you memorise the textbook by tomorrow morning.</a:t>
            </a:r>
            <a:endParaRPr lang="en-US" altLang="en-US" sz="1400" b="1">
              <a:latin typeface="Arial" charset="0"/>
            </a:endParaRPr>
          </a:p>
        </p:txBody>
      </p:sp>
      <p:sp>
        <p:nvSpPr>
          <p:cNvPr id="17443" name="Rectangle 41"/>
          <p:cNvSpPr>
            <a:spLocks noChangeArrowheads="1"/>
          </p:cNvSpPr>
          <p:nvPr/>
        </p:nvSpPr>
        <p:spPr bwMode="auto">
          <a:xfrm>
            <a:off x="622300" y="5138738"/>
            <a:ext cx="8140700" cy="558800"/>
          </a:xfrm>
          <a:prstGeom prst="rect">
            <a:avLst/>
          </a:prstGeom>
          <a:solidFill>
            <a:srgbClr val="CFA8BF"/>
          </a:solidFill>
          <a:ln w="9525">
            <a:noFill/>
            <a:miter lim="800000"/>
            <a:headEnd/>
            <a:tailEnd/>
          </a:ln>
        </p:spPr>
        <p:txBody>
          <a:bodyPr/>
          <a:lstStyle/>
          <a:p>
            <a:endParaRPr lang="en-US"/>
          </a:p>
        </p:txBody>
      </p:sp>
      <p:sp>
        <p:nvSpPr>
          <p:cNvPr id="17444" name="Rectangle 42"/>
          <p:cNvSpPr>
            <a:spLocks noChangeArrowheads="1"/>
          </p:cNvSpPr>
          <p:nvPr/>
        </p:nvSpPr>
        <p:spPr bwMode="auto">
          <a:xfrm>
            <a:off x="1468438" y="5335588"/>
            <a:ext cx="7040562" cy="212725"/>
          </a:xfrm>
          <a:prstGeom prst="rect">
            <a:avLst/>
          </a:prstGeom>
          <a:noFill/>
          <a:ln w="9525">
            <a:noFill/>
            <a:miter lim="800000"/>
            <a:headEnd/>
            <a:tailEnd/>
          </a:ln>
        </p:spPr>
        <p:txBody>
          <a:bodyPr wrap="none" lIns="0" tIns="0" rIns="0" bIns="0">
            <a:spAutoFit/>
          </a:bodyPr>
          <a:lstStyle/>
          <a:p>
            <a:pPr eaLnBrk="1" hangingPunct="1"/>
            <a:r>
              <a:rPr lang="en-US" altLang="en-US" sz="1400" b="1">
                <a:solidFill>
                  <a:srgbClr val="000000"/>
                </a:solidFill>
                <a:latin typeface="Arial" charset="0"/>
              </a:rPr>
              <a:t>Conclusion: Though you value the reward, you will not be motivated to do this task.</a:t>
            </a:r>
            <a:endParaRPr lang="en-US" altLang="en-US" sz="1400" b="1">
              <a:latin typeface="Arial" charset="0"/>
            </a:endParaRPr>
          </a:p>
        </p:txBody>
      </p:sp>
    </p:spTree>
    <p:extLst>
      <p:ext uri="{BB962C8B-B14F-4D97-AF65-F5344CB8AC3E}">
        <p14:creationId xmlns:p14="http://schemas.microsoft.com/office/powerpoint/2010/main" val="304857556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219200" y="273050"/>
            <a:ext cx="6858000" cy="946150"/>
          </a:xfrm>
          <a:prstGeom prst="rect">
            <a:avLst/>
          </a:prstGeom>
          <a:noFill/>
          <a:ln w="9525">
            <a:noFill/>
            <a:miter lim="800000"/>
            <a:headEnd/>
            <a:tailEnd/>
          </a:ln>
          <a:effectLst/>
        </p:spPr>
        <p:txBody>
          <a:bodyPr>
            <a:spAutoFit/>
          </a:bodyPr>
          <a:lstStyle/>
          <a:p>
            <a:pPr algn="ctr">
              <a:lnSpc>
                <a:spcPct val="70000"/>
              </a:lnSpc>
              <a:spcBef>
                <a:spcPct val="50000"/>
              </a:spcBef>
            </a:pPr>
            <a:r>
              <a:rPr lang="en-US" sz="4000" b="1">
                <a:solidFill>
                  <a:srgbClr val="0066FF"/>
                </a:solidFill>
                <a:latin typeface="Times New Roman" pitchFamily="18" charset="0"/>
              </a:rPr>
              <a:t>Work Motivation Theories: </a:t>
            </a:r>
            <a:r>
              <a:rPr lang="en-US" sz="4000">
                <a:solidFill>
                  <a:srgbClr val="0066FF"/>
                </a:solidFill>
                <a:latin typeface="Times New Roman" pitchFamily="18" charset="0"/>
              </a:rPr>
              <a:t>Expectancy Theory</a:t>
            </a:r>
          </a:p>
        </p:txBody>
      </p:sp>
      <p:sp>
        <p:nvSpPr>
          <p:cNvPr id="22546" name="Rectangle 18"/>
          <p:cNvSpPr>
            <a:spLocks noChangeArrowheads="1"/>
          </p:cNvSpPr>
          <p:nvPr/>
        </p:nvSpPr>
        <p:spPr bwMode="auto">
          <a:xfrm>
            <a:off x="381000" y="3013075"/>
            <a:ext cx="1866900" cy="495300"/>
          </a:xfrm>
          <a:prstGeom prst="rect">
            <a:avLst/>
          </a:prstGeom>
          <a:noFill/>
          <a:ln w="38100" cmpd="dbl">
            <a:solidFill>
              <a:schemeClr val="tx1"/>
            </a:solidFill>
            <a:miter lim="800000"/>
            <a:headEnd/>
            <a:tailEnd/>
          </a:ln>
          <a:effectLst/>
        </p:spPr>
        <p:txBody>
          <a:bodyPr lIns="92075" tIns="46038" rIns="92075" bIns="46038">
            <a:spAutoFit/>
          </a:bodyPr>
          <a:lstStyle/>
          <a:p>
            <a:pPr algn="ctr" eaLnBrk="0" hangingPunct="0">
              <a:spcBef>
                <a:spcPct val="50000"/>
              </a:spcBef>
            </a:pPr>
            <a:r>
              <a:rPr lang="en-US">
                <a:latin typeface="Arial" charset="0"/>
              </a:rPr>
              <a:t>studying</a:t>
            </a:r>
          </a:p>
        </p:txBody>
      </p:sp>
      <p:grpSp>
        <p:nvGrpSpPr>
          <p:cNvPr id="2" name="Group 19"/>
          <p:cNvGrpSpPr>
            <a:grpSpLocks/>
          </p:cNvGrpSpPr>
          <p:nvPr/>
        </p:nvGrpSpPr>
        <p:grpSpPr bwMode="auto">
          <a:xfrm>
            <a:off x="2305050" y="2327275"/>
            <a:ext cx="2457450" cy="860425"/>
            <a:chOff x="1728" y="1668"/>
            <a:chExt cx="1548" cy="542"/>
          </a:xfrm>
        </p:grpSpPr>
        <p:sp>
          <p:nvSpPr>
            <p:cNvPr id="22548" name="Rectangle 20"/>
            <p:cNvSpPr>
              <a:spLocks noChangeArrowheads="1"/>
            </p:cNvSpPr>
            <p:nvPr/>
          </p:nvSpPr>
          <p:spPr bwMode="auto">
            <a:xfrm>
              <a:off x="2100" y="1668"/>
              <a:ext cx="1176" cy="542"/>
            </a:xfrm>
            <a:prstGeom prst="rect">
              <a:avLst/>
            </a:prstGeom>
            <a:noFill/>
            <a:ln w="38100" cmpd="dbl">
              <a:solidFill>
                <a:schemeClr val="tx1"/>
              </a:solidFill>
              <a:miter lim="800000"/>
              <a:headEnd/>
              <a:tailEnd/>
            </a:ln>
            <a:effectLst/>
          </p:spPr>
          <p:txBody>
            <a:bodyPr lIns="92075" tIns="46038" rIns="92075" bIns="46038">
              <a:spAutoFit/>
            </a:bodyPr>
            <a:lstStyle/>
            <a:p>
              <a:pPr algn="ctr" eaLnBrk="0" hangingPunct="0">
                <a:spcBef>
                  <a:spcPct val="50000"/>
                </a:spcBef>
              </a:pPr>
              <a:r>
                <a:rPr lang="en-US">
                  <a:latin typeface="Arial" charset="0"/>
                </a:rPr>
                <a:t>good grades</a:t>
              </a:r>
            </a:p>
          </p:txBody>
        </p:sp>
        <p:sp>
          <p:nvSpPr>
            <p:cNvPr id="22549" name="Line 21"/>
            <p:cNvSpPr>
              <a:spLocks noChangeShapeType="1"/>
            </p:cNvSpPr>
            <p:nvPr/>
          </p:nvSpPr>
          <p:spPr bwMode="auto">
            <a:xfrm flipV="1">
              <a:off x="1728" y="1872"/>
              <a:ext cx="336" cy="288"/>
            </a:xfrm>
            <a:prstGeom prst="line">
              <a:avLst/>
            </a:prstGeom>
            <a:noFill/>
            <a:ln w="12700">
              <a:solidFill>
                <a:schemeClr val="tx1"/>
              </a:solidFill>
              <a:round/>
              <a:headEnd type="none" w="sm" len="sm"/>
              <a:tailEnd type="stealth" w="med" len="lg"/>
            </a:ln>
            <a:effectLst/>
          </p:spPr>
          <p:txBody>
            <a:bodyPr/>
            <a:lstStyle/>
            <a:p>
              <a:endParaRPr lang="en-US"/>
            </a:p>
          </p:txBody>
        </p:sp>
      </p:grpSp>
      <p:grpSp>
        <p:nvGrpSpPr>
          <p:cNvPr id="3" name="Group 22"/>
          <p:cNvGrpSpPr>
            <a:grpSpLocks/>
          </p:cNvGrpSpPr>
          <p:nvPr/>
        </p:nvGrpSpPr>
        <p:grpSpPr bwMode="auto">
          <a:xfrm>
            <a:off x="2305050" y="3413125"/>
            <a:ext cx="2457450" cy="1069975"/>
            <a:chOff x="1728" y="2352"/>
            <a:chExt cx="1548" cy="674"/>
          </a:xfrm>
        </p:grpSpPr>
        <p:sp>
          <p:nvSpPr>
            <p:cNvPr id="22551" name="Rectangle 23"/>
            <p:cNvSpPr>
              <a:spLocks noChangeArrowheads="1"/>
            </p:cNvSpPr>
            <p:nvPr/>
          </p:nvSpPr>
          <p:spPr bwMode="auto">
            <a:xfrm>
              <a:off x="2100" y="2484"/>
              <a:ext cx="1176" cy="542"/>
            </a:xfrm>
            <a:prstGeom prst="rect">
              <a:avLst/>
            </a:prstGeom>
            <a:noFill/>
            <a:ln w="38100" cmpd="dbl">
              <a:solidFill>
                <a:schemeClr val="tx1"/>
              </a:solidFill>
              <a:miter lim="800000"/>
              <a:headEnd/>
              <a:tailEnd/>
            </a:ln>
            <a:effectLst/>
          </p:spPr>
          <p:txBody>
            <a:bodyPr lIns="92075" tIns="46038" rIns="92075" bIns="46038">
              <a:spAutoFit/>
            </a:bodyPr>
            <a:lstStyle/>
            <a:p>
              <a:pPr algn="ctr" eaLnBrk="0" hangingPunct="0">
                <a:spcBef>
                  <a:spcPct val="50000"/>
                </a:spcBef>
              </a:pPr>
              <a:r>
                <a:rPr lang="en-US">
                  <a:latin typeface="Arial" charset="0"/>
                </a:rPr>
                <a:t>lack of social life</a:t>
              </a:r>
            </a:p>
          </p:txBody>
        </p:sp>
        <p:sp>
          <p:nvSpPr>
            <p:cNvPr id="22552" name="Line 24"/>
            <p:cNvSpPr>
              <a:spLocks noChangeShapeType="1"/>
            </p:cNvSpPr>
            <p:nvPr/>
          </p:nvSpPr>
          <p:spPr bwMode="auto">
            <a:xfrm>
              <a:off x="1728" y="2352"/>
              <a:ext cx="288" cy="336"/>
            </a:xfrm>
            <a:prstGeom prst="line">
              <a:avLst/>
            </a:prstGeom>
            <a:noFill/>
            <a:ln w="12700">
              <a:solidFill>
                <a:schemeClr val="tx1"/>
              </a:solidFill>
              <a:round/>
              <a:headEnd type="none" w="sm" len="sm"/>
              <a:tailEnd type="stealth" w="med" len="lg"/>
            </a:ln>
            <a:effectLst/>
          </p:spPr>
          <p:txBody>
            <a:bodyPr/>
            <a:lstStyle/>
            <a:p>
              <a:endParaRPr lang="en-US"/>
            </a:p>
          </p:txBody>
        </p:sp>
      </p:grpSp>
      <p:grpSp>
        <p:nvGrpSpPr>
          <p:cNvPr id="4" name="Group 25"/>
          <p:cNvGrpSpPr>
            <a:grpSpLocks/>
          </p:cNvGrpSpPr>
          <p:nvPr/>
        </p:nvGrpSpPr>
        <p:grpSpPr bwMode="auto">
          <a:xfrm>
            <a:off x="400050" y="3260725"/>
            <a:ext cx="2133600" cy="1692275"/>
            <a:chOff x="528" y="2256"/>
            <a:chExt cx="1344" cy="1066"/>
          </a:xfrm>
        </p:grpSpPr>
        <p:sp>
          <p:nvSpPr>
            <p:cNvPr id="22554" name="Rectangle 26"/>
            <p:cNvSpPr>
              <a:spLocks noChangeArrowheads="1"/>
            </p:cNvSpPr>
            <p:nvPr/>
          </p:nvSpPr>
          <p:spPr bwMode="auto">
            <a:xfrm>
              <a:off x="528" y="3072"/>
              <a:ext cx="1152" cy="250"/>
            </a:xfrm>
            <a:prstGeom prst="rect">
              <a:avLst/>
            </a:prstGeom>
            <a:noFill/>
            <a:ln w="9525">
              <a:noFill/>
              <a:miter lim="800000"/>
              <a:headEnd/>
              <a:tailEnd/>
            </a:ln>
            <a:effectLst/>
          </p:spPr>
          <p:txBody>
            <a:bodyPr lIns="92075" tIns="46038" rIns="92075" bIns="46038">
              <a:spAutoFit/>
            </a:bodyPr>
            <a:lstStyle/>
            <a:p>
              <a:pPr algn="ctr" eaLnBrk="0" hangingPunct="0">
                <a:spcBef>
                  <a:spcPct val="50000"/>
                </a:spcBef>
              </a:pPr>
              <a:r>
                <a:rPr lang="en-US" sz="2000" dirty="0">
                  <a:latin typeface="Arial" charset="0"/>
                </a:rPr>
                <a:t>expectancies</a:t>
              </a:r>
            </a:p>
          </p:txBody>
        </p:sp>
        <p:sp>
          <p:nvSpPr>
            <p:cNvPr id="22555" name="Line 27"/>
            <p:cNvSpPr>
              <a:spLocks noChangeShapeType="1"/>
            </p:cNvSpPr>
            <p:nvPr/>
          </p:nvSpPr>
          <p:spPr bwMode="auto">
            <a:xfrm flipV="1">
              <a:off x="1488" y="2256"/>
              <a:ext cx="384" cy="816"/>
            </a:xfrm>
            <a:prstGeom prst="line">
              <a:avLst/>
            </a:prstGeom>
            <a:noFill/>
            <a:ln w="25400">
              <a:solidFill>
                <a:srgbClr val="FFCCCC"/>
              </a:solidFill>
              <a:prstDash val="sysDot"/>
              <a:round/>
              <a:headEnd type="oval" w="med" len="med"/>
              <a:tailEnd type="oval" w="med" len="med"/>
            </a:ln>
            <a:effectLst/>
          </p:spPr>
          <p:txBody>
            <a:bodyPr/>
            <a:lstStyle/>
            <a:p>
              <a:endParaRPr lang="en-US"/>
            </a:p>
          </p:txBody>
        </p:sp>
      </p:grpSp>
      <p:grpSp>
        <p:nvGrpSpPr>
          <p:cNvPr id="5" name="Group 28"/>
          <p:cNvGrpSpPr>
            <a:grpSpLocks/>
          </p:cNvGrpSpPr>
          <p:nvPr/>
        </p:nvGrpSpPr>
        <p:grpSpPr bwMode="auto">
          <a:xfrm>
            <a:off x="4819650" y="1336675"/>
            <a:ext cx="2838450" cy="2705100"/>
            <a:chOff x="3312" y="1044"/>
            <a:chExt cx="1788" cy="1704"/>
          </a:xfrm>
        </p:grpSpPr>
        <p:sp>
          <p:nvSpPr>
            <p:cNvPr id="22557" name="Rectangle 29"/>
            <p:cNvSpPr>
              <a:spLocks noChangeArrowheads="1"/>
            </p:cNvSpPr>
            <p:nvPr/>
          </p:nvSpPr>
          <p:spPr bwMode="auto">
            <a:xfrm>
              <a:off x="3924" y="1044"/>
              <a:ext cx="1176" cy="542"/>
            </a:xfrm>
            <a:prstGeom prst="rect">
              <a:avLst/>
            </a:prstGeom>
            <a:noFill/>
            <a:ln w="38100" cmpd="dbl">
              <a:solidFill>
                <a:srgbClr val="CCECFF"/>
              </a:solidFill>
              <a:miter lim="800000"/>
              <a:headEnd/>
              <a:tailEnd/>
            </a:ln>
            <a:effectLst/>
          </p:spPr>
          <p:txBody>
            <a:bodyPr lIns="92075" tIns="46038" rIns="92075" bIns="46038">
              <a:spAutoFit/>
            </a:bodyPr>
            <a:lstStyle/>
            <a:p>
              <a:pPr algn="ctr" eaLnBrk="0" hangingPunct="0">
                <a:spcBef>
                  <a:spcPct val="50000"/>
                </a:spcBef>
              </a:pPr>
              <a:r>
                <a:rPr lang="en-US">
                  <a:latin typeface="Arial" charset="0"/>
                </a:rPr>
                <a:t>praise from parents</a:t>
              </a:r>
            </a:p>
          </p:txBody>
        </p:sp>
        <p:sp>
          <p:nvSpPr>
            <p:cNvPr id="22558" name="Rectangle 30"/>
            <p:cNvSpPr>
              <a:spLocks noChangeArrowheads="1"/>
            </p:cNvSpPr>
            <p:nvPr/>
          </p:nvSpPr>
          <p:spPr bwMode="auto">
            <a:xfrm>
              <a:off x="3924" y="1716"/>
              <a:ext cx="1176" cy="542"/>
            </a:xfrm>
            <a:prstGeom prst="rect">
              <a:avLst/>
            </a:prstGeom>
            <a:noFill/>
            <a:ln w="38100" cmpd="dbl">
              <a:solidFill>
                <a:srgbClr val="CCECFF"/>
              </a:solidFill>
              <a:miter lim="800000"/>
              <a:headEnd/>
              <a:tailEnd/>
            </a:ln>
            <a:effectLst/>
          </p:spPr>
          <p:txBody>
            <a:bodyPr lIns="92075" tIns="46038" rIns="92075" bIns="46038">
              <a:spAutoFit/>
            </a:bodyPr>
            <a:lstStyle/>
            <a:p>
              <a:pPr algn="ctr" eaLnBrk="0" hangingPunct="0">
                <a:spcBef>
                  <a:spcPct val="50000"/>
                </a:spcBef>
              </a:pPr>
              <a:r>
                <a:rPr lang="en-US">
                  <a:latin typeface="Arial" charset="0"/>
                </a:rPr>
                <a:t>graduate school</a:t>
              </a:r>
            </a:p>
          </p:txBody>
        </p:sp>
        <p:sp>
          <p:nvSpPr>
            <p:cNvPr id="22559" name="Rectangle 31"/>
            <p:cNvSpPr>
              <a:spLocks noChangeArrowheads="1"/>
            </p:cNvSpPr>
            <p:nvPr/>
          </p:nvSpPr>
          <p:spPr bwMode="auto">
            <a:xfrm>
              <a:off x="3924" y="2436"/>
              <a:ext cx="1176" cy="312"/>
            </a:xfrm>
            <a:prstGeom prst="rect">
              <a:avLst/>
            </a:prstGeom>
            <a:noFill/>
            <a:ln w="38100" cmpd="dbl">
              <a:solidFill>
                <a:srgbClr val="CCECFF"/>
              </a:solidFill>
              <a:miter lim="800000"/>
              <a:headEnd/>
              <a:tailEnd/>
            </a:ln>
            <a:effectLst/>
          </p:spPr>
          <p:txBody>
            <a:bodyPr lIns="92075" tIns="46038" rIns="92075" bIns="46038">
              <a:spAutoFit/>
            </a:bodyPr>
            <a:lstStyle/>
            <a:p>
              <a:pPr algn="ctr" eaLnBrk="0" hangingPunct="0">
                <a:spcBef>
                  <a:spcPct val="50000"/>
                </a:spcBef>
              </a:pPr>
              <a:r>
                <a:rPr lang="en-US">
                  <a:latin typeface="Arial" charset="0"/>
                </a:rPr>
                <a:t>good job</a:t>
              </a:r>
            </a:p>
          </p:txBody>
        </p:sp>
        <p:sp>
          <p:nvSpPr>
            <p:cNvPr id="22560" name="Line 32"/>
            <p:cNvSpPr>
              <a:spLocks noChangeShapeType="1"/>
            </p:cNvSpPr>
            <p:nvPr/>
          </p:nvSpPr>
          <p:spPr bwMode="auto">
            <a:xfrm flipV="1">
              <a:off x="3312" y="1200"/>
              <a:ext cx="528" cy="480"/>
            </a:xfrm>
            <a:prstGeom prst="line">
              <a:avLst/>
            </a:prstGeom>
            <a:noFill/>
            <a:ln w="12700">
              <a:solidFill>
                <a:schemeClr val="tx1"/>
              </a:solidFill>
              <a:round/>
              <a:headEnd type="none" w="sm" len="sm"/>
              <a:tailEnd type="stealth" w="med" len="lg"/>
            </a:ln>
            <a:effectLst/>
          </p:spPr>
          <p:txBody>
            <a:bodyPr/>
            <a:lstStyle/>
            <a:p>
              <a:endParaRPr lang="en-US"/>
            </a:p>
          </p:txBody>
        </p:sp>
        <p:sp>
          <p:nvSpPr>
            <p:cNvPr id="22561" name="Line 33"/>
            <p:cNvSpPr>
              <a:spLocks noChangeShapeType="1"/>
            </p:cNvSpPr>
            <p:nvPr/>
          </p:nvSpPr>
          <p:spPr bwMode="auto">
            <a:xfrm>
              <a:off x="3360" y="1920"/>
              <a:ext cx="528" cy="0"/>
            </a:xfrm>
            <a:prstGeom prst="line">
              <a:avLst/>
            </a:prstGeom>
            <a:noFill/>
            <a:ln w="12700">
              <a:solidFill>
                <a:schemeClr val="tx1"/>
              </a:solidFill>
              <a:round/>
              <a:headEnd type="none" w="sm" len="sm"/>
              <a:tailEnd type="stealth" w="med" len="lg"/>
            </a:ln>
            <a:effectLst/>
          </p:spPr>
          <p:txBody>
            <a:bodyPr/>
            <a:lstStyle/>
            <a:p>
              <a:endParaRPr lang="en-US"/>
            </a:p>
          </p:txBody>
        </p:sp>
        <p:sp>
          <p:nvSpPr>
            <p:cNvPr id="22562" name="Line 34"/>
            <p:cNvSpPr>
              <a:spLocks noChangeShapeType="1"/>
            </p:cNvSpPr>
            <p:nvPr/>
          </p:nvSpPr>
          <p:spPr bwMode="auto">
            <a:xfrm>
              <a:off x="3360" y="2160"/>
              <a:ext cx="480" cy="384"/>
            </a:xfrm>
            <a:prstGeom prst="line">
              <a:avLst/>
            </a:prstGeom>
            <a:noFill/>
            <a:ln w="12700">
              <a:solidFill>
                <a:schemeClr val="tx1"/>
              </a:solidFill>
              <a:round/>
              <a:headEnd type="none" w="sm" len="sm"/>
              <a:tailEnd type="stealth" w="med" len="lg"/>
            </a:ln>
            <a:effectLst/>
          </p:spPr>
          <p:txBody>
            <a:bodyPr/>
            <a:lstStyle/>
            <a:p>
              <a:endParaRPr lang="en-US"/>
            </a:p>
          </p:txBody>
        </p:sp>
      </p:grpSp>
      <p:grpSp>
        <p:nvGrpSpPr>
          <p:cNvPr id="6" name="Group 35"/>
          <p:cNvGrpSpPr>
            <a:grpSpLocks/>
          </p:cNvGrpSpPr>
          <p:nvPr/>
        </p:nvGrpSpPr>
        <p:grpSpPr bwMode="auto">
          <a:xfrm>
            <a:off x="4819650" y="4022725"/>
            <a:ext cx="2838450" cy="1695450"/>
            <a:chOff x="3312" y="2736"/>
            <a:chExt cx="1788" cy="1068"/>
          </a:xfrm>
        </p:grpSpPr>
        <p:sp>
          <p:nvSpPr>
            <p:cNvPr id="22564" name="Rectangle 36"/>
            <p:cNvSpPr>
              <a:spLocks noChangeArrowheads="1"/>
            </p:cNvSpPr>
            <p:nvPr/>
          </p:nvSpPr>
          <p:spPr bwMode="auto">
            <a:xfrm>
              <a:off x="3924" y="3012"/>
              <a:ext cx="1176" cy="312"/>
            </a:xfrm>
            <a:prstGeom prst="rect">
              <a:avLst/>
            </a:prstGeom>
            <a:noFill/>
            <a:ln w="38100" cmpd="dbl">
              <a:solidFill>
                <a:srgbClr val="FF0033"/>
              </a:solidFill>
              <a:miter lim="800000"/>
              <a:headEnd/>
              <a:tailEnd/>
            </a:ln>
            <a:effectLst/>
          </p:spPr>
          <p:txBody>
            <a:bodyPr lIns="92075" tIns="46038" rIns="92075" bIns="46038">
              <a:spAutoFit/>
            </a:bodyPr>
            <a:lstStyle/>
            <a:p>
              <a:pPr algn="ctr" eaLnBrk="0" hangingPunct="0">
                <a:spcBef>
                  <a:spcPct val="50000"/>
                </a:spcBef>
              </a:pPr>
              <a:r>
                <a:rPr lang="en-US">
                  <a:latin typeface="Arial" charset="0"/>
                </a:rPr>
                <a:t>less friends</a:t>
              </a:r>
            </a:p>
          </p:txBody>
        </p:sp>
        <p:sp>
          <p:nvSpPr>
            <p:cNvPr id="22565" name="Rectangle 37"/>
            <p:cNvSpPr>
              <a:spLocks noChangeArrowheads="1"/>
            </p:cNvSpPr>
            <p:nvPr/>
          </p:nvSpPr>
          <p:spPr bwMode="auto">
            <a:xfrm>
              <a:off x="3924" y="3492"/>
              <a:ext cx="1176" cy="312"/>
            </a:xfrm>
            <a:prstGeom prst="rect">
              <a:avLst/>
            </a:prstGeom>
            <a:noFill/>
            <a:ln w="38100" cmpd="dbl">
              <a:solidFill>
                <a:srgbClr val="FF0033"/>
              </a:solidFill>
              <a:miter lim="800000"/>
              <a:headEnd/>
              <a:tailEnd/>
            </a:ln>
            <a:effectLst/>
          </p:spPr>
          <p:txBody>
            <a:bodyPr lIns="92075" tIns="46038" rIns="92075" bIns="46038">
              <a:spAutoFit/>
            </a:bodyPr>
            <a:lstStyle/>
            <a:p>
              <a:pPr algn="ctr" eaLnBrk="0" hangingPunct="0">
                <a:spcBef>
                  <a:spcPct val="50000"/>
                </a:spcBef>
              </a:pPr>
              <a:r>
                <a:rPr lang="en-US">
                  <a:latin typeface="Arial" charset="0"/>
                </a:rPr>
                <a:t>no fun</a:t>
              </a:r>
            </a:p>
          </p:txBody>
        </p:sp>
        <p:sp>
          <p:nvSpPr>
            <p:cNvPr id="22566" name="Line 38"/>
            <p:cNvSpPr>
              <a:spLocks noChangeShapeType="1"/>
            </p:cNvSpPr>
            <p:nvPr/>
          </p:nvSpPr>
          <p:spPr bwMode="auto">
            <a:xfrm>
              <a:off x="3360" y="3072"/>
              <a:ext cx="528" cy="624"/>
            </a:xfrm>
            <a:prstGeom prst="line">
              <a:avLst/>
            </a:prstGeom>
            <a:noFill/>
            <a:ln w="12700">
              <a:solidFill>
                <a:schemeClr val="tx1"/>
              </a:solidFill>
              <a:round/>
              <a:headEnd type="none" w="sm" len="sm"/>
              <a:tailEnd type="stealth" w="med" len="lg"/>
            </a:ln>
            <a:effectLst/>
          </p:spPr>
          <p:txBody>
            <a:bodyPr/>
            <a:lstStyle/>
            <a:p>
              <a:endParaRPr lang="en-US"/>
            </a:p>
          </p:txBody>
        </p:sp>
        <p:sp>
          <p:nvSpPr>
            <p:cNvPr id="22567" name="Line 39"/>
            <p:cNvSpPr>
              <a:spLocks noChangeShapeType="1"/>
            </p:cNvSpPr>
            <p:nvPr/>
          </p:nvSpPr>
          <p:spPr bwMode="auto">
            <a:xfrm>
              <a:off x="3312" y="2736"/>
              <a:ext cx="576" cy="384"/>
            </a:xfrm>
            <a:prstGeom prst="line">
              <a:avLst/>
            </a:prstGeom>
            <a:noFill/>
            <a:ln w="12700">
              <a:solidFill>
                <a:schemeClr val="tx1"/>
              </a:solidFill>
              <a:round/>
              <a:headEnd type="none" w="sm" len="sm"/>
              <a:tailEnd type="stealth" w="med" len="lg"/>
            </a:ln>
            <a:effectLst/>
          </p:spPr>
          <p:txBody>
            <a:bodyPr/>
            <a:lstStyle/>
            <a:p>
              <a:endParaRPr lang="en-US"/>
            </a:p>
          </p:txBody>
        </p:sp>
      </p:grpSp>
      <p:grpSp>
        <p:nvGrpSpPr>
          <p:cNvPr id="7" name="Group 40"/>
          <p:cNvGrpSpPr>
            <a:grpSpLocks/>
          </p:cNvGrpSpPr>
          <p:nvPr/>
        </p:nvGrpSpPr>
        <p:grpSpPr bwMode="auto">
          <a:xfrm>
            <a:off x="7797800" y="2200275"/>
            <a:ext cx="749300" cy="749300"/>
            <a:chOff x="5188" y="1588"/>
            <a:chExt cx="472" cy="472"/>
          </a:xfrm>
        </p:grpSpPr>
        <p:sp>
          <p:nvSpPr>
            <p:cNvPr id="22569" name="Oval 41"/>
            <p:cNvSpPr>
              <a:spLocks noChangeArrowheads="1"/>
            </p:cNvSpPr>
            <p:nvPr/>
          </p:nvSpPr>
          <p:spPr bwMode="auto">
            <a:xfrm>
              <a:off x="5188" y="1588"/>
              <a:ext cx="472" cy="472"/>
            </a:xfrm>
            <a:prstGeom prst="ellipse">
              <a:avLst/>
            </a:prstGeom>
            <a:solidFill>
              <a:srgbClr val="EAEAEA"/>
            </a:solidFill>
            <a:ln w="12700">
              <a:solidFill>
                <a:schemeClr val="bg2"/>
              </a:solidFill>
              <a:round/>
              <a:headEnd/>
              <a:tailEnd/>
            </a:ln>
            <a:effectLst/>
          </p:spPr>
          <p:txBody>
            <a:bodyPr wrap="none" anchor="ctr"/>
            <a:lstStyle/>
            <a:p>
              <a:endParaRPr lang="en-US"/>
            </a:p>
          </p:txBody>
        </p:sp>
        <p:sp>
          <p:nvSpPr>
            <p:cNvPr id="22570" name="Oval 42"/>
            <p:cNvSpPr>
              <a:spLocks noChangeArrowheads="1"/>
            </p:cNvSpPr>
            <p:nvPr/>
          </p:nvSpPr>
          <p:spPr bwMode="auto">
            <a:xfrm>
              <a:off x="5332" y="1684"/>
              <a:ext cx="40" cy="88"/>
            </a:xfrm>
            <a:prstGeom prst="ellipse">
              <a:avLst/>
            </a:prstGeom>
            <a:solidFill>
              <a:schemeClr val="bg2"/>
            </a:solidFill>
            <a:ln w="12700">
              <a:solidFill>
                <a:schemeClr val="bg2"/>
              </a:solidFill>
              <a:round/>
              <a:headEnd/>
              <a:tailEnd/>
            </a:ln>
            <a:effectLst/>
          </p:spPr>
          <p:txBody>
            <a:bodyPr wrap="none" anchor="ctr"/>
            <a:lstStyle/>
            <a:p>
              <a:endParaRPr lang="en-US"/>
            </a:p>
          </p:txBody>
        </p:sp>
        <p:sp>
          <p:nvSpPr>
            <p:cNvPr id="22571" name="Oval 43"/>
            <p:cNvSpPr>
              <a:spLocks noChangeArrowheads="1"/>
            </p:cNvSpPr>
            <p:nvPr/>
          </p:nvSpPr>
          <p:spPr bwMode="auto">
            <a:xfrm>
              <a:off x="5476" y="1684"/>
              <a:ext cx="40" cy="88"/>
            </a:xfrm>
            <a:prstGeom prst="ellipse">
              <a:avLst/>
            </a:prstGeom>
            <a:solidFill>
              <a:schemeClr val="bg2"/>
            </a:solidFill>
            <a:ln w="12700">
              <a:solidFill>
                <a:schemeClr val="bg2"/>
              </a:solidFill>
              <a:round/>
              <a:headEnd/>
              <a:tailEnd/>
            </a:ln>
            <a:effectLst/>
          </p:spPr>
          <p:txBody>
            <a:bodyPr wrap="none" anchor="ctr"/>
            <a:lstStyle/>
            <a:p>
              <a:endParaRPr lang="en-US"/>
            </a:p>
          </p:txBody>
        </p:sp>
        <p:sp>
          <p:nvSpPr>
            <p:cNvPr id="22572" name="Line 44"/>
            <p:cNvSpPr>
              <a:spLocks noChangeShapeType="1"/>
            </p:cNvSpPr>
            <p:nvPr/>
          </p:nvSpPr>
          <p:spPr bwMode="auto">
            <a:xfrm flipV="1">
              <a:off x="5424" y="1776"/>
              <a:ext cx="0" cy="96"/>
            </a:xfrm>
            <a:prstGeom prst="line">
              <a:avLst/>
            </a:prstGeom>
            <a:noFill/>
            <a:ln w="50800">
              <a:solidFill>
                <a:schemeClr val="bg2"/>
              </a:solidFill>
              <a:round/>
              <a:headEnd type="none" w="sm" len="sm"/>
              <a:tailEnd type="none" w="sm" len="sm"/>
            </a:ln>
            <a:effectLst/>
          </p:spPr>
          <p:txBody>
            <a:bodyPr/>
            <a:lstStyle/>
            <a:p>
              <a:endParaRPr lang="en-US"/>
            </a:p>
          </p:txBody>
        </p:sp>
        <p:sp>
          <p:nvSpPr>
            <p:cNvPr id="22573" name="Freeform 45"/>
            <p:cNvSpPr>
              <a:spLocks/>
            </p:cNvSpPr>
            <p:nvPr/>
          </p:nvSpPr>
          <p:spPr bwMode="auto">
            <a:xfrm>
              <a:off x="5328" y="1869"/>
              <a:ext cx="241" cy="80"/>
            </a:xfrm>
            <a:custGeom>
              <a:avLst/>
              <a:gdLst/>
              <a:ahLst/>
              <a:cxnLst>
                <a:cxn ang="0">
                  <a:pos x="0" y="3"/>
                </a:cxn>
                <a:cxn ang="0">
                  <a:pos x="40" y="79"/>
                </a:cxn>
                <a:cxn ang="0">
                  <a:pos x="88" y="79"/>
                </a:cxn>
                <a:cxn ang="0">
                  <a:pos x="135" y="63"/>
                </a:cxn>
                <a:cxn ang="0">
                  <a:pos x="183" y="47"/>
                </a:cxn>
                <a:cxn ang="0">
                  <a:pos x="230" y="0"/>
                </a:cxn>
                <a:cxn ang="0">
                  <a:pos x="240" y="3"/>
                </a:cxn>
              </a:cxnLst>
              <a:rect l="0" t="0" r="r" b="b"/>
              <a:pathLst>
                <a:path w="241" h="80">
                  <a:moveTo>
                    <a:pt x="0" y="3"/>
                  </a:moveTo>
                  <a:lnTo>
                    <a:pt x="40" y="79"/>
                  </a:lnTo>
                  <a:lnTo>
                    <a:pt x="88" y="79"/>
                  </a:lnTo>
                  <a:lnTo>
                    <a:pt x="135" y="63"/>
                  </a:lnTo>
                  <a:lnTo>
                    <a:pt x="183" y="47"/>
                  </a:lnTo>
                  <a:lnTo>
                    <a:pt x="230" y="0"/>
                  </a:lnTo>
                  <a:lnTo>
                    <a:pt x="240" y="3"/>
                  </a:lnTo>
                </a:path>
              </a:pathLst>
            </a:custGeom>
            <a:noFill/>
            <a:ln w="25400" cap="rnd" cmpd="sng">
              <a:solidFill>
                <a:schemeClr val="bg2"/>
              </a:solidFill>
              <a:prstDash val="solid"/>
              <a:round/>
              <a:headEnd type="none" w="sm" len="sm"/>
              <a:tailEnd type="none" w="sm" len="sm"/>
            </a:ln>
            <a:effectLst/>
          </p:spPr>
          <p:txBody>
            <a:bodyPr/>
            <a:lstStyle/>
            <a:p>
              <a:endParaRPr lang="en-US"/>
            </a:p>
          </p:txBody>
        </p:sp>
      </p:grpSp>
      <p:grpSp>
        <p:nvGrpSpPr>
          <p:cNvPr id="8" name="Group 46"/>
          <p:cNvGrpSpPr>
            <a:grpSpLocks/>
          </p:cNvGrpSpPr>
          <p:nvPr/>
        </p:nvGrpSpPr>
        <p:grpSpPr bwMode="auto">
          <a:xfrm>
            <a:off x="7875588" y="4791075"/>
            <a:ext cx="749300" cy="749300"/>
            <a:chOff x="5237" y="3220"/>
            <a:chExt cx="472" cy="472"/>
          </a:xfrm>
        </p:grpSpPr>
        <p:sp>
          <p:nvSpPr>
            <p:cNvPr id="22575" name="Oval 47"/>
            <p:cNvSpPr>
              <a:spLocks noChangeArrowheads="1"/>
            </p:cNvSpPr>
            <p:nvPr/>
          </p:nvSpPr>
          <p:spPr bwMode="auto">
            <a:xfrm>
              <a:off x="5237" y="3220"/>
              <a:ext cx="472" cy="472"/>
            </a:xfrm>
            <a:prstGeom prst="ellipse">
              <a:avLst/>
            </a:prstGeom>
            <a:solidFill>
              <a:srgbClr val="EAEAEA"/>
            </a:solidFill>
            <a:ln w="12700">
              <a:solidFill>
                <a:schemeClr val="bg2"/>
              </a:solidFill>
              <a:round/>
              <a:headEnd/>
              <a:tailEnd/>
            </a:ln>
            <a:effectLst/>
          </p:spPr>
          <p:txBody>
            <a:bodyPr wrap="none" anchor="ctr"/>
            <a:lstStyle/>
            <a:p>
              <a:endParaRPr lang="en-US"/>
            </a:p>
          </p:txBody>
        </p:sp>
        <p:sp>
          <p:nvSpPr>
            <p:cNvPr id="22576" name="Oval 48"/>
            <p:cNvSpPr>
              <a:spLocks noChangeArrowheads="1"/>
            </p:cNvSpPr>
            <p:nvPr/>
          </p:nvSpPr>
          <p:spPr bwMode="auto">
            <a:xfrm>
              <a:off x="5381" y="3316"/>
              <a:ext cx="40" cy="88"/>
            </a:xfrm>
            <a:prstGeom prst="ellipse">
              <a:avLst/>
            </a:prstGeom>
            <a:solidFill>
              <a:schemeClr val="bg2"/>
            </a:solidFill>
            <a:ln w="12700">
              <a:solidFill>
                <a:schemeClr val="bg2"/>
              </a:solidFill>
              <a:round/>
              <a:headEnd/>
              <a:tailEnd/>
            </a:ln>
            <a:effectLst/>
          </p:spPr>
          <p:txBody>
            <a:bodyPr wrap="none" anchor="ctr"/>
            <a:lstStyle/>
            <a:p>
              <a:endParaRPr lang="en-US"/>
            </a:p>
          </p:txBody>
        </p:sp>
        <p:sp>
          <p:nvSpPr>
            <p:cNvPr id="22577" name="Oval 49"/>
            <p:cNvSpPr>
              <a:spLocks noChangeArrowheads="1"/>
            </p:cNvSpPr>
            <p:nvPr/>
          </p:nvSpPr>
          <p:spPr bwMode="auto">
            <a:xfrm>
              <a:off x="5525" y="3316"/>
              <a:ext cx="40" cy="88"/>
            </a:xfrm>
            <a:prstGeom prst="ellipse">
              <a:avLst/>
            </a:prstGeom>
            <a:solidFill>
              <a:schemeClr val="bg2"/>
            </a:solidFill>
            <a:ln w="12700">
              <a:solidFill>
                <a:schemeClr val="bg2"/>
              </a:solidFill>
              <a:round/>
              <a:headEnd/>
              <a:tailEnd/>
            </a:ln>
            <a:effectLst/>
          </p:spPr>
          <p:txBody>
            <a:bodyPr wrap="none" anchor="ctr"/>
            <a:lstStyle/>
            <a:p>
              <a:endParaRPr lang="en-US"/>
            </a:p>
          </p:txBody>
        </p:sp>
        <p:sp>
          <p:nvSpPr>
            <p:cNvPr id="22578" name="Line 50"/>
            <p:cNvSpPr>
              <a:spLocks noChangeShapeType="1"/>
            </p:cNvSpPr>
            <p:nvPr/>
          </p:nvSpPr>
          <p:spPr bwMode="auto">
            <a:xfrm flipV="1">
              <a:off x="5473" y="3408"/>
              <a:ext cx="0" cy="96"/>
            </a:xfrm>
            <a:prstGeom prst="line">
              <a:avLst/>
            </a:prstGeom>
            <a:noFill/>
            <a:ln w="50800">
              <a:solidFill>
                <a:schemeClr val="bg2"/>
              </a:solidFill>
              <a:round/>
              <a:headEnd type="none" w="sm" len="sm"/>
              <a:tailEnd type="none" w="sm" len="sm"/>
            </a:ln>
            <a:effectLst/>
          </p:spPr>
          <p:txBody>
            <a:bodyPr/>
            <a:lstStyle/>
            <a:p>
              <a:endParaRPr lang="en-US"/>
            </a:p>
          </p:txBody>
        </p:sp>
        <p:sp>
          <p:nvSpPr>
            <p:cNvPr id="22579" name="Freeform 51"/>
            <p:cNvSpPr>
              <a:spLocks/>
            </p:cNvSpPr>
            <p:nvPr/>
          </p:nvSpPr>
          <p:spPr bwMode="auto">
            <a:xfrm>
              <a:off x="5376" y="3546"/>
              <a:ext cx="241" cy="55"/>
            </a:xfrm>
            <a:custGeom>
              <a:avLst/>
              <a:gdLst/>
              <a:ahLst/>
              <a:cxnLst>
                <a:cxn ang="0">
                  <a:pos x="0" y="54"/>
                </a:cxn>
                <a:cxn ang="0">
                  <a:pos x="60" y="0"/>
                </a:cxn>
                <a:cxn ang="0">
                  <a:pos x="103" y="0"/>
                </a:cxn>
                <a:cxn ang="0">
                  <a:pos x="146" y="0"/>
                </a:cxn>
                <a:cxn ang="0">
                  <a:pos x="189" y="0"/>
                </a:cxn>
                <a:cxn ang="0">
                  <a:pos x="232" y="29"/>
                </a:cxn>
                <a:cxn ang="0">
                  <a:pos x="240" y="54"/>
                </a:cxn>
              </a:cxnLst>
              <a:rect l="0" t="0" r="r" b="b"/>
              <a:pathLst>
                <a:path w="241" h="55">
                  <a:moveTo>
                    <a:pt x="0" y="54"/>
                  </a:moveTo>
                  <a:lnTo>
                    <a:pt x="60" y="0"/>
                  </a:lnTo>
                  <a:lnTo>
                    <a:pt x="103" y="0"/>
                  </a:lnTo>
                  <a:lnTo>
                    <a:pt x="146" y="0"/>
                  </a:lnTo>
                  <a:lnTo>
                    <a:pt x="189" y="0"/>
                  </a:lnTo>
                  <a:lnTo>
                    <a:pt x="232" y="29"/>
                  </a:lnTo>
                  <a:lnTo>
                    <a:pt x="240" y="54"/>
                  </a:lnTo>
                </a:path>
              </a:pathLst>
            </a:custGeom>
            <a:noFill/>
            <a:ln w="25400" cap="rnd" cmpd="sng">
              <a:solidFill>
                <a:schemeClr val="bg2"/>
              </a:solidFill>
              <a:prstDash val="solid"/>
              <a:round/>
              <a:headEnd type="none" w="sm" len="sm"/>
              <a:tailEnd type="none" w="sm" len="sm"/>
            </a:ln>
            <a:effectLst/>
          </p:spPr>
          <p:txBody>
            <a:bodyPr/>
            <a:lstStyle/>
            <a:p>
              <a:endParaRPr lang="en-US"/>
            </a:p>
          </p:txBody>
        </p:sp>
      </p:grpSp>
      <p:grpSp>
        <p:nvGrpSpPr>
          <p:cNvPr id="9" name="Group 52"/>
          <p:cNvGrpSpPr>
            <a:grpSpLocks/>
          </p:cNvGrpSpPr>
          <p:nvPr/>
        </p:nvGrpSpPr>
        <p:grpSpPr bwMode="auto">
          <a:xfrm>
            <a:off x="2838450" y="3336925"/>
            <a:ext cx="2514600" cy="2378075"/>
            <a:chOff x="2064" y="2304"/>
            <a:chExt cx="1584" cy="1498"/>
          </a:xfrm>
        </p:grpSpPr>
        <p:sp>
          <p:nvSpPr>
            <p:cNvPr id="22581" name="Rectangle 53"/>
            <p:cNvSpPr>
              <a:spLocks noChangeArrowheads="1"/>
            </p:cNvSpPr>
            <p:nvPr/>
          </p:nvSpPr>
          <p:spPr bwMode="auto">
            <a:xfrm>
              <a:off x="2064" y="3552"/>
              <a:ext cx="1440" cy="250"/>
            </a:xfrm>
            <a:prstGeom prst="rect">
              <a:avLst/>
            </a:prstGeom>
            <a:noFill/>
            <a:ln w="9525">
              <a:noFill/>
              <a:miter lim="800000"/>
              <a:headEnd/>
              <a:tailEnd/>
            </a:ln>
            <a:effectLst/>
          </p:spPr>
          <p:txBody>
            <a:bodyPr lIns="92075" tIns="46038" rIns="92075" bIns="46038">
              <a:spAutoFit/>
            </a:bodyPr>
            <a:lstStyle/>
            <a:p>
              <a:pPr algn="ctr" eaLnBrk="0" hangingPunct="0">
                <a:spcBef>
                  <a:spcPct val="50000"/>
                </a:spcBef>
              </a:pPr>
              <a:r>
                <a:rPr lang="en-US" sz="2000" dirty="0">
                  <a:latin typeface="Arial" charset="0"/>
                </a:rPr>
                <a:t>instrumentalities</a:t>
              </a:r>
            </a:p>
          </p:txBody>
        </p:sp>
        <p:sp>
          <p:nvSpPr>
            <p:cNvPr id="22582" name="Line 54"/>
            <p:cNvSpPr>
              <a:spLocks noChangeShapeType="1"/>
            </p:cNvSpPr>
            <p:nvPr/>
          </p:nvSpPr>
          <p:spPr bwMode="auto">
            <a:xfrm flipV="1">
              <a:off x="3216" y="2304"/>
              <a:ext cx="432" cy="1248"/>
            </a:xfrm>
            <a:prstGeom prst="line">
              <a:avLst/>
            </a:prstGeom>
            <a:noFill/>
            <a:ln w="25400">
              <a:solidFill>
                <a:srgbClr val="FFCCCC"/>
              </a:solidFill>
              <a:prstDash val="sysDot"/>
              <a:round/>
              <a:headEnd type="oval" w="med" len="med"/>
              <a:tailEnd type="oval" w="med" len="med"/>
            </a:ln>
            <a:effectLst/>
          </p:spPr>
          <p:txBody>
            <a:bodyPr/>
            <a:lstStyle/>
            <a:p>
              <a:endParaRPr lang="en-US"/>
            </a:p>
          </p:txBody>
        </p:sp>
      </p:grpSp>
      <p:grpSp>
        <p:nvGrpSpPr>
          <p:cNvPr id="10" name="Group 55"/>
          <p:cNvGrpSpPr>
            <a:grpSpLocks/>
          </p:cNvGrpSpPr>
          <p:nvPr/>
        </p:nvGrpSpPr>
        <p:grpSpPr bwMode="auto">
          <a:xfrm>
            <a:off x="5886450" y="3641725"/>
            <a:ext cx="2286000" cy="2682875"/>
            <a:chOff x="3984" y="2544"/>
            <a:chExt cx="1440" cy="1690"/>
          </a:xfrm>
        </p:grpSpPr>
        <p:sp>
          <p:nvSpPr>
            <p:cNvPr id="22584" name="Rectangle 56"/>
            <p:cNvSpPr>
              <a:spLocks noChangeArrowheads="1"/>
            </p:cNvSpPr>
            <p:nvPr/>
          </p:nvSpPr>
          <p:spPr bwMode="auto">
            <a:xfrm>
              <a:off x="3984" y="3984"/>
              <a:ext cx="1440" cy="250"/>
            </a:xfrm>
            <a:prstGeom prst="rect">
              <a:avLst/>
            </a:prstGeom>
            <a:noFill/>
            <a:ln w="9525">
              <a:noFill/>
              <a:miter lim="800000"/>
              <a:headEnd/>
              <a:tailEnd/>
            </a:ln>
            <a:effectLst/>
          </p:spPr>
          <p:txBody>
            <a:bodyPr lIns="92075" tIns="46038" rIns="92075" bIns="46038">
              <a:spAutoFit/>
            </a:bodyPr>
            <a:lstStyle/>
            <a:p>
              <a:pPr algn="ctr" eaLnBrk="0" hangingPunct="0">
                <a:spcBef>
                  <a:spcPct val="50000"/>
                </a:spcBef>
              </a:pPr>
              <a:r>
                <a:rPr lang="en-US" sz="2000">
                  <a:latin typeface="Arial" charset="0"/>
                </a:rPr>
                <a:t>valences</a:t>
              </a:r>
            </a:p>
          </p:txBody>
        </p:sp>
        <p:sp>
          <p:nvSpPr>
            <p:cNvPr id="22585" name="Line 57"/>
            <p:cNvSpPr>
              <a:spLocks noChangeShapeType="1"/>
            </p:cNvSpPr>
            <p:nvPr/>
          </p:nvSpPr>
          <p:spPr bwMode="auto">
            <a:xfrm flipV="1">
              <a:off x="5136" y="2544"/>
              <a:ext cx="288" cy="1440"/>
            </a:xfrm>
            <a:prstGeom prst="line">
              <a:avLst/>
            </a:prstGeom>
            <a:noFill/>
            <a:ln w="25400">
              <a:solidFill>
                <a:srgbClr val="FFCCCC"/>
              </a:solidFill>
              <a:prstDash val="sysDot"/>
              <a:round/>
              <a:headEnd type="oval" w="med" len="med"/>
              <a:tailEnd type="oval" w="med" len="med"/>
            </a:ln>
            <a:effectLst/>
          </p:spPr>
          <p:txBody>
            <a:bodyPr/>
            <a:lstStyle/>
            <a:p>
              <a:endParaRPr lang="en-US"/>
            </a:p>
          </p:txBody>
        </p:sp>
      </p:grpSp>
      <p:grpSp>
        <p:nvGrpSpPr>
          <p:cNvPr id="11" name="Group 58"/>
          <p:cNvGrpSpPr>
            <a:grpSpLocks/>
          </p:cNvGrpSpPr>
          <p:nvPr/>
        </p:nvGrpSpPr>
        <p:grpSpPr bwMode="auto">
          <a:xfrm>
            <a:off x="838200" y="6278563"/>
            <a:ext cx="7543800" cy="579437"/>
            <a:chOff x="336" y="3168"/>
            <a:chExt cx="4752" cy="365"/>
          </a:xfrm>
        </p:grpSpPr>
        <p:sp>
          <p:nvSpPr>
            <p:cNvPr id="22587" name="Rectangle 59"/>
            <p:cNvSpPr>
              <a:spLocks noChangeArrowheads="1"/>
            </p:cNvSpPr>
            <p:nvPr/>
          </p:nvSpPr>
          <p:spPr bwMode="auto">
            <a:xfrm>
              <a:off x="336" y="3168"/>
              <a:ext cx="912" cy="365"/>
            </a:xfrm>
            <a:prstGeom prst="rect">
              <a:avLst/>
            </a:prstGeom>
            <a:noFill/>
            <a:ln w="9525">
              <a:noFill/>
              <a:miter lim="800000"/>
              <a:headEnd/>
              <a:tailEnd/>
            </a:ln>
            <a:effectLst/>
          </p:spPr>
          <p:txBody>
            <a:bodyPr lIns="92075" tIns="46038" rIns="92075" bIns="46038">
              <a:spAutoFit/>
            </a:bodyPr>
            <a:lstStyle/>
            <a:p>
              <a:pPr algn="ctr" eaLnBrk="0" hangingPunct="0">
                <a:spcBef>
                  <a:spcPct val="50000"/>
                </a:spcBef>
              </a:pPr>
              <a:r>
                <a:rPr lang="en-US" sz="3200">
                  <a:latin typeface="Times New Roman" pitchFamily="18" charset="0"/>
                </a:rPr>
                <a:t>effort</a:t>
              </a:r>
            </a:p>
          </p:txBody>
        </p:sp>
        <p:sp>
          <p:nvSpPr>
            <p:cNvPr id="22588" name="Rectangle 60"/>
            <p:cNvSpPr>
              <a:spLocks noChangeArrowheads="1"/>
            </p:cNvSpPr>
            <p:nvPr/>
          </p:nvSpPr>
          <p:spPr bwMode="auto">
            <a:xfrm>
              <a:off x="1680" y="3168"/>
              <a:ext cx="1680" cy="365"/>
            </a:xfrm>
            <a:prstGeom prst="rect">
              <a:avLst/>
            </a:prstGeom>
            <a:noFill/>
            <a:ln w="9525">
              <a:noFill/>
              <a:miter lim="800000"/>
              <a:headEnd/>
              <a:tailEnd/>
            </a:ln>
            <a:effectLst/>
          </p:spPr>
          <p:txBody>
            <a:bodyPr lIns="92075" tIns="46038" rIns="92075" bIns="46038">
              <a:spAutoFit/>
            </a:bodyPr>
            <a:lstStyle/>
            <a:p>
              <a:pPr algn="ctr" eaLnBrk="0" hangingPunct="0">
                <a:spcBef>
                  <a:spcPct val="50000"/>
                </a:spcBef>
              </a:pPr>
              <a:r>
                <a:rPr lang="en-US" sz="3200">
                  <a:latin typeface="Times New Roman" pitchFamily="18" charset="0"/>
                </a:rPr>
                <a:t>performance</a:t>
              </a:r>
            </a:p>
          </p:txBody>
        </p:sp>
        <p:sp>
          <p:nvSpPr>
            <p:cNvPr id="22589" name="Rectangle 61"/>
            <p:cNvSpPr>
              <a:spLocks noChangeArrowheads="1"/>
            </p:cNvSpPr>
            <p:nvPr/>
          </p:nvSpPr>
          <p:spPr bwMode="auto">
            <a:xfrm>
              <a:off x="3840" y="3168"/>
              <a:ext cx="1248" cy="365"/>
            </a:xfrm>
            <a:prstGeom prst="rect">
              <a:avLst/>
            </a:prstGeom>
            <a:noFill/>
            <a:ln w="9525">
              <a:noFill/>
              <a:miter lim="800000"/>
              <a:headEnd/>
              <a:tailEnd/>
            </a:ln>
            <a:effectLst/>
          </p:spPr>
          <p:txBody>
            <a:bodyPr lIns="92075" tIns="46038" rIns="92075" bIns="46038">
              <a:spAutoFit/>
            </a:bodyPr>
            <a:lstStyle/>
            <a:p>
              <a:pPr algn="ctr" eaLnBrk="0" hangingPunct="0">
                <a:spcBef>
                  <a:spcPct val="50000"/>
                </a:spcBef>
              </a:pPr>
              <a:r>
                <a:rPr lang="en-US" sz="3200">
                  <a:latin typeface="Times New Roman" pitchFamily="18" charset="0"/>
                </a:rPr>
                <a:t>outcome</a:t>
              </a:r>
            </a:p>
          </p:txBody>
        </p:sp>
        <p:sp>
          <p:nvSpPr>
            <p:cNvPr id="22590" name="Line 62"/>
            <p:cNvSpPr>
              <a:spLocks noChangeShapeType="1"/>
            </p:cNvSpPr>
            <p:nvPr/>
          </p:nvSpPr>
          <p:spPr bwMode="auto">
            <a:xfrm>
              <a:off x="1152" y="3360"/>
              <a:ext cx="576" cy="0"/>
            </a:xfrm>
            <a:prstGeom prst="line">
              <a:avLst/>
            </a:prstGeom>
            <a:noFill/>
            <a:ln w="12700">
              <a:solidFill>
                <a:schemeClr val="tx1"/>
              </a:solidFill>
              <a:round/>
              <a:headEnd type="none" w="sm" len="sm"/>
              <a:tailEnd type="stealth" w="med" len="lg"/>
            </a:ln>
            <a:effectLst/>
          </p:spPr>
          <p:txBody>
            <a:bodyPr/>
            <a:lstStyle/>
            <a:p>
              <a:endParaRPr lang="en-US"/>
            </a:p>
          </p:txBody>
        </p:sp>
        <p:sp>
          <p:nvSpPr>
            <p:cNvPr id="22591" name="Line 63"/>
            <p:cNvSpPr>
              <a:spLocks noChangeShapeType="1"/>
            </p:cNvSpPr>
            <p:nvPr/>
          </p:nvSpPr>
          <p:spPr bwMode="auto">
            <a:xfrm>
              <a:off x="3312" y="3360"/>
              <a:ext cx="576" cy="0"/>
            </a:xfrm>
            <a:prstGeom prst="line">
              <a:avLst/>
            </a:prstGeom>
            <a:noFill/>
            <a:ln w="12700">
              <a:solidFill>
                <a:schemeClr val="tx1"/>
              </a:solidFill>
              <a:round/>
              <a:headEnd type="none" w="sm" len="sm"/>
              <a:tailEnd type="stealth" w="med" len="lg"/>
            </a:ln>
            <a:effectLst/>
          </p:spPr>
          <p:txBody>
            <a:bodyPr/>
            <a:lstStyle/>
            <a:p>
              <a:endParaRPr lang="en-US"/>
            </a:p>
          </p:txBody>
        </p:sp>
      </p:grpSp>
    </p:spTree>
    <p:extLst>
      <p:ext uri="{BB962C8B-B14F-4D97-AF65-F5344CB8AC3E}">
        <p14:creationId xmlns:p14="http://schemas.microsoft.com/office/powerpoint/2010/main" val="23172332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24579"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24580" name="Rectangle 4"/>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24581" name="Rectangle 5"/>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24582" name="Oval 6"/>
          <p:cNvSpPr>
            <a:spLocks noChangeArrowheads="1"/>
          </p:cNvSpPr>
          <p:nvPr/>
        </p:nvSpPr>
        <p:spPr bwMode="auto">
          <a:xfrm>
            <a:off x="615950" y="1530350"/>
            <a:ext cx="2882900" cy="2959100"/>
          </a:xfrm>
          <a:prstGeom prst="ellipse">
            <a:avLst/>
          </a:prstGeom>
          <a:noFill/>
          <a:ln w="12700">
            <a:solidFill>
              <a:schemeClr val="tx1"/>
            </a:solidFill>
            <a:round/>
            <a:headEnd/>
            <a:tailEnd/>
          </a:ln>
        </p:spPr>
        <p:txBody>
          <a:bodyPr wrap="none" anchor="ctr"/>
          <a:lstStyle/>
          <a:p>
            <a:endParaRPr lang="en-US"/>
          </a:p>
        </p:txBody>
      </p:sp>
      <p:sp>
        <p:nvSpPr>
          <p:cNvPr id="24583" name="Oval 7"/>
          <p:cNvSpPr>
            <a:spLocks noChangeArrowheads="1"/>
          </p:cNvSpPr>
          <p:nvPr/>
        </p:nvSpPr>
        <p:spPr bwMode="auto">
          <a:xfrm>
            <a:off x="3282950" y="1530350"/>
            <a:ext cx="3035300" cy="2882900"/>
          </a:xfrm>
          <a:prstGeom prst="ellipse">
            <a:avLst/>
          </a:prstGeom>
          <a:solidFill>
            <a:srgbClr val="FFFF00"/>
          </a:solidFill>
          <a:ln w="12700">
            <a:solidFill>
              <a:schemeClr val="tx1"/>
            </a:solidFill>
            <a:round/>
            <a:headEnd/>
            <a:tailEnd/>
          </a:ln>
        </p:spPr>
        <p:txBody>
          <a:bodyPr wrap="none" anchor="ctr"/>
          <a:lstStyle/>
          <a:p>
            <a:endParaRPr lang="en-US"/>
          </a:p>
        </p:txBody>
      </p:sp>
      <p:sp>
        <p:nvSpPr>
          <p:cNvPr id="24584" name="Oval 8"/>
          <p:cNvSpPr>
            <a:spLocks noChangeArrowheads="1"/>
          </p:cNvSpPr>
          <p:nvPr/>
        </p:nvSpPr>
        <p:spPr bwMode="auto">
          <a:xfrm>
            <a:off x="6026150" y="1530350"/>
            <a:ext cx="2959100" cy="2882900"/>
          </a:xfrm>
          <a:prstGeom prst="ellipse">
            <a:avLst/>
          </a:prstGeom>
          <a:solidFill>
            <a:srgbClr val="FFFF99"/>
          </a:solidFill>
          <a:ln w="12700">
            <a:solidFill>
              <a:schemeClr val="tx1"/>
            </a:solidFill>
            <a:round/>
            <a:headEnd/>
            <a:tailEnd/>
          </a:ln>
        </p:spPr>
        <p:txBody>
          <a:bodyPr wrap="none" anchor="ctr"/>
          <a:lstStyle/>
          <a:p>
            <a:endParaRPr lang="en-US"/>
          </a:p>
        </p:txBody>
      </p:sp>
      <p:sp>
        <p:nvSpPr>
          <p:cNvPr id="24586" name="Rectangle 10"/>
          <p:cNvSpPr>
            <a:spLocks noChangeArrowheads="1"/>
          </p:cNvSpPr>
          <p:nvPr/>
        </p:nvSpPr>
        <p:spPr bwMode="auto">
          <a:xfrm>
            <a:off x="823913" y="2166938"/>
            <a:ext cx="7889875" cy="1917700"/>
          </a:xfrm>
          <a:prstGeom prst="rect">
            <a:avLst/>
          </a:prstGeom>
          <a:noFill/>
          <a:ln w="12700">
            <a:noFill/>
            <a:miter lim="800000"/>
            <a:headEnd/>
            <a:tailEnd/>
          </a:ln>
        </p:spPr>
        <p:txBody>
          <a:bodyPr wrap="none" lIns="90488" tIns="44450" rIns="90488" bIns="44450">
            <a:spAutoFit/>
          </a:bodyPr>
          <a:lstStyle/>
          <a:p>
            <a:r>
              <a:rPr lang="en-US" sz="2000">
                <a:solidFill>
                  <a:schemeClr val="tx2"/>
                </a:solidFill>
              </a:rPr>
              <a:t> E        P  Expectancy          or   P          O   Theory                Valence          </a:t>
            </a:r>
          </a:p>
          <a:p>
            <a:r>
              <a:rPr lang="en-US" sz="2000">
                <a:solidFill>
                  <a:schemeClr val="tx2"/>
                </a:solidFill>
              </a:rPr>
              <a:t>                                              </a:t>
            </a:r>
          </a:p>
          <a:p>
            <a:r>
              <a:rPr lang="en-US" sz="2000">
                <a:solidFill>
                  <a:schemeClr val="tx2"/>
                </a:solidFill>
              </a:rPr>
              <a:t>What is the probability     What is the probability        What value do I place</a:t>
            </a:r>
          </a:p>
          <a:p>
            <a:r>
              <a:rPr lang="en-US" sz="2000">
                <a:solidFill>
                  <a:schemeClr val="tx2"/>
                </a:solidFill>
              </a:rPr>
              <a:t>that I can perform at        that my good performance        on the potential</a:t>
            </a:r>
          </a:p>
          <a:p>
            <a:r>
              <a:rPr lang="en-US" sz="2000">
                <a:solidFill>
                  <a:schemeClr val="tx2"/>
                </a:solidFill>
              </a:rPr>
              <a:t>   the required level            will lead to outcomes?               outcomes? (see </a:t>
            </a:r>
          </a:p>
          <a:p>
            <a:r>
              <a:rPr lang="en-US" sz="2000">
                <a:solidFill>
                  <a:schemeClr val="tx2"/>
                </a:solidFill>
              </a:rPr>
              <a:t>        if I try?                                			        next slide)	</a:t>
            </a:r>
          </a:p>
        </p:txBody>
      </p:sp>
      <p:sp>
        <p:nvSpPr>
          <p:cNvPr id="24587" name="Rectangle 11"/>
          <p:cNvSpPr>
            <a:spLocks noChangeArrowheads="1"/>
          </p:cNvSpPr>
          <p:nvPr/>
        </p:nvSpPr>
        <p:spPr bwMode="auto">
          <a:xfrm>
            <a:off x="3871913" y="1863725"/>
            <a:ext cx="1727200" cy="393700"/>
          </a:xfrm>
          <a:prstGeom prst="rect">
            <a:avLst/>
          </a:prstGeom>
          <a:noFill/>
          <a:ln w="12700">
            <a:noFill/>
            <a:miter lim="800000"/>
            <a:headEnd/>
            <a:tailEnd/>
          </a:ln>
        </p:spPr>
        <p:txBody>
          <a:bodyPr wrap="none" lIns="90488" tIns="44450" rIns="90488" bIns="44450">
            <a:spAutoFit/>
          </a:bodyPr>
          <a:lstStyle/>
          <a:p>
            <a:r>
              <a:rPr lang="en-US" sz="2000">
                <a:solidFill>
                  <a:schemeClr val="tx2"/>
                </a:solidFill>
              </a:rPr>
              <a:t>Instrumentality</a:t>
            </a:r>
          </a:p>
        </p:txBody>
      </p:sp>
      <p:sp>
        <p:nvSpPr>
          <p:cNvPr id="24588" name="Line 12"/>
          <p:cNvSpPr>
            <a:spLocks noChangeShapeType="1"/>
          </p:cNvSpPr>
          <p:nvPr/>
        </p:nvSpPr>
        <p:spPr bwMode="auto">
          <a:xfrm>
            <a:off x="1149350" y="2362200"/>
            <a:ext cx="444500" cy="0"/>
          </a:xfrm>
          <a:prstGeom prst="line">
            <a:avLst/>
          </a:prstGeom>
          <a:noFill/>
          <a:ln w="12700">
            <a:solidFill>
              <a:schemeClr val="tx1"/>
            </a:solidFill>
            <a:round/>
            <a:headEnd/>
            <a:tailEnd type="triangle" w="med" len="med"/>
          </a:ln>
        </p:spPr>
        <p:txBody>
          <a:bodyPr wrap="none" anchor="ctr"/>
          <a:lstStyle/>
          <a:p>
            <a:endParaRPr lang="en-US"/>
          </a:p>
        </p:txBody>
      </p:sp>
      <p:sp>
        <p:nvSpPr>
          <p:cNvPr id="24589" name="Line 13"/>
          <p:cNvSpPr>
            <a:spLocks noChangeShapeType="1"/>
          </p:cNvSpPr>
          <p:nvPr/>
        </p:nvSpPr>
        <p:spPr bwMode="auto">
          <a:xfrm>
            <a:off x="4349750" y="2362200"/>
            <a:ext cx="520700" cy="0"/>
          </a:xfrm>
          <a:prstGeom prst="line">
            <a:avLst/>
          </a:prstGeom>
          <a:noFill/>
          <a:ln w="12700">
            <a:solidFill>
              <a:schemeClr val="tx1"/>
            </a:solidFill>
            <a:round/>
            <a:headEnd/>
            <a:tailEnd type="triangle" w="med" len="med"/>
          </a:ln>
        </p:spPr>
        <p:txBody>
          <a:bodyPr wrap="none" anchor="ctr"/>
          <a:lstStyle/>
          <a:p>
            <a:endParaRPr lang="en-US"/>
          </a:p>
        </p:txBody>
      </p:sp>
      <p:sp>
        <p:nvSpPr>
          <p:cNvPr id="24590" name="Rectangle 14"/>
          <p:cNvSpPr>
            <a:spLocks noChangeArrowheads="1"/>
          </p:cNvSpPr>
          <p:nvPr/>
        </p:nvSpPr>
        <p:spPr bwMode="auto">
          <a:xfrm>
            <a:off x="311150" y="5568950"/>
            <a:ext cx="1511300" cy="901700"/>
          </a:xfrm>
          <a:prstGeom prst="rect">
            <a:avLst/>
          </a:prstGeom>
          <a:solidFill>
            <a:srgbClr val="FFFF00"/>
          </a:solidFill>
          <a:ln w="12700">
            <a:solidFill>
              <a:schemeClr val="tx1"/>
            </a:solidFill>
            <a:miter lim="800000"/>
            <a:headEnd/>
            <a:tailEnd/>
          </a:ln>
        </p:spPr>
        <p:txBody>
          <a:bodyPr wrap="none" anchor="ctr"/>
          <a:lstStyle/>
          <a:p>
            <a:endParaRPr lang="en-US"/>
          </a:p>
        </p:txBody>
      </p:sp>
      <p:sp>
        <p:nvSpPr>
          <p:cNvPr id="24591" name="Rectangle 15"/>
          <p:cNvSpPr>
            <a:spLocks noChangeArrowheads="1"/>
          </p:cNvSpPr>
          <p:nvPr/>
        </p:nvSpPr>
        <p:spPr bwMode="auto">
          <a:xfrm>
            <a:off x="2786050" y="5568950"/>
            <a:ext cx="1779600" cy="901700"/>
          </a:xfrm>
          <a:prstGeom prst="rect">
            <a:avLst/>
          </a:prstGeom>
          <a:solidFill>
            <a:srgbClr val="FFFF00"/>
          </a:solidFill>
          <a:ln w="12700">
            <a:solidFill>
              <a:schemeClr val="tx1"/>
            </a:solidFill>
            <a:miter lim="800000"/>
            <a:headEnd/>
            <a:tailEnd/>
          </a:ln>
        </p:spPr>
        <p:txBody>
          <a:bodyPr wrap="none" anchor="ctr"/>
          <a:lstStyle/>
          <a:p>
            <a:endParaRPr lang="en-US"/>
          </a:p>
        </p:txBody>
      </p:sp>
      <p:sp>
        <p:nvSpPr>
          <p:cNvPr id="24592" name="Rectangle 16"/>
          <p:cNvSpPr>
            <a:spLocks noChangeArrowheads="1"/>
          </p:cNvSpPr>
          <p:nvPr/>
        </p:nvSpPr>
        <p:spPr bwMode="auto">
          <a:xfrm>
            <a:off x="6500826" y="5568950"/>
            <a:ext cx="2027224" cy="901700"/>
          </a:xfrm>
          <a:prstGeom prst="rect">
            <a:avLst/>
          </a:prstGeom>
          <a:solidFill>
            <a:srgbClr val="FFFF00"/>
          </a:solidFill>
          <a:ln w="12700">
            <a:solidFill>
              <a:schemeClr val="tx1"/>
            </a:solidFill>
            <a:miter lim="800000"/>
            <a:headEnd/>
            <a:tailEnd/>
          </a:ln>
        </p:spPr>
        <p:txBody>
          <a:bodyPr wrap="none" anchor="ctr"/>
          <a:lstStyle/>
          <a:p>
            <a:endParaRPr lang="en-US"/>
          </a:p>
        </p:txBody>
      </p:sp>
      <p:sp>
        <p:nvSpPr>
          <p:cNvPr id="24593" name="Line 17"/>
          <p:cNvSpPr>
            <a:spLocks noChangeShapeType="1"/>
          </p:cNvSpPr>
          <p:nvPr/>
        </p:nvSpPr>
        <p:spPr bwMode="auto">
          <a:xfrm>
            <a:off x="2057400" y="4502150"/>
            <a:ext cx="0" cy="1511300"/>
          </a:xfrm>
          <a:prstGeom prst="line">
            <a:avLst/>
          </a:prstGeom>
          <a:noFill/>
          <a:ln w="12700">
            <a:solidFill>
              <a:schemeClr val="tx1"/>
            </a:solidFill>
            <a:round/>
            <a:headEnd/>
            <a:tailEnd type="triangle" w="med" len="med"/>
          </a:ln>
        </p:spPr>
        <p:txBody>
          <a:bodyPr wrap="none" anchor="ctr"/>
          <a:lstStyle/>
          <a:p>
            <a:endParaRPr lang="en-US"/>
          </a:p>
        </p:txBody>
      </p:sp>
      <p:sp>
        <p:nvSpPr>
          <p:cNvPr id="24594" name="Line 18"/>
          <p:cNvSpPr>
            <a:spLocks noChangeShapeType="1"/>
          </p:cNvSpPr>
          <p:nvPr/>
        </p:nvSpPr>
        <p:spPr bwMode="auto">
          <a:xfrm>
            <a:off x="4876800" y="4425950"/>
            <a:ext cx="0" cy="1587500"/>
          </a:xfrm>
          <a:prstGeom prst="line">
            <a:avLst/>
          </a:prstGeom>
          <a:noFill/>
          <a:ln w="12700">
            <a:solidFill>
              <a:schemeClr val="tx1"/>
            </a:solidFill>
            <a:round/>
            <a:headEnd/>
            <a:tailEnd type="triangle" w="med" len="med"/>
          </a:ln>
        </p:spPr>
        <p:txBody>
          <a:bodyPr wrap="none" anchor="ctr"/>
          <a:lstStyle/>
          <a:p>
            <a:endParaRPr lang="en-US"/>
          </a:p>
        </p:txBody>
      </p:sp>
      <p:sp>
        <p:nvSpPr>
          <p:cNvPr id="24595" name="Line 19"/>
          <p:cNvSpPr>
            <a:spLocks noChangeShapeType="1"/>
          </p:cNvSpPr>
          <p:nvPr/>
        </p:nvSpPr>
        <p:spPr bwMode="auto">
          <a:xfrm>
            <a:off x="7620000" y="4425950"/>
            <a:ext cx="0" cy="1054100"/>
          </a:xfrm>
          <a:prstGeom prst="line">
            <a:avLst/>
          </a:prstGeom>
          <a:noFill/>
          <a:ln w="12700">
            <a:solidFill>
              <a:schemeClr val="tx1"/>
            </a:solidFill>
            <a:round/>
            <a:headEnd/>
            <a:tailEnd type="triangle" w="med" len="med"/>
          </a:ln>
        </p:spPr>
        <p:txBody>
          <a:bodyPr wrap="none" anchor="ctr"/>
          <a:lstStyle/>
          <a:p>
            <a:endParaRPr lang="en-US"/>
          </a:p>
        </p:txBody>
      </p:sp>
      <p:sp>
        <p:nvSpPr>
          <p:cNvPr id="24596" name="Line 20"/>
          <p:cNvSpPr>
            <a:spLocks noChangeShapeType="1"/>
          </p:cNvSpPr>
          <p:nvPr/>
        </p:nvSpPr>
        <p:spPr bwMode="auto">
          <a:xfrm>
            <a:off x="1911350" y="6019800"/>
            <a:ext cx="901700" cy="0"/>
          </a:xfrm>
          <a:prstGeom prst="line">
            <a:avLst/>
          </a:prstGeom>
          <a:noFill/>
          <a:ln w="12700">
            <a:solidFill>
              <a:schemeClr val="tx1"/>
            </a:solidFill>
            <a:round/>
            <a:headEnd/>
            <a:tailEnd type="triangle" w="med" len="med"/>
          </a:ln>
        </p:spPr>
        <p:txBody>
          <a:bodyPr wrap="none" anchor="ctr"/>
          <a:lstStyle/>
          <a:p>
            <a:endParaRPr lang="en-US"/>
          </a:p>
        </p:txBody>
      </p:sp>
      <p:sp>
        <p:nvSpPr>
          <p:cNvPr id="24597" name="Line 21"/>
          <p:cNvSpPr>
            <a:spLocks noChangeShapeType="1"/>
          </p:cNvSpPr>
          <p:nvPr/>
        </p:nvSpPr>
        <p:spPr bwMode="auto">
          <a:xfrm>
            <a:off x="4578350" y="6096000"/>
            <a:ext cx="2197100" cy="0"/>
          </a:xfrm>
          <a:prstGeom prst="line">
            <a:avLst/>
          </a:prstGeom>
          <a:noFill/>
          <a:ln w="12700">
            <a:solidFill>
              <a:schemeClr val="tx1"/>
            </a:solidFill>
            <a:round/>
            <a:headEnd/>
            <a:tailEnd type="triangle" w="med" len="med"/>
          </a:ln>
        </p:spPr>
        <p:txBody>
          <a:bodyPr wrap="none" anchor="ctr"/>
          <a:lstStyle/>
          <a:p>
            <a:endParaRPr lang="en-US"/>
          </a:p>
        </p:txBody>
      </p:sp>
      <p:sp>
        <p:nvSpPr>
          <p:cNvPr id="24598" name="Rectangle 22"/>
          <p:cNvSpPr>
            <a:spLocks noChangeArrowheads="1"/>
          </p:cNvSpPr>
          <p:nvPr/>
        </p:nvSpPr>
        <p:spPr bwMode="auto">
          <a:xfrm>
            <a:off x="368300" y="5824538"/>
            <a:ext cx="7872413" cy="393700"/>
          </a:xfrm>
          <a:prstGeom prst="rect">
            <a:avLst/>
          </a:prstGeom>
          <a:noFill/>
          <a:ln w="12700">
            <a:noFill/>
            <a:miter lim="800000"/>
            <a:headEnd/>
            <a:tailEnd/>
          </a:ln>
        </p:spPr>
        <p:txBody>
          <a:bodyPr wrap="none" lIns="90488" tIns="44450" rIns="90488" bIns="44450">
            <a:spAutoFit/>
          </a:bodyPr>
          <a:lstStyle/>
          <a:p>
            <a:r>
              <a:rPr lang="en-US" sz="2000" dirty="0">
                <a:solidFill>
                  <a:schemeClr val="tx2"/>
                </a:solidFill>
              </a:rPr>
              <a:t>  Effort                              Performance                                           Outcomes</a:t>
            </a:r>
          </a:p>
        </p:txBody>
      </p:sp>
    </p:spTree>
    <p:extLst>
      <p:ext uri="{BB962C8B-B14F-4D97-AF65-F5344CB8AC3E}">
        <p14:creationId xmlns:p14="http://schemas.microsoft.com/office/powerpoint/2010/main" val="4054357484"/>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23555"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23556" name="Rectangle 4"/>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23557" name="Rectangle 5"/>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23558" name="Rectangle 6"/>
          <p:cNvSpPr>
            <a:spLocks noChangeArrowheads="1"/>
          </p:cNvSpPr>
          <p:nvPr/>
        </p:nvSpPr>
        <p:spPr bwMode="auto">
          <a:xfrm>
            <a:off x="228600" y="0"/>
            <a:ext cx="8610600" cy="4521751"/>
          </a:xfrm>
          <a:prstGeom prst="rect">
            <a:avLst/>
          </a:prstGeom>
          <a:noFill/>
          <a:ln w="12700">
            <a:noFill/>
            <a:miter lim="800000"/>
            <a:headEnd/>
            <a:tailEnd/>
          </a:ln>
        </p:spPr>
        <p:txBody>
          <a:bodyPr lIns="90488" tIns="44450" rIns="90488" bIns="44450">
            <a:spAutoFit/>
          </a:bodyPr>
          <a:lstStyle/>
          <a:p>
            <a:r>
              <a:rPr lang="en-US" sz="2400" dirty="0">
                <a:solidFill>
                  <a:schemeClr val="tx2"/>
                </a:solidFill>
              </a:rPr>
              <a:t>                                   </a:t>
            </a:r>
            <a:r>
              <a:rPr lang="en-US" sz="2400" b="1" dirty="0">
                <a:solidFill>
                  <a:srgbClr val="800000"/>
                </a:solidFill>
              </a:rPr>
              <a:t>Expectancy Theory</a:t>
            </a:r>
            <a:r>
              <a:rPr lang="en-US" sz="2400" dirty="0">
                <a:solidFill>
                  <a:schemeClr val="tx2"/>
                </a:solidFill>
              </a:rPr>
              <a:t>                                              </a:t>
            </a:r>
          </a:p>
          <a:p>
            <a:endParaRPr lang="en-US" sz="2400" dirty="0">
              <a:solidFill>
                <a:schemeClr val="tx2"/>
              </a:solidFill>
            </a:endParaRPr>
          </a:p>
          <a:p>
            <a:r>
              <a:rPr lang="en-US" sz="2400" dirty="0">
                <a:solidFill>
                  <a:schemeClr val="tx2"/>
                </a:solidFill>
              </a:rPr>
              <a:t>Involves 3 cognitions/perceptions:</a:t>
            </a:r>
          </a:p>
          <a:p>
            <a:endParaRPr lang="en-US" sz="2400" dirty="0">
              <a:solidFill>
                <a:schemeClr val="tx2"/>
              </a:solidFill>
            </a:endParaRPr>
          </a:p>
          <a:p>
            <a:r>
              <a:rPr lang="en-US" sz="2400" dirty="0">
                <a:solidFill>
                  <a:schemeClr val="tx2"/>
                </a:solidFill>
              </a:rPr>
              <a:t>1.  Expectancy -                the perceived probability that effort will</a:t>
            </a:r>
          </a:p>
          <a:p>
            <a:r>
              <a:rPr lang="en-US" sz="2400" dirty="0">
                <a:solidFill>
                  <a:schemeClr val="tx2"/>
                </a:solidFill>
              </a:rPr>
              <a:t>                                            lead to task performance.  E link</a:t>
            </a:r>
          </a:p>
          <a:p>
            <a:endParaRPr lang="en-US" sz="2400" dirty="0">
              <a:solidFill>
                <a:schemeClr val="tx2"/>
              </a:solidFill>
            </a:endParaRPr>
          </a:p>
          <a:p>
            <a:r>
              <a:rPr lang="en-US" sz="2400" dirty="0">
                <a:solidFill>
                  <a:schemeClr val="tx2"/>
                </a:solidFill>
              </a:rPr>
              <a:t>2.  Instrumentality -         the perceived probability that   </a:t>
            </a:r>
          </a:p>
          <a:p>
            <a:r>
              <a:rPr lang="en-US" sz="2400" dirty="0">
                <a:solidFill>
                  <a:schemeClr val="tx2"/>
                </a:solidFill>
              </a:rPr>
              <a:t>                                            performance will lead to rewards.  I link</a:t>
            </a:r>
          </a:p>
          <a:p>
            <a:endParaRPr lang="en-US" sz="2400" dirty="0">
              <a:solidFill>
                <a:schemeClr val="tx2"/>
              </a:solidFill>
            </a:endParaRPr>
          </a:p>
          <a:p>
            <a:r>
              <a:rPr lang="en-US" sz="2400" dirty="0">
                <a:solidFill>
                  <a:schemeClr val="tx2"/>
                </a:solidFill>
              </a:rPr>
              <a:t>3.  Valence -                      the anticipated value of a particular</a:t>
            </a:r>
          </a:p>
          <a:p>
            <a:r>
              <a:rPr lang="en-US" sz="2400" dirty="0">
                <a:solidFill>
                  <a:schemeClr val="tx2"/>
                </a:solidFill>
              </a:rPr>
              <a:t>                                           outcome to an individual.</a:t>
            </a:r>
          </a:p>
        </p:txBody>
      </p:sp>
      <p:sp>
        <p:nvSpPr>
          <p:cNvPr id="23559" name="Rectangle 7"/>
          <p:cNvSpPr>
            <a:spLocks noChangeArrowheads="1"/>
          </p:cNvSpPr>
          <p:nvPr/>
        </p:nvSpPr>
        <p:spPr bwMode="auto">
          <a:xfrm>
            <a:off x="463550" y="5111750"/>
            <a:ext cx="1816100" cy="1130300"/>
          </a:xfrm>
          <a:prstGeom prst="rect">
            <a:avLst/>
          </a:prstGeom>
          <a:solidFill>
            <a:srgbClr val="FFFF00"/>
          </a:solidFill>
          <a:ln w="12700">
            <a:solidFill>
              <a:schemeClr val="tx1"/>
            </a:solidFill>
            <a:miter lim="800000"/>
            <a:headEnd/>
            <a:tailEnd/>
          </a:ln>
        </p:spPr>
        <p:txBody>
          <a:bodyPr wrap="none" anchor="ctr"/>
          <a:lstStyle/>
          <a:p>
            <a:endParaRPr lang="en-US"/>
          </a:p>
        </p:txBody>
      </p:sp>
      <p:sp>
        <p:nvSpPr>
          <p:cNvPr id="23560" name="Rectangle 8"/>
          <p:cNvSpPr>
            <a:spLocks noChangeArrowheads="1"/>
          </p:cNvSpPr>
          <p:nvPr/>
        </p:nvSpPr>
        <p:spPr bwMode="auto">
          <a:xfrm>
            <a:off x="3359150" y="5111750"/>
            <a:ext cx="2273300" cy="1130300"/>
          </a:xfrm>
          <a:prstGeom prst="rect">
            <a:avLst/>
          </a:prstGeom>
          <a:solidFill>
            <a:srgbClr val="FFFF00"/>
          </a:solidFill>
          <a:ln w="12700">
            <a:solidFill>
              <a:schemeClr val="tx1"/>
            </a:solidFill>
            <a:miter lim="800000"/>
            <a:headEnd/>
            <a:tailEnd/>
          </a:ln>
        </p:spPr>
        <p:txBody>
          <a:bodyPr wrap="none" anchor="ctr"/>
          <a:lstStyle/>
          <a:p>
            <a:endParaRPr lang="en-US"/>
          </a:p>
        </p:txBody>
      </p:sp>
      <p:sp>
        <p:nvSpPr>
          <p:cNvPr id="23561" name="Rectangle 9"/>
          <p:cNvSpPr>
            <a:spLocks noChangeArrowheads="1"/>
          </p:cNvSpPr>
          <p:nvPr/>
        </p:nvSpPr>
        <p:spPr bwMode="auto">
          <a:xfrm>
            <a:off x="6407150" y="5111750"/>
            <a:ext cx="2044700" cy="1206500"/>
          </a:xfrm>
          <a:prstGeom prst="rect">
            <a:avLst/>
          </a:prstGeom>
          <a:solidFill>
            <a:srgbClr val="FFFF00"/>
          </a:solidFill>
          <a:ln w="12700">
            <a:solidFill>
              <a:schemeClr val="tx1"/>
            </a:solidFill>
            <a:miter lim="800000"/>
            <a:headEnd/>
            <a:tailEnd/>
          </a:ln>
        </p:spPr>
        <p:txBody>
          <a:bodyPr wrap="none" anchor="ctr"/>
          <a:lstStyle/>
          <a:p>
            <a:endParaRPr lang="en-US"/>
          </a:p>
        </p:txBody>
      </p:sp>
      <p:sp>
        <p:nvSpPr>
          <p:cNvPr id="23562" name="Line 10"/>
          <p:cNvSpPr>
            <a:spLocks noChangeShapeType="1"/>
          </p:cNvSpPr>
          <p:nvPr/>
        </p:nvSpPr>
        <p:spPr bwMode="auto">
          <a:xfrm>
            <a:off x="2311400" y="5791200"/>
            <a:ext cx="1016000" cy="0"/>
          </a:xfrm>
          <a:prstGeom prst="line">
            <a:avLst/>
          </a:prstGeom>
          <a:noFill/>
          <a:ln w="50800">
            <a:solidFill>
              <a:schemeClr val="tx1"/>
            </a:solidFill>
            <a:round/>
            <a:headEnd/>
            <a:tailEnd type="triangle" w="med" len="med"/>
          </a:ln>
        </p:spPr>
        <p:txBody>
          <a:bodyPr wrap="none" anchor="ctr"/>
          <a:lstStyle/>
          <a:p>
            <a:endParaRPr lang="en-US"/>
          </a:p>
        </p:txBody>
      </p:sp>
      <p:sp>
        <p:nvSpPr>
          <p:cNvPr id="23563" name="Line 11"/>
          <p:cNvSpPr>
            <a:spLocks noChangeShapeType="1"/>
          </p:cNvSpPr>
          <p:nvPr/>
        </p:nvSpPr>
        <p:spPr bwMode="auto">
          <a:xfrm flipH="1">
            <a:off x="5613400" y="5791200"/>
            <a:ext cx="889000" cy="0"/>
          </a:xfrm>
          <a:prstGeom prst="line">
            <a:avLst/>
          </a:prstGeom>
          <a:noFill/>
          <a:ln w="50800">
            <a:solidFill>
              <a:schemeClr val="tx1"/>
            </a:solidFill>
            <a:round/>
            <a:headEnd type="triangle" w="med" len="med"/>
            <a:tailEnd/>
          </a:ln>
        </p:spPr>
        <p:txBody>
          <a:bodyPr wrap="none" anchor="ctr"/>
          <a:lstStyle/>
          <a:p>
            <a:endParaRPr lang="en-US"/>
          </a:p>
        </p:txBody>
      </p:sp>
      <p:sp>
        <p:nvSpPr>
          <p:cNvPr id="23564" name="Line 12"/>
          <p:cNvSpPr>
            <a:spLocks noChangeShapeType="1"/>
          </p:cNvSpPr>
          <p:nvPr/>
        </p:nvSpPr>
        <p:spPr bwMode="auto">
          <a:xfrm>
            <a:off x="2743200" y="5873750"/>
            <a:ext cx="0" cy="444500"/>
          </a:xfrm>
          <a:prstGeom prst="line">
            <a:avLst/>
          </a:prstGeom>
          <a:noFill/>
          <a:ln w="12700">
            <a:solidFill>
              <a:schemeClr val="tx1"/>
            </a:solidFill>
            <a:round/>
            <a:headEnd type="triangle" w="med" len="med"/>
            <a:tailEnd/>
          </a:ln>
        </p:spPr>
        <p:txBody>
          <a:bodyPr wrap="none" anchor="ctr"/>
          <a:lstStyle/>
          <a:p>
            <a:endParaRPr lang="en-US"/>
          </a:p>
        </p:txBody>
      </p:sp>
      <p:sp>
        <p:nvSpPr>
          <p:cNvPr id="23565" name="Line 13"/>
          <p:cNvSpPr>
            <a:spLocks noChangeShapeType="1"/>
          </p:cNvSpPr>
          <p:nvPr/>
        </p:nvSpPr>
        <p:spPr bwMode="auto">
          <a:xfrm>
            <a:off x="6019800" y="5797550"/>
            <a:ext cx="0" cy="520700"/>
          </a:xfrm>
          <a:prstGeom prst="line">
            <a:avLst/>
          </a:prstGeom>
          <a:noFill/>
          <a:ln w="12700">
            <a:solidFill>
              <a:schemeClr val="tx1"/>
            </a:solidFill>
            <a:round/>
            <a:headEnd type="triangle" w="med" len="med"/>
            <a:tailEnd/>
          </a:ln>
        </p:spPr>
        <p:txBody>
          <a:bodyPr wrap="none" anchor="ctr"/>
          <a:lstStyle/>
          <a:p>
            <a:endParaRPr lang="en-US"/>
          </a:p>
        </p:txBody>
      </p:sp>
      <p:sp>
        <p:nvSpPr>
          <p:cNvPr id="23566" name="Rectangle 14"/>
          <p:cNvSpPr>
            <a:spLocks noChangeArrowheads="1"/>
          </p:cNvSpPr>
          <p:nvPr/>
        </p:nvSpPr>
        <p:spPr bwMode="auto">
          <a:xfrm>
            <a:off x="228600" y="5072074"/>
            <a:ext cx="8156575" cy="1567096"/>
          </a:xfrm>
          <a:prstGeom prst="rect">
            <a:avLst/>
          </a:prstGeom>
          <a:noFill/>
          <a:ln w="12700">
            <a:noFill/>
            <a:miter lim="800000"/>
            <a:headEnd/>
            <a:tailEnd/>
          </a:ln>
        </p:spPr>
        <p:txBody>
          <a:bodyPr wrap="square" lIns="90488" tIns="44450" rIns="90488" bIns="44450">
            <a:spAutoFit/>
          </a:bodyPr>
          <a:lstStyle/>
          <a:p>
            <a:r>
              <a:rPr lang="en-US" sz="2400" dirty="0"/>
              <a:t>       Effort                             Performance                      Rewards or</a:t>
            </a:r>
          </a:p>
          <a:p>
            <a:r>
              <a:rPr lang="en-US" sz="2400" dirty="0"/>
              <a:t>                                                                                           Outcomes</a:t>
            </a:r>
          </a:p>
          <a:p>
            <a:endParaRPr lang="en-US" sz="2400" dirty="0"/>
          </a:p>
          <a:p>
            <a:r>
              <a:rPr lang="en-US" sz="2400" dirty="0"/>
              <a:t>                         E link                                    I link</a:t>
            </a:r>
          </a:p>
        </p:txBody>
      </p:sp>
    </p:spTree>
    <p:extLst>
      <p:ext uri="{BB962C8B-B14F-4D97-AF65-F5344CB8AC3E}">
        <p14:creationId xmlns:p14="http://schemas.microsoft.com/office/powerpoint/2010/main" val="1345329743"/>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en-US" u="sng"/>
              <a:t>Vrooms expectancy theory</a:t>
            </a:r>
            <a:r>
              <a:rPr lang="en-US"/>
              <a:t> -1964</a:t>
            </a:r>
          </a:p>
        </p:txBody>
      </p:sp>
      <p:sp>
        <p:nvSpPr>
          <p:cNvPr id="14339" name="Rectangle 3"/>
          <p:cNvSpPr>
            <a:spLocks noGrp="1" noChangeArrowheads="1"/>
          </p:cNvSpPr>
          <p:nvPr>
            <p:ph type="body" idx="1"/>
          </p:nvPr>
        </p:nvSpPr>
        <p:spPr/>
        <p:txBody>
          <a:bodyPr/>
          <a:lstStyle/>
          <a:p>
            <a:pPr eaLnBrk="1" hangingPunct="1"/>
            <a:r>
              <a:rPr lang="en-US" sz="2800"/>
              <a:t>Is applied to behavior at work</a:t>
            </a:r>
          </a:p>
          <a:p>
            <a:pPr eaLnBrk="1" hangingPunct="1"/>
            <a:r>
              <a:rPr lang="en-US" sz="2800"/>
              <a:t>Employees motivation is a force driving him to achieve some level of job performance</a:t>
            </a:r>
          </a:p>
          <a:p>
            <a:pPr eaLnBrk="1" hangingPunct="1"/>
            <a:r>
              <a:rPr lang="en-US" sz="2800"/>
              <a:t>Motivation is a product of values one seeks and ones expectation of the probability that certain action will lead to those values</a:t>
            </a:r>
          </a:p>
          <a:p>
            <a:pPr eaLnBrk="1" hangingPunct="1"/>
            <a:r>
              <a:rPr lang="en-US" sz="2800"/>
              <a:t>Force or effort will depend upon his perception of the probability or likelihood of certain outcomes</a:t>
            </a:r>
          </a:p>
          <a:p>
            <a:pPr eaLnBrk="1" hangingPunct="1"/>
            <a:endParaRPr lang="en-US" sz="2800"/>
          </a:p>
          <a:p>
            <a:pPr eaLnBrk="1" hangingPunct="1"/>
            <a:endParaRPr lang="en-US" sz="2800"/>
          </a:p>
        </p:txBody>
      </p:sp>
    </p:spTree>
    <p:extLst>
      <p:ext uri="{BB962C8B-B14F-4D97-AF65-F5344CB8AC3E}">
        <p14:creationId xmlns:p14="http://schemas.microsoft.com/office/powerpoint/2010/main" val="3169807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MCQ</a:t>
            </a:r>
          </a:p>
        </p:txBody>
      </p:sp>
      <p:sp>
        <p:nvSpPr>
          <p:cNvPr id="3" name="Content Placeholder 2"/>
          <p:cNvSpPr>
            <a:spLocks noGrp="1"/>
          </p:cNvSpPr>
          <p:nvPr>
            <p:ph idx="1"/>
          </p:nvPr>
        </p:nvSpPr>
        <p:spPr/>
        <p:txBody>
          <a:bodyPr/>
          <a:lstStyle/>
          <a:p>
            <a:pPr algn="just"/>
            <a:r>
              <a:rPr lang="en-US" b="1" dirty="0"/>
              <a:t>Which among the following theories can be considered as an extension of </a:t>
            </a:r>
            <a:r>
              <a:rPr lang="en-US" b="1" dirty="0" err="1"/>
              <a:t>Maslows</a:t>
            </a:r>
            <a:r>
              <a:rPr lang="en-US" b="1" dirty="0"/>
              <a:t>’ Need Hierarchy Theory of Motivation?</a:t>
            </a:r>
            <a:endParaRPr lang="en-US" dirty="0"/>
          </a:p>
          <a:p>
            <a:pPr algn="just"/>
            <a:r>
              <a:rPr lang="en-US" dirty="0" err="1"/>
              <a:t>Alderfer</a:t>
            </a:r>
            <a:r>
              <a:rPr lang="en-US" dirty="0"/>
              <a:t> – ERG theory</a:t>
            </a:r>
          </a:p>
          <a:p>
            <a:pPr algn="just"/>
            <a:r>
              <a:rPr lang="en-US" dirty="0"/>
              <a:t>Maslow – hierarchy of needs theory</a:t>
            </a:r>
          </a:p>
          <a:p>
            <a:pPr algn="just"/>
            <a:r>
              <a:rPr lang="en-US" dirty="0"/>
              <a:t>Herzberg – Two factor theory</a:t>
            </a:r>
          </a:p>
          <a:p>
            <a:pPr algn="just"/>
            <a:r>
              <a:rPr lang="en-US" dirty="0"/>
              <a:t>Vroom’s expectancy theory</a:t>
            </a:r>
          </a:p>
          <a:p>
            <a:pPr algn="just"/>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Employee Motivation - Reinforcement Theory"/>
          <p:cNvPicPr>
            <a:picLocks noChangeAspect="1" noChangeArrowheads="1"/>
          </p:cNvPicPr>
          <p:nvPr/>
        </p:nvPicPr>
        <p:blipFill>
          <a:blip r:embed="rId2"/>
          <a:srcRect/>
          <a:stretch>
            <a:fillRect/>
          </a:stretch>
        </p:blipFill>
        <p:spPr bwMode="auto">
          <a:xfrm>
            <a:off x="357158" y="0"/>
            <a:ext cx="8501122" cy="6110277"/>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br>
              <a:rPr lang="en-US" b="1" cap="all" dirty="0"/>
            </a:br>
            <a:r>
              <a:rPr lang="en-US" b="1" cap="all" dirty="0"/>
              <a:t>POSITIVE REINFORCEMENT</a:t>
            </a:r>
            <a:br>
              <a:rPr lang="en-US" b="1" cap="all" dirty="0"/>
            </a:br>
            <a:endParaRPr lang="en-US" dirty="0"/>
          </a:p>
        </p:txBody>
      </p:sp>
      <p:sp>
        <p:nvSpPr>
          <p:cNvPr id="3" name="Content Placeholder 2"/>
          <p:cNvSpPr>
            <a:spLocks noGrp="1"/>
          </p:cNvSpPr>
          <p:nvPr>
            <p:ph idx="1"/>
          </p:nvPr>
        </p:nvSpPr>
        <p:spPr/>
        <p:txBody>
          <a:bodyPr/>
          <a:lstStyle/>
          <a:p>
            <a:pPr algn="just"/>
            <a:r>
              <a:rPr lang="en-US" dirty="0"/>
              <a:t>You positively react to someone’s behavior because it benefits your team and the organization. This also assures the individual to repeat their behavior and continue producing desirable outcomes. </a:t>
            </a:r>
          </a:p>
          <a:p>
            <a:pPr algn="just"/>
            <a:r>
              <a:rPr lang="en-US" dirty="0"/>
              <a:t>For example, you can reward an employee for reaching office early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IN" dirty="0"/>
              <a:t>Process of motivation</a:t>
            </a:r>
            <a:endParaRPr lang="en-US" dirty="0"/>
          </a:p>
        </p:txBody>
      </p:sp>
      <p:sp>
        <p:nvSpPr>
          <p:cNvPr id="3" name="Content Placeholder 2"/>
          <p:cNvSpPr>
            <a:spLocks noGrp="1"/>
          </p:cNvSpPr>
          <p:nvPr>
            <p:ph idx="1"/>
          </p:nvPr>
        </p:nvSpPr>
        <p:spPr/>
        <p:txBody>
          <a:bodyPr/>
          <a:lstStyle/>
          <a:p>
            <a:pPr algn="just"/>
            <a:r>
              <a:rPr lang="en-US" dirty="0"/>
              <a:t>Drive/Need: for something </a:t>
            </a:r>
          </a:p>
          <a:p>
            <a:pPr algn="just"/>
            <a:r>
              <a:rPr lang="en-US" dirty="0"/>
              <a:t>Tension: creates for something </a:t>
            </a:r>
          </a:p>
          <a:p>
            <a:pPr algn="just"/>
            <a:r>
              <a:rPr lang="en-US" dirty="0"/>
              <a:t>Instrumental Behavior: behave in particular manner </a:t>
            </a:r>
          </a:p>
          <a:p>
            <a:pPr algn="just"/>
            <a:r>
              <a:rPr lang="en-US" dirty="0"/>
              <a:t>Reduction of need : satisfied of need </a:t>
            </a:r>
          </a:p>
          <a:p>
            <a:pPr algn="just"/>
            <a:r>
              <a:rPr lang="en-US" dirty="0"/>
              <a:t>Goal: leads to achievement </a:t>
            </a:r>
          </a:p>
          <a:p>
            <a:pPr algn="just"/>
            <a:r>
              <a:rPr lang="en-US" dirty="0"/>
              <a:t>Relief: temporary period of relief</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br>
              <a:rPr lang="en-US" b="1" cap="all" dirty="0"/>
            </a:br>
            <a:r>
              <a:rPr lang="en-US" b="1" cap="all" dirty="0"/>
              <a:t>NEGATIVE REINFORCEMENT</a:t>
            </a:r>
            <a:br>
              <a:rPr lang="en-US" b="1" cap="all" dirty="0"/>
            </a:br>
            <a:endParaRPr lang="en-US" dirty="0"/>
          </a:p>
        </p:txBody>
      </p:sp>
      <p:sp>
        <p:nvSpPr>
          <p:cNvPr id="3" name="Content Placeholder 2"/>
          <p:cNvSpPr>
            <a:spLocks noGrp="1"/>
          </p:cNvSpPr>
          <p:nvPr>
            <p:ph idx="1"/>
          </p:nvPr>
        </p:nvSpPr>
        <p:spPr/>
        <p:txBody>
          <a:bodyPr/>
          <a:lstStyle/>
          <a:p>
            <a:pPr algn="just"/>
            <a:r>
              <a:rPr lang="en-US" dirty="0"/>
              <a:t>Negative reinforcement refers to removing obstacles so that others can respond positively and perform the way that they’re expected to. For instance, if someone from your team wraps up early because of a long commute back home, you can ask them to take some projects home and allow them some flexibility</a:t>
            </a:r>
          </a:p>
          <a:p>
            <a:pPr algn="just"/>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br>
              <a:rPr lang="en-US" b="1" cap="all" dirty="0"/>
            </a:br>
            <a:r>
              <a:rPr lang="en-US" b="1" cap="all" dirty="0"/>
              <a:t>PUNISHMENT REINFORCEMENT</a:t>
            </a:r>
            <a:br>
              <a:rPr lang="en-US" b="1" cap="all" dirty="0"/>
            </a:br>
            <a:endParaRPr lang="en-US" dirty="0"/>
          </a:p>
        </p:txBody>
      </p:sp>
      <p:sp>
        <p:nvSpPr>
          <p:cNvPr id="3" name="Content Placeholder 2"/>
          <p:cNvSpPr>
            <a:spLocks noGrp="1"/>
          </p:cNvSpPr>
          <p:nvPr>
            <p:ph idx="1"/>
          </p:nvPr>
        </p:nvSpPr>
        <p:spPr/>
        <p:txBody>
          <a:bodyPr/>
          <a:lstStyle/>
          <a:p>
            <a:pPr algn="just"/>
            <a:r>
              <a:rPr lang="en-US" dirty="0"/>
              <a:t>In this type of reinforcement, you impose a negative consequence or remove positive consequences to prevent someone from repeating undesirable behaviors. However, punishment doesn’t mean that you reprimand someone or criticize them harshly. </a:t>
            </a:r>
          </a:p>
          <a:p>
            <a:pPr algn="just"/>
            <a:r>
              <a:rPr lang="en-US" dirty="0"/>
              <a:t>For example, suspending an employee for violating work rules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normAutofit fontScale="90000"/>
          </a:bodyPr>
          <a:lstStyle/>
          <a:p>
            <a:br>
              <a:rPr lang="en-US" b="1" cap="all" dirty="0"/>
            </a:br>
            <a:r>
              <a:rPr lang="en-US" b="1" cap="all" dirty="0"/>
              <a:t>EXTINCTION REINFORCEMENT</a:t>
            </a:r>
            <a:br>
              <a:rPr lang="en-US" b="1" cap="all" dirty="0"/>
            </a:br>
            <a:endParaRPr lang="en-US" dirty="0"/>
          </a:p>
        </p:txBody>
      </p:sp>
      <p:sp>
        <p:nvSpPr>
          <p:cNvPr id="3" name="Content Placeholder 2"/>
          <p:cNvSpPr>
            <a:spLocks noGrp="1"/>
          </p:cNvSpPr>
          <p:nvPr>
            <p:ph idx="1"/>
          </p:nvPr>
        </p:nvSpPr>
        <p:spPr/>
        <p:txBody>
          <a:bodyPr>
            <a:normAutofit fontScale="92500"/>
          </a:bodyPr>
          <a:lstStyle/>
          <a:p>
            <a:pPr algn="just"/>
            <a:r>
              <a:rPr lang="en-US" dirty="0"/>
              <a:t>It refers to the absence of reinforcements often used by managers to stop learned behavior. You withhold positive reinforcements or rewards that encouraged the behavior in the first place.</a:t>
            </a:r>
          </a:p>
          <a:p>
            <a:pPr algn="just"/>
            <a:r>
              <a:rPr lang="en-US" dirty="0"/>
              <a:t>For example, your team is required to work overtime and even spare their weekends. After the completion of the project, you stop providing any incentives and soon this learned behavior of working overtime 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IN" dirty="0"/>
              <a:t>Nature of Motivation</a:t>
            </a:r>
            <a:endParaRPr lang="en-US" dirty="0"/>
          </a:p>
        </p:txBody>
      </p:sp>
      <p:sp>
        <p:nvSpPr>
          <p:cNvPr id="3" name="Content Placeholder 2"/>
          <p:cNvSpPr>
            <a:spLocks noGrp="1"/>
          </p:cNvSpPr>
          <p:nvPr>
            <p:ph idx="1"/>
          </p:nvPr>
        </p:nvSpPr>
        <p:spPr/>
        <p:txBody>
          <a:bodyPr/>
          <a:lstStyle/>
          <a:p>
            <a:pPr algn="just"/>
            <a:r>
              <a:rPr lang="en-IN" dirty="0"/>
              <a:t>It is a continuous process</a:t>
            </a:r>
          </a:p>
          <a:p>
            <a:pPr algn="just"/>
            <a:r>
              <a:rPr lang="en-IN" dirty="0"/>
              <a:t>It is goal oriented</a:t>
            </a:r>
          </a:p>
          <a:p>
            <a:pPr algn="just"/>
            <a:r>
              <a:rPr lang="en-IN" dirty="0"/>
              <a:t>It can be financial and/or non-financial</a:t>
            </a:r>
          </a:p>
          <a:p>
            <a:pPr algn="just"/>
            <a:r>
              <a:rPr lang="en-IN" dirty="0"/>
              <a:t>It can be positive or negative</a:t>
            </a:r>
          </a:p>
          <a:p>
            <a:pPr algn="just"/>
            <a:r>
              <a:rPr lang="en-IN" dirty="0"/>
              <a:t>It is complex by nature </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IN" dirty="0"/>
              <a:t>Importance of motivation</a:t>
            </a:r>
            <a:endParaRPr lang="en-US" dirty="0"/>
          </a:p>
        </p:txBody>
      </p:sp>
      <p:sp>
        <p:nvSpPr>
          <p:cNvPr id="3" name="Content Placeholder 2"/>
          <p:cNvSpPr>
            <a:spLocks noGrp="1"/>
          </p:cNvSpPr>
          <p:nvPr>
            <p:ph idx="1"/>
          </p:nvPr>
        </p:nvSpPr>
        <p:spPr/>
        <p:txBody>
          <a:bodyPr>
            <a:normAutofit/>
          </a:bodyPr>
          <a:lstStyle/>
          <a:p>
            <a:pPr algn="just"/>
            <a:r>
              <a:rPr lang="en-IN" dirty="0"/>
              <a:t>Makes impossible things possible </a:t>
            </a:r>
            <a:endParaRPr lang="en-US" dirty="0"/>
          </a:p>
          <a:p>
            <a:pPr algn="just"/>
            <a:r>
              <a:rPr lang="en-US" dirty="0"/>
              <a:t>High performance </a:t>
            </a:r>
          </a:p>
          <a:p>
            <a:pPr algn="just"/>
            <a:r>
              <a:rPr lang="en-US" dirty="0"/>
              <a:t>Reduced employee turnover and absenteeism</a:t>
            </a:r>
          </a:p>
          <a:p>
            <a:pPr algn="just"/>
            <a:r>
              <a:rPr lang="en-US" dirty="0"/>
              <a:t>Effective utilization of resources </a:t>
            </a:r>
          </a:p>
          <a:p>
            <a:pPr algn="just"/>
            <a:r>
              <a:rPr lang="en-US" dirty="0"/>
              <a:t>Achievement of organizational goals </a:t>
            </a:r>
          </a:p>
          <a:p>
            <a:pPr algn="just"/>
            <a:r>
              <a:rPr lang="en-US" dirty="0"/>
              <a:t>Improves efficiency of employees </a:t>
            </a:r>
          </a:p>
          <a:p>
            <a:pPr algn="just"/>
            <a:r>
              <a:rPr lang="en-US" dirty="0"/>
              <a:t>Better and cordial industrial relations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75000"/>
            </a:schemeClr>
          </a:solidFill>
        </p:spPr>
        <p:txBody>
          <a:bodyPr/>
          <a:lstStyle/>
          <a:p>
            <a:r>
              <a:rPr lang="en-US" dirty="0"/>
              <a:t>Types of motivation</a:t>
            </a:r>
          </a:p>
        </p:txBody>
      </p:sp>
      <p:sp>
        <p:nvSpPr>
          <p:cNvPr id="3" name="Content Placeholder 2"/>
          <p:cNvSpPr>
            <a:spLocks noGrp="1"/>
          </p:cNvSpPr>
          <p:nvPr>
            <p:ph idx="1"/>
          </p:nvPr>
        </p:nvSpPr>
        <p:spPr/>
        <p:txBody>
          <a:bodyPr/>
          <a:lstStyle/>
          <a:p>
            <a:pPr algn="just"/>
            <a:r>
              <a:rPr lang="en-US" dirty="0"/>
              <a:t>❖ Intrinsic Motivation </a:t>
            </a:r>
          </a:p>
          <a:p>
            <a:pPr algn="just"/>
            <a:r>
              <a:rPr lang="en-US" dirty="0"/>
              <a:t>❖ Extrinsic Motivation </a:t>
            </a:r>
          </a:p>
          <a:p>
            <a:pPr algn="just"/>
            <a:r>
              <a:rPr lang="en-US" dirty="0"/>
              <a:t>❖ Financial Motivation </a:t>
            </a:r>
          </a:p>
          <a:p>
            <a:pPr algn="just"/>
            <a:r>
              <a:rPr lang="en-US" dirty="0"/>
              <a:t>❖ Non-Financial Motivation </a:t>
            </a:r>
          </a:p>
          <a:p>
            <a:pPr algn="just"/>
            <a:r>
              <a:rPr lang="en-US" dirty="0"/>
              <a:t>❖ Positive Motivation </a:t>
            </a:r>
          </a:p>
          <a:p>
            <a:pPr algn="just"/>
            <a:r>
              <a:rPr lang="en-US" dirty="0"/>
              <a:t>❖ Negative Motivation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lstStyle/>
          <a:p>
            <a:r>
              <a:rPr lang="en-US" dirty="0"/>
              <a:t>……….</a:t>
            </a:r>
          </a:p>
        </p:txBody>
      </p:sp>
      <p:sp>
        <p:nvSpPr>
          <p:cNvPr id="3" name="Content Placeholder 2"/>
          <p:cNvSpPr>
            <a:spLocks noGrp="1"/>
          </p:cNvSpPr>
          <p:nvPr>
            <p:ph idx="1"/>
          </p:nvPr>
        </p:nvSpPr>
        <p:spPr/>
        <p:txBody>
          <a:bodyPr/>
          <a:lstStyle/>
          <a:p>
            <a:pPr algn="just"/>
            <a:r>
              <a:rPr lang="en-US" b="1" dirty="0"/>
              <a:t>Intrinsic motivation</a:t>
            </a:r>
            <a:r>
              <a:rPr lang="en-US" dirty="0"/>
              <a:t>: This is when motivation </a:t>
            </a:r>
            <a:r>
              <a:rPr lang="en-US" dirty="0">
                <a:solidFill>
                  <a:srgbClr val="FF0000"/>
                </a:solidFill>
              </a:rPr>
              <a:t>comes from "internal" factors </a:t>
            </a:r>
            <a:r>
              <a:rPr lang="en-US" dirty="0"/>
              <a:t>to meet personal needs. </a:t>
            </a:r>
          </a:p>
          <a:p>
            <a:pPr algn="just"/>
            <a:r>
              <a:rPr lang="en-US" dirty="0"/>
              <a:t>We do things </a:t>
            </a:r>
            <a:r>
              <a:rPr lang="en-US" dirty="0">
                <a:solidFill>
                  <a:srgbClr val="FF0000"/>
                </a:solidFill>
              </a:rPr>
              <a:t>we do because we enjoy them,</a:t>
            </a:r>
            <a:r>
              <a:rPr lang="en-US" dirty="0"/>
              <a:t>  not because we have to. Intrinsic means internal or inside of yourself.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1028</TotalTime>
  <Words>2303</Words>
  <Application>Microsoft Office PowerPoint</Application>
  <PresentationFormat>On-screen Show (4:3)</PresentationFormat>
  <Paragraphs>300</Paragraphs>
  <Slides>52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Tahoma</vt:lpstr>
      <vt:lpstr>Times New Roman</vt:lpstr>
      <vt:lpstr>Tw Cen MT</vt:lpstr>
      <vt:lpstr>Office Theme</vt:lpstr>
      <vt:lpstr>Unit-IV</vt:lpstr>
      <vt:lpstr>Motivation</vt:lpstr>
      <vt:lpstr>Motivation</vt:lpstr>
      <vt:lpstr>Motivation</vt:lpstr>
      <vt:lpstr>Process of motivation</vt:lpstr>
      <vt:lpstr>Nature of Motivation</vt:lpstr>
      <vt:lpstr>Importance of motivation</vt:lpstr>
      <vt:lpstr>Types of motivation</vt:lpstr>
      <vt:lpstr>……….</vt:lpstr>
      <vt:lpstr>………</vt:lpstr>
      <vt:lpstr>……….</vt:lpstr>
      <vt:lpstr>Quiz</vt:lpstr>
      <vt:lpstr>Theories of Motivation</vt:lpstr>
      <vt:lpstr>Maslow's Theory of Needs Hierarchy</vt:lpstr>
      <vt:lpstr>PowerPoint Presentation</vt:lpstr>
      <vt:lpstr>Criticisms of Maslow's Hierarchy of Needs</vt:lpstr>
      <vt:lpstr> Herzberg’s Two Factor  Theory of Motivation -  </vt:lpstr>
      <vt:lpstr>PowerPoint Presentation</vt:lpstr>
      <vt:lpstr>Motivating Factors</vt:lpstr>
      <vt:lpstr>……….</vt:lpstr>
      <vt:lpstr>Hygiene factors</vt:lpstr>
      <vt:lpstr>………….</vt:lpstr>
      <vt:lpstr> The Four Stages </vt:lpstr>
      <vt:lpstr>………..</vt:lpstr>
      <vt:lpstr>Strategies to motivate employees </vt:lpstr>
      <vt:lpstr>MCQs</vt:lpstr>
      <vt:lpstr>…………</vt:lpstr>
      <vt:lpstr>Theory X and Theory Y (Douglas McGregor)</vt:lpstr>
      <vt:lpstr>McGregor’s Theory X &amp; Y</vt:lpstr>
      <vt:lpstr>McGregors Theory of X &amp; Y </vt:lpstr>
      <vt:lpstr>ERG Theory (Clayton Alderfer)</vt:lpstr>
      <vt:lpstr>PowerPoint Presentation</vt:lpstr>
      <vt:lpstr>ERG Theory</vt:lpstr>
      <vt:lpstr>Contemporary Theories of Motivation</vt:lpstr>
      <vt:lpstr>GOAL SETTING THEORY</vt:lpstr>
      <vt:lpstr>………..</vt:lpstr>
      <vt:lpstr>EQUITY THEORY</vt:lpstr>
      <vt:lpstr>PowerPoint Presentation</vt:lpstr>
      <vt:lpstr>………….</vt:lpstr>
      <vt:lpstr>…………</vt:lpstr>
      <vt:lpstr>Expectancy Theory</vt:lpstr>
      <vt:lpstr>How Expectancy Theory Works</vt:lpstr>
      <vt:lpstr>PowerPoint Presentation</vt:lpstr>
      <vt:lpstr>PowerPoint Presentation</vt:lpstr>
      <vt:lpstr>PowerPoint Presentation</vt:lpstr>
      <vt:lpstr>Vrooms expectancy theory -1964</vt:lpstr>
      <vt:lpstr>MCQ</vt:lpstr>
      <vt:lpstr>PowerPoint Presentation</vt:lpstr>
      <vt:lpstr> POSITIVE REINFORCEMENT </vt:lpstr>
      <vt:lpstr> NEGATIVE REINFORCEMENT </vt:lpstr>
      <vt:lpstr> PUNISHMENT REINFORCEMENT </vt:lpstr>
      <vt:lpstr> EXTINCTION REINFORCEMENT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dc:title>
  <dc:creator>user</dc:creator>
  <cp:lastModifiedBy>NARENDRA KIRAN</cp:lastModifiedBy>
  <cp:revision>15</cp:revision>
  <dcterms:created xsi:type="dcterms:W3CDTF">2020-10-10T01:18:42Z</dcterms:created>
  <dcterms:modified xsi:type="dcterms:W3CDTF">2022-09-19T08:36:25Z</dcterms:modified>
</cp:coreProperties>
</file>