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2" r:id="rId7"/>
    <p:sldId id="267" r:id="rId8"/>
    <p:sldId id="263" r:id="rId9"/>
    <p:sldId id="264" r:id="rId10"/>
    <p:sldId id="265" r:id="rId11"/>
    <p:sldId id="271" r:id="rId12"/>
    <p:sldId id="270" r:id="rId13"/>
    <p:sldId id="272" r:id="rId14"/>
    <p:sldId id="266" r:id="rId15"/>
    <p:sldId id="268" r:id="rId16"/>
    <p:sldId id="278" r:id="rId17"/>
    <p:sldId id="279" r:id="rId18"/>
    <p:sldId id="280" r:id="rId19"/>
    <p:sldId id="281" r:id="rId20"/>
    <p:sldId id="282" r:id="rId21"/>
    <p:sldId id="283" r:id="rId22"/>
    <p:sldId id="277" r:id="rId23"/>
    <p:sldId id="276" r:id="rId24"/>
    <p:sldId id="269" r:id="rId25"/>
    <p:sldId id="274" r:id="rId26"/>
    <p:sldId id="275" r:id="rId27"/>
    <p:sldId id="27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FE4A41-5CEE-438F-AAEF-C83EA2B21264}"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CCC35-3589-4DE8-B708-09FC14C3BC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FE4A41-5CEE-438F-AAEF-C83EA2B21264}"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CCC35-3589-4DE8-B708-09FC14C3BC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FE4A41-5CEE-438F-AAEF-C83EA2B21264}"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CCC35-3589-4DE8-B708-09FC14C3BC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FE4A41-5CEE-438F-AAEF-C83EA2B21264}"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CCC35-3589-4DE8-B708-09FC14C3BC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E4A41-5CEE-438F-AAEF-C83EA2B21264}"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CCC35-3589-4DE8-B708-09FC14C3BC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FE4A41-5CEE-438F-AAEF-C83EA2B21264}"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CCC35-3589-4DE8-B708-09FC14C3BC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FE4A41-5CEE-438F-AAEF-C83EA2B21264}" type="datetimeFigureOut">
              <a:rPr lang="en-US" smtClean="0"/>
              <a:pPr/>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CCCC35-3589-4DE8-B708-09FC14C3BC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FE4A41-5CEE-438F-AAEF-C83EA2B21264}" type="datetimeFigureOut">
              <a:rPr lang="en-US" smtClean="0"/>
              <a:pPr/>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CCCC35-3589-4DE8-B708-09FC14C3BC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E4A41-5CEE-438F-AAEF-C83EA2B21264}" type="datetimeFigureOut">
              <a:rPr lang="en-US" smtClean="0"/>
              <a:pPr/>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CCCC35-3589-4DE8-B708-09FC14C3BC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FE4A41-5CEE-438F-AAEF-C83EA2B21264}"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CCC35-3589-4DE8-B708-09FC14C3BC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FE4A41-5CEE-438F-AAEF-C83EA2B21264}"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CCC35-3589-4DE8-B708-09FC14C3BC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E4A41-5CEE-438F-AAEF-C83EA2B21264}" type="datetimeFigureOut">
              <a:rPr lang="en-US" smtClean="0"/>
              <a:pPr/>
              <a:t>9/19/2022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CCC35-3589-4DE8-B708-09FC14C3BC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71613"/>
            <a:ext cx="7772400" cy="2028838"/>
          </a:xfrm>
          <a:solidFill>
            <a:schemeClr val="accent6">
              <a:lumMod val="75000"/>
            </a:schemeClr>
          </a:solidFill>
        </p:spPr>
        <p:txBody>
          <a:bodyPr>
            <a:normAutofit fontScale="90000"/>
          </a:bodyPr>
          <a:lstStyle/>
          <a:p>
            <a:r>
              <a:rPr lang="en-US" sz="5400" dirty="0">
                <a:latin typeface="Times New Roman" pitchFamily="18" charset="0"/>
                <a:cs typeface="Times New Roman" pitchFamily="18" charset="0"/>
              </a:rPr>
              <a:t>Foundations of Organizational Behavior</a:t>
            </a:r>
            <a:br>
              <a:rPr lang="en-US" sz="5400" dirty="0">
                <a:latin typeface="Times New Roman" pitchFamily="18" charset="0"/>
                <a:cs typeface="Times New Roman" pitchFamily="18" charset="0"/>
              </a:rPr>
            </a:br>
            <a:endParaRPr lang="en-US" sz="5400" b="1" dirty="0"/>
          </a:p>
        </p:txBody>
      </p:sp>
      <p:sp>
        <p:nvSpPr>
          <p:cNvPr id="3" name="Subtitle 2"/>
          <p:cNvSpPr>
            <a:spLocks noGrp="1"/>
          </p:cNvSpPr>
          <p:nvPr>
            <p:ph type="subTitle" idx="1"/>
          </p:nvPr>
        </p:nvSpPr>
        <p:spPr>
          <a:solidFill>
            <a:schemeClr val="accent5">
              <a:lumMod val="60000"/>
              <a:lumOff val="40000"/>
            </a:schemeClr>
          </a:solidFill>
        </p:spPr>
        <p:txBody>
          <a:bodyPr>
            <a:normAutofit fontScale="92500" lnSpcReduction="10000"/>
          </a:bodyPr>
          <a:lstStyle/>
          <a:p>
            <a:r>
              <a:rPr lang="en-US" sz="4000" b="1" dirty="0">
                <a:solidFill>
                  <a:schemeClr val="tx1"/>
                </a:solidFill>
              </a:rPr>
              <a:t>Learning outcome-</a:t>
            </a:r>
          </a:p>
          <a:p>
            <a:r>
              <a:rPr lang="en-US" sz="4000" b="1" dirty="0">
                <a:solidFill>
                  <a:schemeClr val="tx1"/>
                </a:solidFill>
              </a:rPr>
              <a:t>to understand OB Model and Contributing disciplines of OB</a:t>
            </a:r>
            <a:endParaRPr lang="en-US" sz="4000" b="1"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786058"/>
            <a:ext cx="8229600" cy="1143000"/>
          </a:xfrm>
          <a:solidFill>
            <a:schemeClr val="accent6">
              <a:lumMod val="75000"/>
            </a:schemeClr>
          </a:solidFill>
        </p:spPr>
        <p:txBody>
          <a:bodyPr/>
          <a:lstStyle/>
          <a:p>
            <a:r>
              <a:rPr lang="en-US" dirty="0"/>
              <a:t>Contributing Disciplines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Quiz</a:t>
            </a:r>
          </a:p>
        </p:txBody>
      </p:sp>
      <p:sp>
        <p:nvSpPr>
          <p:cNvPr id="3" name="Content Placeholder 2"/>
          <p:cNvSpPr>
            <a:spLocks noGrp="1"/>
          </p:cNvSpPr>
          <p:nvPr>
            <p:ph idx="1"/>
          </p:nvPr>
        </p:nvSpPr>
        <p:spPr/>
        <p:txBody>
          <a:bodyPr/>
          <a:lstStyle/>
          <a:p>
            <a:r>
              <a:rPr lang="en-US" b="1" dirty="0"/>
              <a:t>Organizational Behavior is the study of _____________ in the organization</a:t>
            </a:r>
            <a:endParaRPr lang="en-US" dirty="0"/>
          </a:p>
          <a:p>
            <a:r>
              <a:rPr lang="en-US" dirty="0"/>
              <a:t>A. Human</a:t>
            </a:r>
          </a:p>
          <a:p>
            <a:r>
              <a:rPr lang="en-US" dirty="0"/>
              <a:t>B. Employer</a:t>
            </a:r>
          </a:p>
          <a:p>
            <a:r>
              <a:rPr lang="en-US" dirty="0"/>
              <a:t>C. Human Behavior</a:t>
            </a:r>
          </a:p>
          <a:p>
            <a:r>
              <a:rPr lang="en-US" dirty="0"/>
              <a:t>D. Employees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b="1" dirty="0"/>
              <a:t>Quiz</a:t>
            </a:r>
          </a:p>
        </p:txBody>
      </p:sp>
      <p:sp>
        <p:nvSpPr>
          <p:cNvPr id="3" name="Content Placeholder 2"/>
          <p:cNvSpPr>
            <a:spLocks noGrp="1"/>
          </p:cNvSpPr>
          <p:nvPr>
            <p:ph idx="1"/>
          </p:nvPr>
        </p:nvSpPr>
        <p:spPr/>
        <p:txBody>
          <a:bodyPr/>
          <a:lstStyle/>
          <a:p>
            <a:r>
              <a:rPr lang="en-US" b="1" dirty="0"/>
              <a:t>Which of the following is not a force affecting organizational behavior are</a:t>
            </a:r>
            <a:r>
              <a:rPr lang="en-US" dirty="0"/>
              <a:t> _______</a:t>
            </a:r>
          </a:p>
          <a:p>
            <a:r>
              <a:rPr lang="en-US" dirty="0"/>
              <a:t>a) People</a:t>
            </a:r>
          </a:p>
          <a:p>
            <a:r>
              <a:rPr lang="en-US" dirty="0"/>
              <a:t>b) Environment</a:t>
            </a:r>
          </a:p>
          <a:p>
            <a:r>
              <a:rPr lang="en-US" dirty="0"/>
              <a:t>c) Technology</a:t>
            </a:r>
          </a:p>
          <a:p>
            <a:r>
              <a:rPr lang="en-US" dirty="0"/>
              <a:t>d) Industry competition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Contributing Disciplines of OB</a:t>
            </a:r>
          </a:p>
        </p:txBody>
      </p:sp>
      <p:sp>
        <p:nvSpPr>
          <p:cNvPr id="3" name="Content Placeholder 2"/>
          <p:cNvSpPr>
            <a:spLocks noGrp="1"/>
          </p:cNvSpPr>
          <p:nvPr>
            <p:ph idx="1"/>
          </p:nvPr>
        </p:nvSpPr>
        <p:spPr/>
        <p:txBody>
          <a:bodyPr/>
          <a:lstStyle/>
          <a:p>
            <a:r>
              <a:rPr lang="en-US" dirty="0"/>
              <a:t>Psychology</a:t>
            </a:r>
          </a:p>
          <a:p>
            <a:r>
              <a:rPr lang="en-US" dirty="0"/>
              <a:t>Sociology</a:t>
            </a:r>
          </a:p>
          <a:p>
            <a:r>
              <a:rPr lang="en-US" dirty="0"/>
              <a:t>Social-psychology </a:t>
            </a:r>
          </a:p>
          <a:p>
            <a:r>
              <a:rPr lang="en-US" dirty="0"/>
              <a:t>Anthropology </a:t>
            </a:r>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a:t>
            </a:r>
          </a:p>
        </p:txBody>
      </p:sp>
      <p:sp>
        <p:nvSpPr>
          <p:cNvPr id="3" name="Content Placeholder 2"/>
          <p:cNvSpPr>
            <a:spLocks noGrp="1"/>
          </p:cNvSpPr>
          <p:nvPr>
            <p:ph idx="1"/>
          </p:nvPr>
        </p:nvSpPr>
        <p:spPr/>
        <p:txBody>
          <a:bodyPr/>
          <a:lstStyle/>
          <a:p>
            <a:endParaRPr lang="en-US" dirty="0"/>
          </a:p>
        </p:txBody>
      </p:sp>
      <p:pic>
        <p:nvPicPr>
          <p:cNvPr id="21505" name="Picture 1"/>
          <p:cNvPicPr>
            <a:picLocks noChangeAspect="1" noChangeArrowheads="1"/>
          </p:cNvPicPr>
          <p:nvPr/>
        </p:nvPicPr>
        <p:blipFill>
          <a:blip r:embed="rId2"/>
          <a:srcRect l="24158" t="13672" r="37796" b="8112"/>
          <a:stretch>
            <a:fillRect/>
          </a:stretch>
        </p:blipFill>
        <p:spPr bwMode="auto">
          <a:xfrm>
            <a:off x="357158" y="214290"/>
            <a:ext cx="8429684" cy="621510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Organisational </a:t>
            </a:r>
            <a:r>
              <a:rPr lang="en-US" dirty="0" err="1"/>
              <a:t>Behaviour</a:t>
            </a:r>
            <a:r>
              <a:rPr lang="en-US" dirty="0"/>
              <a:t> Models</a:t>
            </a:r>
          </a:p>
        </p:txBody>
      </p:sp>
      <p:sp>
        <p:nvSpPr>
          <p:cNvPr id="3" name="Content Placeholder 2"/>
          <p:cNvSpPr>
            <a:spLocks noGrp="1"/>
          </p:cNvSpPr>
          <p:nvPr>
            <p:ph idx="1"/>
          </p:nvPr>
        </p:nvSpPr>
        <p:spPr/>
        <p:txBody>
          <a:bodyPr>
            <a:normAutofit/>
          </a:bodyPr>
          <a:lstStyle/>
          <a:p>
            <a:pPr algn="just"/>
            <a:r>
              <a:rPr lang="en-US" sz="2800" dirty="0"/>
              <a:t>Model is an abstraction of reality</a:t>
            </a:r>
          </a:p>
          <a:p>
            <a:pPr algn="just"/>
            <a:r>
              <a:rPr lang="en-US" sz="2800" dirty="0"/>
              <a:t>Developed to guide activities in different fields</a:t>
            </a:r>
          </a:p>
          <a:p>
            <a:pPr algn="just"/>
            <a:r>
              <a:rPr lang="en-US" sz="2800" dirty="0"/>
              <a:t>In OB, Models provide framework about How people will be treated in an </a:t>
            </a:r>
            <a:r>
              <a:rPr lang="en-US" sz="2800" dirty="0" err="1"/>
              <a:t>organisation</a:t>
            </a:r>
            <a:r>
              <a:rPr lang="en-US" sz="280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1E03-17F8-33D9-B0CF-D9A3A44D888B}"/>
              </a:ext>
            </a:extLst>
          </p:cNvPr>
          <p:cNvSpPr>
            <a:spLocks noGrp="1"/>
          </p:cNvSpPr>
          <p:nvPr>
            <p:ph type="title"/>
          </p:nvPr>
        </p:nvSpPr>
        <p:spPr/>
        <p:txBody>
          <a:bodyPr>
            <a:normAutofit/>
          </a:bodyPr>
          <a:lstStyle/>
          <a:p>
            <a:r>
              <a:rPr lang="en-US" sz="3400" b="1" dirty="0">
                <a:solidFill>
                  <a:srgbClr val="FF0000"/>
                </a:solidFill>
              </a:rPr>
              <a:t>Factors: Independent and Dependent variables</a:t>
            </a:r>
          </a:p>
        </p:txBody>
      </p:sp>
      <p:sp>
        <p:nvSpPr>
          <p:cNvPr id="3" name="Content Placeholder 2">
            <a:extLst>
              <a:ext uri="{FF2B5EF4-FFF2-40B4-BE49-F238E27FC236}">
                <a16:creationId xmlns:a16="http://schemas.microsoft.com/office/drawing/2014/main" id="{6BEF6FB4-25B1-86BE-6616-81C07931219E}"/>
              </a:ext>
            </a:extLst>
          </p:cNvPr>
          <p:cNvSpPr>
            <a:spLocks noGrp="1"/>
          </p:cNvSpPr>
          <p:nvPr>
            <p:ph idx="1"/>
          </p:nvPr>
        </p:nvSpPr>
        <p:spPr>
          <a:xfrm>
            <a:off x="457200" y="1600200"/>
            <a:ext cx="3682752" cy="4525963"/>
          </a:xfrm>
        </p:spPr>
        <p:txBody>
          <a:bodyPr>
            <a:normAutofit fontScale="77500" lnSpcReduction="20000"/>
          </a:bodyPr>
          <a:lstStyle/>
          <a:p>
            <a:r>
              <a:rPr lang="en-US" dirty="0"/>
              <a:t>Personality</a:t>
            </a:r>
          </a:p>
          <a:p>
            <a:r>
              <a:rPr lang="en-US" dirty="0"/>
              <a:t>Leadership</a:t>
            </a:r>
          </a:p>
          <a:p>
            <a:r>
              <a:rPr lang="en-US" dirty="0"/>
              <a:t>Perception</a:t>
            </a:r>
          </a:p>
          <a:p>
            <a:r>
              <a:rPr lang="en-US" dirty="0"/>
              <a:t>Learning</a:t>
            </a:r>
          </a:p>
          <a:p>
            <a:r>
              <a:rPr lang="en-US" dirty="0"/>
              <a:t>Values</a:t>
            </a:r>
          </a:p>
          <a:p>
            <a:r>
              <a:rPr lang="en-US" dirty="0"/>
              <a:t>Emotional Intelligence</a:t>
            </a:r>
          </a:p>
          <a:p>
            <a:r>
              <a:rPr lang="en-US" dirty="0"/>
              <a:t>Motivation</a:t>
            </a:r>
          </a:p>
          <a:p>
            <a:r>
              <a:rPr lang="en-US" dirty="0"/>
              <a:t>Team</a:t>
            </a:r>
          </a:p>
          <a:p>
            <a:r>
              <a:rPr lang="en-US" dirty="0"/>
              <a:t>Power</a:t>
            </a:r>
          </a:p>
          <a:p>
            <a:r>
              <a:rPr lang="en-US" dirty="0"/>
              <a:t>Politics</a:t>
            </a:r>
          </a:p>
          <a:p>
            <a:r>
              <a:rPr lang="en-US" dirty="0"/>
              <a:t>Culture</a:t>
            </a:r>
          </a:p>
          <a:p>
            <a:endParaRPr lang="en-US" dirty="0"/>
          </a:p>
        </p:txBody>
      </p:sp>
      <p:sp>
        <p:nvSpPr>
          <p:cNvPr id="4" name="Content Placeholder 2">
            <a:extLst>
              <a:ext uri="{FF2B5EF4-FFF2-40B4-BE49-F238E27FC236}">
                <a16:creationId xmlns:a16="http://schemas.microsoft.com/office/drawing/2014/main" id="{1F308025-BFF2-2CF6-40CE-E7964D231124}"/>
              </a:ext>
            </a:extLst>
          </p:cNvPr>
          <p:cNvSpPr txBox="1">
            <a:spLocks/>
          </p:cNvSpPr>
          <p:nvPr/>
        </p:nvSpPr>
        <p:spPr>
          <a:xfrm>
            <a:off x="5148064" y="1612490"/>
            <a:ext cx="368275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Employee Performance</a:t>
            </a:r>
          </a:p>
          <a:p>
            <a:r>
              <a:rPr lang="en-US" dirty="0"/>
              <a:t>Productivity</a:t>
            </a:r>
          </a:p>
          <a:p>
            <a:r>
              <a:rPr lang="en-US" dirty="0"/>
              <a:t>Absenteeism</a:t>
            </a:r>
          </a:p>
          <a:p>
            <a:r>
              <a:rPr lang="en-US" dirty="0"/>
              <a:t>Job Satisfaction</a:t>
            </a:r>
          </a:p>
          <a:p>
            <a:endParaRPr lang="en-US" dirty="0"/>
          </a:p>
        </p:txBody>
      </p:sp>
    </p:spTree>
    <p:extLst>
      <p:ext uri="{BB962C8B-B14F-4D97-AF65-F5344CB8AC3E}">
        <p14:creationId xmlns:p14="http://schemas.microsoft.com/office/powerpoint/2010/main" val="396864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OB Model</a:t>
            </a:r>
          </a:p>
        </p:txBody>
      </p:sp>
      <p:sp>
        <p:nvSpPr>
          <p:cNvPr id="3" name="Content Placeholder 2"/>
          <p:cNvSpPr>
            <a:spLocks noGrp="1"/>
          </p:cNvSpPr>
          <p:nvPr>
            <p:ph idx="1"/>
          </p:nvPr>
        </p:nvSpPr>
        <p:spPr/>
        <p:txBody>
          <a:bodyPr/>
          <a:lstStyle/>
          <a:p>
            <a:pPr marL="0" indent="0" algn="just">
              <a:buNone/>
            </a:pPr>
            <a:r>
              <a:rPr lang="en-US" dirty="0"/>
              <a:t>The five models of organizational behavior are the:</a:t>
            </a:r>
          </a:p>
          <a:p>
            <a:pPr marL="738188" indent="-222250"/>
            <a:r>
              <a:rPr lang="en-US" dirty="0"/>
              <a:t>autocratic model,</a:t>
            </a:r>
          </a:p>
          <a:p>
            <a:pPr marL="738188" indent="-222250"/>
            <a:r>
              <a:rPr lang="en-US" dirty="0"/>
              <a:t>custodial model,</a:t>
            </a:r>
          </a:p>
          <a:p>
            <a:pPr marL="738188" indent="-222250"/>
            <a:r>
              <a:rPr lang="en-US" dirty="0"/>
              <a:t>supportive model,</a:t>
            </a:r>
          </a:p>
          <a:p>
            <a:pPr marL="738188" indent="-222250"/>
            <a:r>
              <a:rPr lang="en-US" dirty="0"/>
              <a:t>collegial model and</a:t>
            </a:r>
          </a:p>
          <a:p>
            <a:pPr marL="738188" indent="-222250"/>
            <a:r>
              <a:rPr lang="en-US" dirty="0"/>
              <a:t>system model.</a:t>
            </a:r>
          </a:p>
          <a:p>
            <a:endParaRPr lang="en-US" dirty="0"/>
          </a:p>
        </p:txBody>
      </p:sp>
    </p:spTree>
    <p:extLst>
      <p:ext uri="{BB962C8B-B14F-4D97-AF65-F5344CB8AC3E}">
        <p14:creationId xmlns:p14="http://schemas.microsoft.com/office/powerpoint/2010/main" val="2382027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OB Model</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solidFill>
                  <a:srgbClr val="FF0000"/>
                </a:solidFill>
              </a:rPr>
              <a:t>Autocratic Model:</a:t>
            </a:r>
          </a:p>
          <a:p>
            <a:pPr marL="738188" indent="-222250"/>
            <a:r>
              <a:rPr lang="en-US" dirty="0"/>
              <a:t>Managerial orientation is towards power</a:t>
            </a:r>
          </a:p>
          <a:p>
            <a:pPr marL="738188" indent="-222250"/>
            <a:r>
              <a:rPr lang="en-US" dirty="0"/>
              <a:t>Managers see authority as the only means to get work done</a:t>
            </a:r>
          </a:p>
          <a:p>
            <a:pPr marL="738188" indent="-222250"/>
            <a:r>
              <a:rPr lang="en-US" dirty="0"/>
              <a:t>Employees are expected to follow orders</a:t>
            </a:r>
          </a:p>
          <a:p>
            <a:pPr marL="738188" indent="-222250"/>
            <a:r>
              <a:rPr lang="en-US" dirty="0"/>
              <a:t>High dependent on boss</a:t>
            </a:r>
          </a:p>
          <a:p>
            <a:pPr marL="738188" indent="-222250"/>
            <a:r>
              <a:rPr lang="en-US" dirty="0"/>
              <a:t>Largely based on Theory X assumptions of </a:t>
            </a:r>
            <a:r>
              <a:rPr lang="en-US" dirty="0" err="1"/>
              <a:t>Mcgregor</a:t>
            </a:r>
            <a:endParaRPr lang="en-US" dirty="0"/>
          </a:p>
          <a:p>
            <a:pPr marL="738188" indent="-222250"/>
            <a:r>
              <a:rPr lang="en-US" dirty="0"/>
              <a:t>A very strict and close supervision is required</a:t>
            </a:r>
          </a:p>
          <a:p>
            <a:pPr marL="738188" indent="-222250"/>
            <a:r>
              <a:rPr lang="en-US" dirty="0"/>
              <a:t>Communication is mostly Downward</a:t>
            </a:r>
          </a:p>
          <a:p>
            <a:pPr marL="738188" indent="-222250"/>
            <a:r>
              <a:rPr lang="en-US" dirty="0"/>
              <a:t>Performance is ensured through fear, threats, punishments and occasional rewards.</a:t>
            </a:r>
          </a:p>
          <a:p>
            <a:endParaRPr lang="en-US" dirty="0"/>
          </a:p>
        </p:txBody>
      </p:sp>
    </p:spTree>
    <p:extLst>
      <p:ext uri="{BB962C8B-B14F-4D97-AF65-F5344CB8AC3E}">
        <p14:creationId xmlns:p14="http://schemas.microsoft.com/office/powerpoint/2010/main" val="2844891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OB Model</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solidFill>
                  <a:srgbClr val="FF0000"/>
                </a:solidFill>
              </a:rPr>
              <a:t>Custodian Model:</a:t>
            </a:r>
          </a:p>
          <a:p>
            <a:pPr marL="738188" indent="-222250"/>
            <a:r>
              <a:rPr lang="en-US" dirty="0"/>
              <a:t>Managerial orientation is towards the use of Money</a:t>
            </a:r>
          </a:p>
          <a:p>
            <a:pPr marL="738188" indent="-222250"/>
            <a:r>
              <a:rPr lang="en-US" dirty="0"/>
              <a:t>Model dependents on the economic resources</a:t>
            </a:r>
          </a:p>
          <a:p>
            <a:pPr marL="738188" indent="-222250"/>
            <a:r>
              <a:rPr lang="en-US" dirty="0"/>
              <a:t>Employee obtain security (Herzberg’s theory, only maintenance factor).</a:t>
            </a:r>
          </a:p>
          <a:p>
            <a:pPr marL="738188" indent="-222250"/>
            <a:r>
              <a:rPr lang="en-US" dirty="0"/>
              <a:t>Highly dependent on </a:t>
            </a:r>
            <a:r>
              <a:rPr lang="en-US" dirty="0" err="1"/>
              <a:t>organisation</a:t>
            </a:r>
            <a:endParaRPr lang="en-US" dirty="0"/>
          </a:p>
          <a:p>
            <a:pPr marL="738188" indent="-222250"/>
            <a:r>
              <a:rPr lang="en-US" dirty="0"/>
              <a:t>Less dependent on boss</a:t>
            </a:r>
          </a:p>
          <a:p>
            <a:pPr marL="738188" indent="-222250"/>
            <a:r>
              <a:rPr lang="en-US" dirty="0"/>
              <a:t>Level of performance is not very high</a:t>
            </a:r>
          </a:p>
          <a:p>
            <a:pPr marL="738188" indent="-222250"/>
            <a:r>
              <a:rPr lang="en-US" dirty="0"/>
              <a:t>Employees are not given authority to decide what benefits are best suited to the employees</a:t>
            </a:r>
          </a:p>
          <a:p>
            <a:pPr marL="738188" indent="-222250"/>
            <a:r>
              <a:rPr lang="en-US" dirty="0"/>
              <a:t>This model is not suitable for matured employees.</a:t>
            </a:r>
          </a:p>
          <a:p>
            <a:endParaRPr lang="en-US" dirty="0"/>
          </a:p>
        </p:txBody>
      </p:sp>
    </p:spTree>
    <p:extLst>
      <p:ext uri="{BB962C8B-B14F-4D97-AF65-F5344CB8AC3E}">
        <p14:creationId xmlns:p14="http://schemas.microsoft.com/office/powerpoint/2010/main" val="246990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OB</a:t>
            </a:r>
          </a:p>
        </p:txBody>
      </p:sp>
      <p:sp>
        <p:nvSpPr>
          <p:cNvPr id="3" name="Content Placeholder 2"/>
          <p:cNvSpPr>
            <a:spLocks noGrp="1"/>
          </p:cNvSpPr>
          <p:nvPr>
            <p:ph idx="1"/>
          </p:nvPr>
        </p:nvSpPr>
        <p:spPr/>
        <p:txBody>
          <a:bodyPr>
            <a:normAutofit lnSpcReduction="10000"/>
          </a:bodyPr>
          <a:lstStyle/>
          <a:p>
            <a:pPr algn="just"/>
            <a:r>
              <a:rPr lang="en-US" dirty="0"/>
              <a:t>Organizational Behavior (OB) is the systematic study of the actions and attitudes that people exhibit within Organizations.</a:t>
            </a:r>
          </a:p>
          <a:p>
            <a:pPr algn="just"/>
            <a:r>
              <a:rPr lang="en-US" dirty="0"/>
              <a:t>It is individual behavior and group dynamics in Organizations. </a:t>
            </a:r>
          </a:p>
          <a:p>
            <a:pPr algn="just"/>
            <a:r>
              <a:rPr lang="en-US" dirty="0"/>
              <a:t>The study of Organizational behavior is primarily concerned with the psychosocial, interpersonal and behavioral dynamics in organizations.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OB Model</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solidFill>
                  <a:srgbClr val="FF0000"/>
                </a:solidFill>
              </a:rPr>
              <a:t>Supportive Model:</a:t>
            </a:r>
          </a:p>
          <a:p>
            <a:pPr marL="738188" indent="-222250"/>
            <a:r>
              <a:rPr lang="en-US" dirty="0"/>
              <a:t>Managerial orientation is towards managerial leadership</a:t>
            </a:r>
          </a:p>
          <a:p>
            <a:pPr marL="738188" indent="-222250"/>
            <a:r>
              <a:rPr lang="en-US" dirty="0"/>
              <a:t>Aim is to support employee in their achievement of results</a:t>
            </a:r>
          </a:p>
          <a:p>
            <a:pPr marL="738188" indent="-222250"/>
            <a:r>
              <a:rPr lang="en-US" dirty="0"/>
              <a:t>Focus is on participation and involvement of employees in managerial decision making process</a:t>
            </a:r>
          </a:p>
          <a:p>
            <a:pPr marL="738188" indent="-222250"/>
            <a:r>
              <a:rPr lang="en-US" dirty="0"/>
              <a:t>Model is based on “Principle of supportive relationship” of Likert.</a:t>
            </a:r>
          </a:p>
          <a:p>
            <a:pPr marL="738188" indent="-222250"/>
            <a:r>
              <a:rPr lang="en-US" dirty="0"/>
              <a:t>High order needs like esteem and Self actualization are fulfilled</a:t>
            </a:r>
          </a:p>
          <a:p>
            <a:pPr marL="738188" indent="-222250"/>
            <a:r>
              <a:rPr lang="en-US" dirty="0"/>
              <a:t>According to </a:t>
            </a:r>
            <a:r>
              <a:rPr lang="en-US" dirty="0" err="1"/>
              <a:t>likert</a:t>
            </a:r>
            <a:r>
              <a:rPr lang="en-US" dirty="0"/>
              <a:t>, this model is best suited in the conditions where employee are self motivated</a:t>
            </a:r>
          </a:p>
          <a:p>
            <a:pPr marL="738188" indent="-222250"/>
            <a:r>
              <a:rPr lang="en-US" dirty="0"/>
              <a:t>Focus on Human aspect rather than Economic resources</a:t>
            </a:r>
          </a:p>
          <a:p>
            <a:pPr marL="738188" indent="-222250"/>
            <a:r>
              <a:rPr lang="en-US" dirty="0"/>
              <a:t>It is quite similar to the assumptions of </a:t>
            </a:r>
            <a:r>
              <a:rPr lang="en-US" dirty="0" err="1"/>
              <a:t>Mcgregor’s</a:t>
            </a:r>
            <a:r>
              <a:rPr lang="en-US" dirty="0"/>
              <a:t> Theory Y.</a:t>
            </a:r>
          </a:p>
          <a:p>
            <a:endParaRPr lang="en-US" dirty="0"/>
          </a:p>
        </p:txBody>
      </p:sp>
    </p:spTree>
    <p:extLst>
      <p:ext uri="{BB962C8B-B14F-4D97-AF65-F5344CB8AC3E}">
        <p14:creationId xmlns:p14="http://schemas.microsoft.com/office/powerpoint/2010/main" val="2017467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OB Model</a:t>
            </a:r>
          </a:p>
        </p:txBody>
      </p:sp>
      <p:sp>
        <p:nvSpPr>
          <p:cNvPr id="3" name="Content Placeholder 2"/>
          <p:cNvSpPr>
            <a:spLocks noGrp="1"/>
          </p:cNvSpPr>
          <p:nvPr>
            <p:ph idx="1"/>
          </p:nvPr>
        </p:nvSpPr>
        <p:spPr/>
        <p:txBody>
          <a:bodyPr>
            <a:normAutofit fontScale="92500"/>
          </a:bodyPr>
          <a:lstStyle/>
          <a:p>
            <a:pPr marL="0" indent="0" algn="just">
              <a:buNone/>
            </a:pPr>
            <a:r>
              <a:rPr lang="en-US" dirty="0">
                <a:solidFill>
                  <a:srgbClr val="FF0000"/>
                </a:solidFill>
              </a:rPr>
              <a:t>Collegial Model:</a:t>
            </a:r>
          </a:p>
          <a:p>
            <a:pPr marL="738188" indent="-222250"/>
            <a:r>
              <a:rPr lang="en-US" dirty="0"/>
              <a:t>Managerial orientation is towards Teamwork</a:t>
            </a:r>
          </a:p>
          <a:p>
            <a:pPr marL="738188" indent="-222250"/>
            <a:r>
              <a:rPr lang="en-US" dirty="0"/>
              <a:t>Employee need little control and direction from management</a:t>
            </a:r>
          </a:p>
          <a:p>
            <a:pPr marL="738188" indent="-222250"/>
            <a:r>
              <a:rPr lang="en-US" dirty="0"/>
              <a:t>Employees has the feelings of Responsibility</a:t>
            </a:r>
          </a:p>
          <a:p>
            <a:pPr marL="738188" indent="-222250"/>
            <a:r>
              <a:rPr lang="en-US" dirty="0"/>
              <a:t>They depend on self discipline</a:t>
            </a:r>
          </a:p>
          <a:p>
            <a:pPr marL="738188" indent="-222250"/>
            <a:r>
              <a:rPr lang="en-US" dirty="0"/>
              <a:t>Self </a:t>
            </a:r>
            <a:r>
              <a:rPr lang="en-US" dirty="0" err="1"/>
              <a:t>actualisaion</a:t>
            </a:r>
            <a:r>
              <a:rPr lang="en-US" dirty="0"/>
              <a:t> need is met</a:t>
            </a:r>
          </a:p>
          <a:p>
            <a:pPr marL="738188" indent="-222250"/>
            <a:r>
              <a:rPr lang="en-US" dirty="0"/>
              <a:t>Employee perform enthusiastically.</a:t>
            </a:r>
          </a:p>
          <a:p>
            <a:endParaRPr lang="en-US" dirty="0"/>
          </a:p>
        </p:txBody>
      </p:sp>
    </p:spTree>
    <p:extLst>
      <p:ext uri="{BB962C8B-B14F-4D97-AF65-F5344CB8AC3E}">
        <p14:creationId xmlns:p14="http://schemas.microsoft.com/office/powerpoint/2010/main" val="1767826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DELS OF ORGANIZATIONAL BEHAVIOUR">
            <a:extLst>
              <a:ext uri="{FF2B5EF4-FFF2-40B4-BE49-F238E27FC236}">
                <a16:creationId xmlns:a16="http://schemas.microsoft.com/office/drawing/2014/main" id="{5BEDD25F-0848-40F5-EE15-D9AD43644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11" y="1340768"/>
            <a:ext cx="8520577" cy="504056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C3EABE0A-3FB2-8551-A0FF-B35FA4F9D8D9}"/>
              </a:ext>
            </a:extLst>
          </p:cNvPr>
          <p:cNvSpPr txBox="1">
            <a:spLocks/>
          </p:cNvSpPr>
          <p:nvPr/>
        </p:nvSpPr>
        <p:spPr>
          <a:xfrm>
            <a:off x="457200" y="274638"/>
            <a:ext cx="8229600" cy="778098"/>
          </a:xfrm>
          <a:prstGeom prst="rect">
            <a:avLst/>
          </a:prstGeom>
          <a:solidFill>
            <a:schemeClr val="accent6">
              <a:lumMod val="75000"/>
            </a:schemeClr>
          </a:solidFill>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OB Model</a:t>
            </a:r>
            <a:endParaRPr lang="en-US" dirty="0"/>
          </a:p>
        </p:txBody>
      </p:sp>
    </p:spTree>
    <p:extLst>
      <p:ext uri="{BB962C8B-B14F-4D97-AF65-F5344CB8AC3E}">
        <p14:creationId xmlns:p14="http://schemas.microsoft.com/office/powerpoint/2010/main" val="2719184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Quiz</a:t>
            </a:r>
          </a:p>
        </p:txBody>
      </p:sp>
      <p:sp>
        <p:nvSpPr>
          <p:cNvPr id="3" name="Content Placeholder 2"/>
          <p:cNvSpPr>
            <a:spLocks noGrp="1"/>
          </p:cNvSpPr>
          <p:nvPr>
            <p:ph idx="1"/>
          </p:nvPr>
        </p:nvSpPr>
        <p:spPr/>
        <p:txBody>
          <a:bodyPr/>
          <a:lstStyle/>
          <a:p>
            <a:r>
              <a:rPr lang="en-US" b="1" dirty="0"/>
              <a:t>Basis of Custodial model of OB is-</a:t>
            </a:r>
          </a:p>
          <a:p>
            <a:r>
              <a:rPr lang="en-US" dirty="0"/>
              <a:t>A. Power</a:t>
            </a:r>
          </a:p>
          <a:p>
            <a:r>
              <a:rPr lang="en-US" dirty="0"/>
              <a:t>B. Financial security</a:t>
            </a:r>
          </a:p>
          <a:p>
            <a:r>
              <a:rPr lang="en-US" dirty="0"/>
              <a:t>C. Leadership</a:t>
            </a:r>
          </a:p>
          <a:p>
            <a:r>
              <a:rPr lang="en-US" dirty="0"/>
              <a:t>D. Team work.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Quiz</a:t>
            </a:r>
          </a:p>
        </p:txBody>
      </p:sp>
      <p:sp>
        <p:nvSpPr>
          <p:cNvPr id="3" name="Content Placeholder 2"/>
          <p:cNvSpPr>
            <a:spLocks noGrp="1"/>
          </p:cNvSpPr>
          <p:nvPr>
            <p:ph idx="1"/>
          </p:nvPr>
        </p:nvSpPr>
        <p:spPr/>
        <p:txBody>
          <a:bodyPr/>
          <a:lstStyle/>
          <a:p>
            <a:r>
              <a:rPr lang="en-US" b="1" dirty="0"/>
              <a:t>Which of the following is not a contributing discipline of OB</a:t>
            </a:r>
            <a:endParaRPr lang="en-US" dirty="0"/>
          </a:p>
          <a:p>
            <a:r>
              <a:rPr lang="en-US" dirty="0"/>
              <a:t>a) Anthropology</a:t>
            </a:r>
          </a:p>
          <a:p>
            <a:r>
              <a:rPr lang="en-US" dirty="0"/>
              <a:t>b) Psychology</a:t>
            </a:r>
          </a:p>
          <a:p>
            <a:r>
              <a:rPr lang="en-US" dirty="0"/>
              <a:t>c) Physiology</a:t>
            </a:r>
          </a:p>
          <a:p>
            <a:r>
              <a:rPr lang="en-US" dirty="0"/>
              <a:t>d) Sociology</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Quiz</a:t>
            </a:r>
          </a:p>
        </p:txBody>
      </p:sp>
      <p:sp>
        <p:nvSpPr>
          <p:cNvPr id="3" name="Content Placeholder 2"/>
          <p:cNvSpPr>
            <a:spLocks noGrp="1"/>
          </p:cNvSpPr>
          <p:nvPr>
            <p:ph idx="1"/>
          </p:nvPr>
        </p:nvSpPr>
        <p:spPr/>
        <p:txBody>
          <a:bodyPr/>
          <a:lstStyle/>
          <a:p>
            <a:r>
              <a:rPr lang="en-US" b="1" dirty="0"/>
              <a:t>__________ is a Study of Group Behavior</a:t>
            </a:r>
            <a:endParaRPr lang="en-US" dirty="0"/>
          </a:p>
          <a:p>
            <a:r>
              <a:rPr lang="en-US" dirty="0"/>
              <a:t>a) Anthropology</a:t>
            </a:r>
          </a:p>
          <a:p>
            <a:r>
              <a:rPr lang="en-US" dirty="0"/>
              <a:t>b) Psychology</a:t>
            </a:r>
          </a:p>
          <a:p>
            <a:r>
              <a:rPr lang="en-US" dirty="0"/>
              <a:t>c) physiology</a:t>
            </a:r>
          </a:p>
          <a:p>
            <a:r>
              <a:rPr lang="en-US" dirty="0"/>
              <a:t>d) sociology</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Quiz</a:t>
            </a:r>
          </a:p>
        </p:txBody>
      </p:sp>
      <p:sp>
        <p:nvSpPr>
          <p:cNvPr id="3" name="Content Placeholder 2"/>
          <p:cNvSpPr>
            <a:spLocks noGrp="1"/>
          </p:cNvSpPr>
          <p:nvPr>
            <p:ph idx="1"/>
          </p:nvPr>
        </p:nvSpPr>
        <p:spPr/>
        <p:txBody>
          <a:bodyPr/>
          <a:lstStyle/>
          <a:p>
            <a:r>
              <a:rPr lang="en-US" b="1" dirty="0"/>
              <a:t>___________ is a Study of man, his work and Culture</a:t>
            </a:r>
            <a:endParaRPr lang="en-US" dirty="0"/>
          </a:p>
          <a:p>
            <a:r>
              <a:rPr lang="en-US" dirty="0"/>
              <a:t>a) Anthropology</a:t>
            </a:r>
          </a:p>
          <a:p>
            <a:r>
              <a:rPr lang="en-US" dirty="0"/>
              <a:t>b) Psychology</a:t>
            </a:r>
          </a:p>
          <a:p>
            <a:r>
              <a:rPr lang="en-US" dirty="0"/>
              <a:t>c) Social psychology</a:t>
            </a:r>
          </a:p>
          <a:p>
            <a:r>
              <a:rPr lang="en-US" dirty="0"/>
              <a:t>d) sociology</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Quiz</a:t>
            </a:r>
          </a:p>
        </p:txBody>
      </p:sp>
      <p:sp>
        <p:nvSpPr>
          <p:cNvPr id="3" name="Content Placeholder 2"/>
          <p:cNvSpPr>
            <a:spLocks noGrp="1"/>
          </p:cNvSpPr>
          <p:nvPr>
            <p:ph idx="1"/>
          </p:nvPr>
        </p:nvSpPr>
        <p:spPr/>
        <p:txBody>
          <a:bodyPr/>
          <a:lstStyle/>
          <a:p>
            <a:r>
              <a:rPr lang="en-US" b="1" dirty="0"/>
              <a:t>OB Helps to understand behavior of human in ___________.</a:t>
            </a:r>
            <a:endParaRPr lang="en-US" dirty="0"/>
          </a:p>
          <a:p>
            <a:r>
              <a:rPr lang="en-US" dirty="0"/>
              <a:t>a) work place and Society</a:t>
            </a:r>
          </a:p>
          <a:p>
            <a:r>
              <a:rPr lang="en-US" dirty="0"/>
              <a:t>b) work place only</a:t>
            </a:r>
          </a:p>
          <a:p>
            <a:r>
              <a:rPr lang="en-US" dirty="0"/>
              <a:t>c) Society only</a:t>
            </a:r>
          </a:p>
          <a:p>
            <a:r>
              <a:rPr lang="en-US" dirty="0"/>
              <a:t>d) Department only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r>
              <a:rPr lang="en-US" dirty="0"/>
              <a:t>The nature of organizational behavior </a:t>
            </a:r>
          </a:p>
        </p:txBody>
      </p:sp>
      <p:sp>
        <p:nvSpPr>
          <p:cNvPr id="3" name="Content Placeholder 2"/>
          <p:cNvSpPr>
            <a:spLocks noGrp="1"/>
          </p:cNvSpPr>
          <p:nvPr>
            <p:ph idx="1"/>
          </p:nvPr>
        </p:nvSpPr>
        <p:spPr/>
        <p:txBody>
          <a:bodyPr/>
          <a:lstStyle/>
          <a:p>
            <a:pPr algn="just"/>
            <a:r>
              <a:rPr lang="en-US" dirty="0"/>
              <a:t>Organizational behavior is </a:t>
            </a:r>
            <a:r>
              <a:rPr lang="en-US" dirty="0">
                <a:solidFill>
                  <a:srgbClr val="FF0000"/>
                </a:solidFill>
              </a:rPr>
              <a:t>neither a purely scientific area of inquiry nor a strictly intellectual endeavor.</a:t>
            </a:r>
            <a:r>
              <a:rPr lang="en-US" dirty="0"/>
              <a:t> </a:t>
            </a:r>
          </a:p>
          <a:p>
            <a:pPr algn="just"/>
            <a:r>
              <a:rPr lang="en-US" dirty="0"/>
              <a:t>It </a:t>
            </a:r>
            <a:r>
              <a:rPr lang="en-US" dirty="0">
                <a:solidFill>
                  <a:srgbClr val="FF0000"/>
                </a:solidFill>
              </a:rPr>
              <a:t>involves the study of abstract ideas</a:t>
            </a:r>
            <a:r>
              <a:rPr lang="en-US" dirty="0"/>
              <a:t>, such as valance and expectancy in motivation, as well as the study of </a:t>
            </a:r>
            <a:r>
              <a:rPr lang="en-US" dirty="0">
                <a:solidFill>
                  <a:srgbClr val="FF0000"/>
                </a:solidFill>
              </a:rPr>
              <a:t>concrete matters</a:t>
            </a:r>
            <a:r>
              <a:rPr lang="en-US" dirty="0"/>
              <a:t>, such as observable behaviors and physiological symptoms of distress at 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r>
              <a:rPr lang="en-US" dirty="0"/>
              <a:t>Determinants of organizational behavior</a:t>
            </a:r>
          </a:p>
        </p:txBody>
      </p:sp>
      <p:sp>
        <p:nvSpPr>
          <p:cNvPr id="3" name="Content Placeholder 2"/>
          <p:cNvSpPr>
            <a:spLocks noGrp="1"/>
          </p:cNvSpPr>
          <p:nvPr>
            <p:ph idx="1"/>
          </p:nvPr>
        </p:nvSpPr>
        <p:spPr/>
        <p:txBody>
          <a:bodyPr/>
          <a:lstStyle/>
          <a:p>
            <a:r>
              <a:rPr lang="en-US" dirty="0"/>
              <a:t>Human behavior</a:t>
            </a:r>
          </a:p>
          <a:p>
            <a:r>
              <a:rPr lang="en-US" dirty="0"/>
              <a:t>Organizational context</a:t>
            </a:r>
          </a:p>
          <a:p>
            <a:r>
              <a:rPr lang="en-US" dirty="0"/>
              <a:t>Organizational context includes------ </a:t>
            </a:r>
          </a:p>
          <a:p>
            <a:r>
              <a:rPr lang="en-US" dirty="0"/>
              <a:t>1. Organizations as systems and </a:t>
            </a:r>
          </a:p>
          <a:p>
            <a:r>
              <a:rPr lang="en-US" dirty="0"/>
              <a:t>2. The formal and informal organizations.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Organizations as Systems</a:t>
            </a:r>
          </a:p>
        </p:txBody>
      </p:sp>
      <p:sp>
        <p:nvSpPr>
          <p:cNvPr id="3" name="Content Placeholder 2"/>
          <p:cNvSpPr>
            <a:spLocks noGrp="1"/>
          </p:cNvSpPr>
          <p:nvPr>
            <p:ph idx="1"/>
          </p:nvPr>
        </p:nvSpPr>
        <p:spPr/>
        <p:txBody>
          <a:bodyPr/>
          <a:lstStyle/>
          <a:p>
            <a:pPr algn="just"/>
            <a:r>
              <a:rPr lang="en-US" dirty="0"/>
              <a:t>Organizations are systems of interacting components which are </a:t>
            </a:r>
            <a:r>
              <a:rPr lang="en-US" dirty="0">
                <a:solidFill>
                  <a:srgbClr val="FF0000"/>
                </a:solidFill>
              </a:rPr>
              <a:t>people, tasks, technology and structure.</a:t>
            </a:r>
          </a:p>
          <a:p>
            <a:pPr algn="just"/>
            <a:endParaRPr lang="en-US" dirty="0">
              <a:solidFill>
                <a:srgbClr val="FF0000"/>
              </a:solidFill>
            </a:endParaRPr>
          </a:p>
        </p:txBody>
      </p:sp>
      <p:pic>
        <p:nvPicPr>
          <p:cNvPr id="2050" name="Picture 2"/>
          <p:cNvPicPr>
            <a:picLocks noChangeAspect="1" noChangeArrowheads="1"/>
          </p:cNvPicPr>
          <p:nvPr/>
        </p:nvPicPr>
        <p:blipFill>
          <a:blip r:embed="rId2"/>
          <a:srcRect l="36237" t="35156" r="25329" b="29687"/>
          <a:stretch>
            <a:fillRect/>
          </a:stretch>
        </p:blipFill>
        <p:spPr bwMode="auto">
          <a:xfrm>
            <a:off x="857224" y="3286124"/>
            <a:ext cx="7572428" cy="307183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r>
              <a:rPr lang="en-US" dirty="0"/>
              <a:t>The Formal and Informal Organization</a:t>
            </a:r>
          </a:p>
        </p:txBody>
      </p:sp>
      <p:sp>
        <p:nvSpPr>
          <p:cNvPr id="3" name="Content Placeholder 2"/>
          <p:cNvSpPr>
            <a:spLocks noGrp="1"/>
          </p:cNvSpPr>
          <p:nvPr>
            <p:ph idx="1"/>
          </p:nvPr>
        </p:nvSpPr>
        <p:spPr/>
        <p:txBody>
          <a:bodyPr/>
          <a:lstStyle/>
          <a:p>
            <a:pPr algn="just"/>
            <a:r>
              <a:rPr lang="en-US" dirty="0"/>
              <a:t>The formal organization is that part of the system that has legitimacy and official recognition. The informal organization is the unofficial part of the organization. </a:t>
            </a:r>
          </a:p>
        </p:txBody>
      </p:sp>
      <p:pic>
        <p:nvPicPr>
          <p:cNvPr id="3074" name="Picture 2" descr="Formal and Informal Organization: Features, Advantages and Disadvantages"/>
          <p:cNvPicPr>
            <a:picLocks noChangeAspect="1" noChangeArrowheads="1"/>
          </p:cNvPicPr>
          <p:nvPr/>
        </p:nvPicPr>
        <p:blipFill>
          <a:blip r:embed="rId2"/>
          <a:srcRect t="33333" b="9524"/>
          <a:stretch>
            <a:fillRect/>
          </a:stretch>
        </p:blipFill>
        <p:spPr bwMode="auto">
          <a:xfrm>
            <a:off x="714348" y="3786190"/>
            <a:ext cx="8001056" cy="257174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482" name="Picture 2" descr="Ob 1"/>
          <p:cNvPicPr>
            <a:picLocks noChangeAspect="1" noChangeArrowheads="1"/>
          </p:cNvPicPr>
          <p:nvPr/>
        </p:nvPicPr>
        <p:blipFill>
          <a:blip r:embed="rId2"/>
          <a:srcRect/>
          <a:stretch>
            <a:fillRect/>
          </a:stretch>
        </p:blipFill>
        <p:spPr bwMode="auto">
          <a:xfrm>
            <a:off x="428596" y="214290"/>
            <a:ext cx="8358246" cy="614366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Need for Organizational Behavior</a:t>
            </a:r>
          </a:p>
        </p:txBody>
      </p:sp>
      <p:sp>
        <p:nvSpPr>
          <p:cNvPr id="3" name="Content Placeholder 2"/>
          <p:cNvSpPr>
            <a:spLocks noGrp="1"/>
          </p:cNvSpPr>
          <p:nvPr>
            <p:ph idx="1"/>
          </p:nvPr>
        </p:nvSpPr>
        <p:spPr/>
        <p:txBody>
          <a:bodyPr/>
          <a:lstStyle/>
          <a:p>
            <a:pPr algn="just"/>
            <a:r>
              <a:rPr lang="en-US" dirty="0"/>
              <a:t>1. </a:t>
            </a:r>
            <a:r>
              <a:rPr lang="en-US" b="1" dirty="0"/>
              <a:t>Explain individual and group behavior</a:t>
            </a:r>
            <a:r>
              <a:rPr lang="en-US" dirty="0"/>
              <a:t>. We are pursuing the explanation objective when we want to know why individuals or groups behave the way they do.</a:t>
            </a:r>
          </a:p>
          <a:p>
            <a:pPr algn="just"/>
            <a:r>
              <a:rPr lang="en-US" b="1" dirty="0"/>
              <a:t>2. Predict certain behavioral response to change. </a:t>
            </a:r>
            <a:r>
              <a:rPr lang="en-US" dirty="0"/>
              <a:t>Having a sound knowledge of OB will help the manager to predict certain behavioral responses to change. </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a:t>
            </a:r>
          </a:p>
        </p:txBody>
      </p:sp>
      <p:sp>
        <p:nvSpPr>
          <p:cNvPr id="3" name="Content Placeholder 2"/>
          <p:cNvSpPr>
            <a:spLocks noGrp="1"/>
          </p:cNvSpPr>
          <p:nvPr>
            <p:ph idx="1"/>
          </p:nvPr>
        </p:nvSpPr>
        <p:spPr/>
        <p:txBody>
          <a:bodyPr/>
          <a:lstStyle/>
          <a:p>
            <a:pPr algn="just"/>
            <a:r>
              <a:rPr lang="en-US" b="1" dirty="0"/>
              <a:t>3. Control Behavior. </a:t>
            </a:r>
            <a:r>
              <a:rPr lang="en-US" dirty="0"/>
              <a:t>The knowledge of OB can be used by managers to control behavior. Managers frequently see the control objective as the most valuable contribution that OB makes toward their effectiveness on the job.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833</Words>
  <Application>Microsoft Office PowerPoint</Application>
  <PresentationFormat>On-screen Show (4:3)</PresentationFormat>
  <Paragraphs>140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Office Theme</vt:lpstr>
      <vt:lpstr>Foundations of Organizational Behavior </vt:lpstr>
      <vt:lpstr>OB</vt:lpstr>
      <vt:lpstr>The nature of organizational behavior </vt:lpstr>
      <vt:lpstr>Determinants of organizational behavior</vt:lpstr>
      <vt:lpstr>Organizations as Systems</vt:lpstr>
      <vt:lpstr>The Formal and Informal Organization</vt:lpstr>
      <vt:lpstr>PowerPoint Presentation</vt:lpstr>
      <vt:lpstr>Need for Organizational Behavior</vt:lpstr>
      <vt:lpstr>……………..</vt:lpstr>
      <vt:lpstr>Contributing Disciplines</vt:lpstr>
      <vt:lpstr>Quiz</vt:lpstr>
      <vt:lpstr>Quiz</vt:lpstr>
      <vt:lpstr>Contributing Disciplines of OB</vt:lpstr>
      <vt:lpstr>……….</vt:lpstr>
      <vt:lpstr>Organisational Behaviour Models</vt:lpstr>
      <vt:lpstr>Factors: Independent and Dependent variables</vt:lpstr>
      <vt:lpstr>OB Model</vt:lpstr>
      <vt:lpstr>OB Model</vt:lpstr>
      <vt:lpstr>OB Model</vt:lpstr>
      <vt:lpstr>OB Model</vt:lpstr>
      <vt:lpstr>OB Model</vt:lpstr>
      <vt:lpstr>PowerPoint Presentation</vt:lpstr>
      <vt:lpstr>Quiz</vt:lpstr>
      <vt:lpstr>Quiz</vt:lpstr>
      <vt:lpstr>Quiz</vt:lpstr>
      <vt:lpstr>Quiz</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user</dc:creator>
  <cp:lastModifiedBy>NARENDRA KIRAN</cp:lastModifiedBy>
  <cp:revision>7</cp:revision>
  <dcterms:created xsi:type="dcterms:W3CDTF">2021-08-07T02:54:56Z</dcterms:created>
  <dcterms:modified xsi:type="dcterms:W3CDTF">2022-09-19T06:32:17Z</dcterms:modified>
</cp:coreProperties>
</file>