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9" r:id="rId4"/>
    <p:sldId id="506" r:id="rId5"/>
    <p:sldId id="476" r:id="rId6"/>
    <p:sldId id="503" r:id="rId7"/>
    <p:sldId id="504" r:id="rId8"/>
    <p:sldId id="505" r:id="rId9"/>
    <p:sldId id="296" r:id="rId10"/>
    <p:sldId id="257" r:id="rId11"/>
    <p:sldId id="477" r:id="rId12"/>
    <p:sldId id="478" r:id="rId13"/>
    <p:sldId id="277" r:id="rId14"/>
    <p:sldId id="258" r:id="rId15"/>
    <p:sldId id="479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480" r:id="rId35"/>
    <p:sldId id="481" r:id="rId36"/>
    <p:sldId id="482" r:id="rId37"/>
    <p:sldId id="483" r:id="rId38"/>
    <p:sldId id="485" r:id="rId39"/>
    <p:sldId id="487" r:id="rId40"/>
    <p:sldId id="486" r:id="rId41"/>
    <p:sldId id="498" r:id="rId42"/>
    <p:sldId id="488" r:id="rId43"/>
    <p:sldId id="490" r:id="rId44"/>
    <p:sldId id="489" r:id="rId45"/>
    <p:sldId id="492" r:id="rId46"/>
    <p:sldId id="491" r:id="rId47"/>
    <p:sldId id="494" r:id="rId48"/>
    <p:sldId id="493" r:id="rId49"/>
    <p:sldId id="499" r:id="rId50"/>
    <p:sldId id="495" r:id="rId51"/>
    <p:sldId id="496" r:id="rId52"/>
    <p:sldId id="497" r:id="rId53"/>
    <p:sldId id="500" r:id="rId54"/>
    <p:sldId id="501" r:id="rId55"/>
    <p:sldId id="50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EFB327B-1F12-4351-8D89-2BC7CC3DC87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7ACFB796-5B42-467C-AFB3-80A8F9E13AA7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726" y="3340100"/>
            <a:ext cx="7117180" cy="735012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Organisation</a:t>
            </a:r>
            <a:r>
              <a:rPr lang="en-US" dirty="0">
                <a:solidFill>
                  <a:srgbClr val="FFFF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&amp; Organisational Structures</a:t>
            </a:r>
          </a:p>
        </p:txBody>
      </p:sp>
      <p:pic>
        <p:nvPicPr>
          <p:cNvPr id="6" name="Picture 2" descr="LPU Online - Apps on Google Play">
            <a:extLst>
              <a:ext uri="{FF2B5EF4-FFF2-40B4-BE49-F238E27FC236}">
                <a16:creationId xmlns:a16="http://schemas.microsoft.com/office/drawing/2014/main" id="{2CBF042F-0D86-3133-2311-A43BAF4E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228600"/>
            <a:ext cx="29400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EFFDE9-A63C-C702-DA62-A50EF8C4AEFC}"/>
              </a:ext>
            </a:extLst>
          </p:cNvPr>
          <p:cNvSpPr/>
          <p:nvPr/>
        </p:nvSpPr>
        <p:spPr>
          <a:xfrm>
            <a:off x="7254487" y="1658842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/>
              <a:t>MGN-101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A23AEB9-CE96-56B1-3B38-149AFAA26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16" y="5638800"/>
            <a:ext cx="4419600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i="1" dirty="0">
                <a:latin typeface="Bell MT" panose="02020503060305020303" pitchFamily="18" charset="0"/>
              </a:rPr>
              <a:t>Presented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solidFill>
                  <a:srgbClr val="FFC000"/>
                </a:solidFill>
                <a:latin typeface="Arial Narrow" panose="020B0606020202030204" pitchFamily="34" charset="0"/>
              </a:rPr>
              <a:t>P. B. Narendra Kiran - </a:t>
            </a:r>
            <a:r>
              <a:rPr lang="en-US" altLang="en-US" sz="1200" b="1" dirty="0">
                <a:solidFill>
                  <a:srgbClr val="00B0F0"/>
                </a:solidFill>
                <a:latin typeface="Arial Narrow" panose="020B0606020202030204" pitchFamily="34" charset="0"/>
              </a:rPr>
              <a:t>M.B.A., M.Phil., (Ph.D.)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9FE712-21C6-5EB2-68D3-25E3EF4A2348}"/>
              </a:ext>
            </a:extLst>
          </p:cNvPr>
          <p:cNvSpPr/>
          <p:nvPr/>
        </p:nvSpPr>
        <p:spPr>
          <a:xfrm>
            <a:off x="3809612" y="2881624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/>
              <a:t>UNIT-III</a:t>
            </a:r>
          </a:p>
        </p:txBody>
      </p:sp>
    </p:spTree>
    <p:extLst>
      <p:ext uri="{BB962C8B-B14F-4D97-AF65-F5344CB8AC3E}">
        <p14:creationId xmlns:p14="http://schemas.microsoft.com/office/powerpoint/2010/main" val="245993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MEANING  OF  ORGANIZATIONAL 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It  defines the  scope  of  </a:t>
            </a:r>
            <a:r>
              <a:rPr lang="en-US" sz="2400" b="1" i="1" u="sng" dirty="0">
                <a:latin typeface="Century" pitchFamily="18" charset="0"/>
              </a:rPr>
              <a:t>acceptable  </a:t>
            </a:r>
            <a:r>
              <a:rPr lang="en-US" sz="2400" b="1" i="1" u="sng" dirty="0" err="1">
                <a:latin typeface="Century" pitchFamily="18" charset="0"/>
              </a:rPr>
              <a:t>behaviour</a:t>
            </a:r>
            <a:r>
              <a:rPr lang="en-US" sz="2400" b="1" i="1" u="sng" dirty="0">
                <a:latin typeface="Century" pitchFamily="18" charset="0"/>
              </a:rPr>
              <a:t> 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within  an  organization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Century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Its  </a:t>
            </a:r>
            <a:r>
              <a:rPr lang="en-US" sz="2400" b="1" i="1" u="sng" dirty="0">
                <a:latin typeface="Century" pitchFamily="18" charset="0"/>
              </a:rPr>
              <a:t>lines  of  authority  and  accountability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chemeClr val="accent3">
                  <a:lumMod val="20000"/>
                  <a:lumOff val="80000"/>
                </a:schemeClr>
              </a:solidFill>
              <a:latin typeface="Century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And to some extent organization’s </a:t>
            </a:r>
            <a:r>
              <a:rPr lang="en-US" sz="2400" b="1" i="1" u="sng" dirty="0">
                <a:latin typeface="Century" pitchFamily="18" charset="0"/>
              </a:rPr>
              <a:t>relationship</a:t>
            </a: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with its </a:t>
            </a:r>
            <a:r>
              <a:rPr lang="en-US" sz="2400" b="1" i="1" u="sng" dirty="0">
                <a:latin typeface="Century" pitchFamily="18" charset="0"/>
              </a:rPr>
              <a:t>external environment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Century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It can be concluded that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it shows the pattern or arrangement of jobs and group of jobs within an organization.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8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FF00"/>
                </a:solidFill>
                <a:latin typeface="Century" pitchFamily="18" charset="0"/>
              </a:rPr>
              <a:t>Importance of </a:t>
            </a:r>
            <a:r>
              <a:rPr lang="en-US" sz="28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28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143000"/>
            <a:ext cx="8077200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Facilitates administration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Facilitates growth and diversification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Permits optimum use of resources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Stimulated creativity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Encourages humanistic approach</a:t>
            </a:r>
          </a:p>
        </p:txBody>
      </p:sp>
    </p:spTree>
    <p:extLst>
      <p:ext uri="{BB962C8B-B14F-4D97-AF65-F5344CB8AC3E}">
        <p14:creationId xmlns:p14="http://schemas.microsoft.com/office/powerpoint/2010/main" val="9317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FF00"/>
                </a:solidFill>
                <a:latin typeface="Century" pitchFamily="18" charset="0"/>
              </a:rPr>
              <a:t>Components of an </a:t>
            </a:r>
            <a:r>
              <a:rPr lang="en-US" sz="28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r>
              <a:rPr lang="en-US" sz="2800" b="1" u="sng" dirty="0">
                <a:solidFill>
                  <a:srgbClr val="FFFF00"/>
                </a:solidFill>
                <a:latin typeface="Century" pitchFamily="18" charset="0"/>
              </a:rPr>
              <a:t>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463798"/>
            <a:ext cx="5410200" cy="223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Inputs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Processor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Output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4175C-52BB-2DDB-0254-A192C94EA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t="45727" r="23333" b="26285"/>
          <a:stretch/>
        </p:blipFill>
        <p:spPr>
          <a:xfrm>
            <a:off x="3886200" y="1990107"/>
            <a:ext cx="5029200" cy="14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573" y="457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ORGANIZATIONAL 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02D84-D430-6C9C-6671-33A68AFFD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6285" r="31667" b="24802"/>
          <a:stretch/>
        </p:blipFill>
        <p:spPr>
          <a:xfrm>
            <a:off x="1306947" y="1256567"/>
            <a:ext cx="6846453" cy="43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5127" y="207818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DEFINITIONS OF ORGANIZATION STRUCTURE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546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entury" pitchFamily="18" charset="0"/>
              </a:rPr>
              <a:t>Structure “ is the internal differentiation and patterning of relationships”</a:t>
            </a:r>
          </a:p>
          <a:p>
            <a:pPr algn="just"/>
            <a:r>
              <a:rPr lang="en-US" sz="1600" dirty="0">
                <a:latin typeface="Century" pitchFamily="18" charset="0"/>
              </a:rPr>
              <a:t>                                                          			   </a:t>
            </a:r>
            <a:r>
              <a:rPr lang="en-US" sz="1600" b="1" dirty="0">
                <a:solidFill>
                  <a:srgbClr val="FFFF00"/>
                </a:solidFill>
                <a:latin typeface="Century" pitchFamily="18" charset="0"/>
              </a:rPr>
              <a:t>- THOMPSON</a:t>
            </a:r>
          </a:p>
          <a:p>
            <a:pPr algn="just"/>
            <a:endParaRPr lang="en-US" sz="2400" dirty="0">
              <a:latin typeface="Century" pitchFamily="18" charset="0"/>
            </a:endParaRPr>
          </a:p>
          <a:p>
            <a:pPr algn="just"/>
            <a:r>
              <a:rPr lang="en-US" sz="2400" dirty="0">
                <a:latin typeface="Century" pitchFamily="18" charset="0"/>
              </a:rPr>
              <a:t>“ Structure is to be found in an interrelated set of events which return to complete and renew the cycle if activities “</a:t>
            </a:r>
          </a:p>
          <a:p>
            <a:pPr algn="just"/>
            <a:r>
              <a:rPr lang="en-US" sz="2400" b="1" dirty="0">
                <a:latin typeface="Century" pitchFamily="18" charset="0"/>
              </a:rPr>
              <a:t>                                                    		  </a:t>
            </a:r>
            <a:r>
              <a:rPr lang="en-US" sz="1600" b="1" dirty="0">
                <a:solidFill>
                  <a:srgbClr val="FFFF00"/>
                </a:solidFill>
                <a:latin typeface="Century" pitchFamily="18" charset="0"/>
              </a:rPr>
              <a:t>- KATZ and KAHN</a:t>
            </a:r>
          </a:p>
          <a:p>
            <a:pPr algn="just"/>
            <a:endParaRPr lang="en-US" sz="2400" b="1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1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696409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FF00"/>
                </a:solidFill>
                <a:latin typeface="Century" pitchFamily="18" charset="0"/>
              </a:rPr>
              <a:t>Significance of Organisational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447800"/>
            <a:ext cx="6743700" cy="445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Clear – cut authority relationships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Pattern of communication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Location of decision centers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Proper balancing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Stimulating creativity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Encouraging growth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itchFamily="18" charset="0"/>
              </a:rPr>
              <a:t>Making use of technological improvements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ORGANIZATIONAL DESIGN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3716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entury" pitchFamily="18" charset="0"/>
              </a:rPr>
              <a:t>Organization design defines how  </a:t>
            </a:r>
            <a:r>
              <a:rPr lang="en-US" sz="2400" b="1" u="sng" dirty="0">
                <a:latin typeface="Century" pitchFamily="18" charset="0"/>
              </a:rPr>
              <a:t>job task</a:t>
            </a:r>
            <a:r>
              <a:rPr lang="en-US" sz="2400" b="1" dirty="0">
                <a:latin typeface="Century" pitchFamily="18" charset="0"/>
              </a:rPr>
              <a:t>s are formally </a:t>
            </a:r>
            <a:r>
              <a:rPr lang="en-US" sz="2400" b="1" i="1" u="sng" dirty="0">
                <a:solidFill>
                  <a:srgbClr val="FFFF00"/>
                </a:solidFill>
                <a:latin typeface="Century" pitchFamily="18" charset="0"/>
              </a:rPr>
              <a:t>divided , grouped and coordinated</a:t>
            </a:r>
            <a:r>
              <a:rPr lang="en-US" sz="2400" b="1" u="sng" dirty="0">
                <a:latin typeface="Century" pitchFamily="18" charset="0"/>
              </a:rPr>
              <a:t>.</a:t>
            </a:r>
          </a:p>
          <a:p>
            <a:pPr algn="just"/>
            <a:endParaRPr lang="en-US" sz="2400" b="1" u="sng" dirty="0">
              <a:latin typeface="Century" pitchFamily="18" charset="0"/>
            </a:endParaRPr>
          </a:p>
          <a:p>
            <a:pPr algn="just"/>
            <a:endParaRPr lang="en-US" sz="2400" b="1" u="sng" dirty="0">
              <a:latin typeface="Century" pitchFamily="18" charset="0"/>
            </a:endParaRPr>
          </a:p>
          <a:p>
            <a:pPr algn="just"/>
            <a:r>
              <a:rPr lang="en-US" sz="2400" dirty="0">
                <a:latin typeface="Century" pitchFamily="18" charset="0"/>
              </a:rPr>
              <a:t>Specifically , there are six key elements that managers need to address when they design an organizational structure.</a:t>
            </a:r>
          </a:p>
          <a:p>
            <a:pPr algn="just"/>
            <a:endParaRPr lang="en-US" dirty="0">
              <a:latin typeface="Century" pitchFamily="18" charset="0"/>
            </a:endParaRPr>
          </a:p>
          <a:p>
            <a:pPr algn="just"/>
            <a:endParaRPr lang="en-US" u="sng" dirty="0">
              <a:latin typeface="Century" pitchFamily="18" charset="0"/>
            </a:endParaRPr>
          </a:p>
          <a:p>
            <a:pPr algn="just"/>
            <a:endParaRPr lang="en-US" dirty="0">
              <a:latin typeface="Century" pitchFamily="18" charset="0"/>
            </a:endParaRPr>
          </a:p>
          <a:p>
            <a:pPr algn="just"/>
            <a:endParaRPr lang="en-US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KEY ELEMENTS OF ORGANIZATION STRUCTURE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17526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Work specialization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Departmentalization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Chain of command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Span of control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Centralization and decentralization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Formalization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5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572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WORK SPECIALIZATIOM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90655"/>
            <a:ext cx="762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describes the degree to which tasks in an organization are divided into </a:t>
            </a:r>
            <a:r>
              <a:rPr lang="en-US" sz="2000" b="1" u="sng" dirty="0">
                <a:solidFill>
                  <a:srgbClr val="FFFF00"/>
                </a:solidFill>
              </a:rPr>
              <a:t>separate jobs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main idea of this organizational design is that an entire job is not done by one individual. It is broken down into steps, and a different person completes each step.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Individual employees specialize in doing part of an activity rather than the entire activity.</a:t>
            </a:r>
          </a:p>
          <a:p>
            <a:pPr algn="just"/>
            <a:br>
              <a:rPr lang="en-US" sz="2000" dirty="0"/>
            </a:b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It may also be termed as </a:t>
            </a:r>
            <a:r>
              <a:rPr lang="en-US" sz="2000" b="1" u="sng" dirty="0">
                <a:solidFill>
                  <a:srgbClr val="FFFF00"/>
                </a:solidFill>
              </a:rPr>
              <a:t>DIVISION OF LABOUR</a:t>
            </a:r>
            <a:br>
              <a:rPr lang="en-US" sz="2000" u="sng" dirty="0"/>
            </a:b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414242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286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DEPARTMENTALIZATION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059597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It is the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basis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by which </a:t>
            </a: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jobs are grouped together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 instance every organization has its own specific way of classifying and grouping work activities.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are five common forms of departmentalization: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3048000"/>
            <a:ext cx="3657600" cy="5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6164" y="3200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DEPARTMENTALIZATION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191000" y="3644920"/>
            <a:ext cx="0" cy="46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855" y="4100945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4114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95855" y="4114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44958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    PRODUCT     GEOGRAPHICAL     PROCESS        CUSTOMER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56164" y="4100945"/>
            <a:ext cx="0" cy="39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1000" y="4100945"/>
            <a:ext cx="0" cy="39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24600" y="4100945"/>
            <a:ext cx="0" cy="39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ypes of organizational charts">
            <a:extLst>
              <a:ext uri="{FF2B5EF4-FFF2-40B4-BE49-F238E27FC236}">
                <a16:creationId xmlns:a16="http://schemas.microsoft.com/office/drawing/2014/main" id="{E1CD098D-CB5E-E8E8-6860-B3394063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67410"/>
            <a:ext cx="5791200" cy="248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portance of learning outcomes">
            <a:extLst>
              <a:ext uri="{FF2B5EF4-FFF2-40B4-BE49-F238E27FC236}">
                <a16:creationId xmlns:a16="http://schemas.microsoft.com/office/drawing/2014/main" id="{39B7C3F1-E4F5-FCB9-015D-4CE5B546F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2" t="1" b="44183"/>
          <a:stretch/>
        </p:blipFill>
        <p:spPr bwMode="auto">
          <a:xfrm>
            <a:off x="2667000" y="167435"/>
            <a:ext cx="2084973" cy="74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Importance of learning outcomes">
            <a:extLst>
              <a:ext uri="{FF2B5EF4-FFF2-40B4-BE49-F238E27FC236}">
                <a16:creationId xmlns:a16="http://schemas.microsoft.com/office/drawing/2014/main" id="{79228BE6-1E04-95FF-8AA2-45A43246A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t="54661" b="-1"/>
          <a:stretch/>
        </p:blipFill>
        <p:spPr bwMode="auto">
          <a:xfrm>
            <a:off x="4572000" y="381000"/>
            <a:ext cx="2600326" cy="60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4892B050-DE93-8BC1-5E01-5177242BA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0" y="3621832"/>
            <a:ext cx="7810500" cy="2855168"/>
          </a:xfrm>
          <a:noFill/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FF00"/>
                </a:solidFill>
              </a:rPr>
              <a:t>At the end of this lecture, you will be able to-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State the Nature and importance of </a:t>
            </a:r>
            <a:r>
              <a:rPr lang="en-US" sz="1800" dirty="0" err="1">
                <a:solidFill>
                  <a:schemeClr val="tx1"/>
                </a:solidFill>
              </a:rPr>
              <a:t>Organising</a:t>
            </a:r>
            <a:endParaRPr lang="en-US" sz="1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Distinguish between the different types of </a:t>
            </a:r>
            <a:r>
              <a:rPr lang="en-US" sz="1800" dirty="0" err="1">
                <a:solidFill>
                  <a:schemeClr val="tx1"/>
                </a:solidFill>
              </a:rPr>
              <a:t>organisational</a:t>
            </a:r>
            <a:r>
              <a:rPr lang="en-US" sz="1800" dirty="0">
                <a:solidFill>
                  <a:schemeClr val="tx1"/>
                </a:solidFill>
              </a:rPr>
              <a:t> structures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formal and informal dimensions of organisations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Explain the centralization and decentralization of authority</a:t>
            </a:r>
          </a:p>
        </p:txBody>
      </p:sp>
    </p:spTree>
    <p:extLst>
      <p:ext uri="{BB962C8B-B14F-4D97-AF65-F5344CB8AC3E}">
        <p14:creationId xmlns:p14="http://schemas.microsoft.com/office/powerpoint/2010/main" val="300310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048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FUNCTIONAL  DEPARTMENTALIZATION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845" y="1505129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It groups jobs by functions performed.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 It can be used in all kinds of organizations; it depends on the goals each of them wants to achieve.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example:-</a:t>
            </a:r>
          </a:p>
          <a:p>
            <a:endParaRPr lang="en-US" dirty="0"/>
          </a:p>
        </p:txBody>
      </p:sp>
      <p:pic>
        <p:nvPicPr>
          <p:cNvPr id="4" name="Picture 3" descr="http://www.emaytrix.com/mgmt307/images/section2/chart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5" y="3541370"/>
            <a:ext cx="77724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90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286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DIFFERENT ASPECTS OF FUNCTIONAL DEPARTMENTALIZATION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57873"/>
              </p:ext>
            </p:extLst>
          </p:nvPr>
        </p:nvGraphicFramePr>
        <p:xfrm>
          <a:off x="152400" y="1524000"/>
          <a:ext cx="8305800" cy="4662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" pitchFamily="18" charset="0"/>
                        </a:rPr>
                        <a:t>Positive Aspects</a:t>
                      </a:r>
                      <a:endParaRPr lang="en-US" sz="2400" b="1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" pitchFamily="18" charset="0"/>
                        </a:rPr>
                        <a:t>Negative Aspects</a:t>
                      </a:r>
                      <a:endParaRPr lang="en-US" sz="2400" b="1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4283"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Efficiencies from putting together similar specialties and people with common skills, knowledge, and orientations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Coordination within functional area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In-depth specialization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</a:rPr>
                        <a:t>Poor communication across functional areas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</a:rPr>
                        <a:t>Limited view of organizational goals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30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374" y="32683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PRODUCT  DEPARTMENTALIZATION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1" y="1192247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It groups jobs by product line. Each manager is responsible of an area within the organization depending of his/her specialization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r>
              <a:rPr lang="en-US" dirty="0"/>
              <a:t>For example :-</a:t>
            </a:r>
          </a:p>
          <a:p>
            <a:endParaRPr lang="en-US" dirty="0"/>
          </a:p>
        </p:txBody>
      </p:sp>
      <p:pic>
        <p:nvPicPr>
          <p:cNvPr id="1026" name="Picture 2" descr="Bases Methods Types of Departmentalization">
            <a:extLst>
              <a:ext uri="{FF2B5EF4-FFF2-40B4-BE49-F238E27FC236}">
                <a16:creationId xmlns:a16="http://schemas.microsoft.com/office/drawing/2014/main" id="{21B74181-42AA-3FF6-5C5F-C48AFE48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0" y="2910478"/>
            <a:ext cx="6250712" cy="17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1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286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DIFFERENT ASPECTS OF PRODUCT DEPERTMENTALIZATION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22334"/>
              </p:ext>
            </p:extLst>
          </p:nvPr>
        </p:nvGraphicFramePr>
        <p:xfrm>
          <a:off x="1181100" y="1465800"/>
          <a:ext cx="7543800" cy="2954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Positive Aspects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Negative Aspects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694"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Allows specialization in particular products and services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Managers can become experts in their industry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Closer to customers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  <a:latin typeface="Century" pitchFamily="18" charset="0"/>
                        </a:rPr>
                        <a:t>Duplication of functions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  <a:latin typeface="Century" pitchFamily="18" charset="0"/>
                        </a:rPr>
                        <a:t>Limited view of organizational goals </a:t>
                      </a:r>
                      <a:endParaRPr lang="en-US" sz="20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3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922" y="380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GEOGRAPHICAL DEPARTMENTALIZATION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406" y="15240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It groups jobs on the basis of territory or geography.</a:t>
            </a:r>
          </a:p>
          <a:p>
            <a:endParaRPr lang="en-US" dirty="0"/>
          </a:p>
          <a:p>
            <a:r>
              <a:rPr lang="en-US" dirty="0"/>
              <a:t>For example:-</a:t>
            </a:r>
          </a:p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http://www.emaytrix.com/mgmt307/images/section2/chart3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2" y="2590800"/>
            <a:ext cx="8305800" cy="3055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36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4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DIFFERENT ASPECTS OF GEOGRAPHICAL DEPARTMENTALIZATION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46799"/>
              </p:ext>
            </p:extLst>
          </p:nvPr>
        </p:nvGraphicFramePr>
        <p:xfrm>
          <a:off x="1285009" y="1981200"/>
          <a:ext cx="6743700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Positive Aspects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Negative Aspects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405">
                <a:tc>
                  <a:txBody>
                    <a:bodyPr/>
                    <a:lstStyle/>
                    <a:p>
                      <a:pPr marL="742950" marR="0" lvl="1" indent="-28575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More effective and efficient handling of specific regional issues that arise </a:t>
                      </a:r>
                    </a:p>
                    <a:p>
                      <a:pPr marL="742950" marR="0" lvl="1" indent="-28575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Serve needs of unique geographic markets better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742950" marR="0" lvl="1" indent="-28575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  <a:latin typeface="Century" pitchFamily="18" charset="0"/>
                        </a:rPr>
                        <a:t>Duplication of functions </a:t>
                      </a:r>
                    </a:p>
                    <a:p>
                      <a:pPr marL="742950" marR="0" lvl="1" indent="-28575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  <a:latin typeface="Century" pitchFamily="18" charset="0"/>
                        </a:rPr>
                        <a:t>Can feel isolated from other organizational areas </a:t>
                      </a:r>
                      <a:endParaRPr lang="en-US" sz="20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05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67479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DEPARTMENTALIZATION BY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" y="15240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It groups on the basis of product or customer flow.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 example:-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 descr="Departmentalization of Organization by Process Types">
            <a:extLst>
              <a:ext uri="{FF2B5EF4-FFF2-40B4-BE49-F238E27FC236}">
                <a16:creationId xmlns:a16="http://schemas.microsoft.com/office/drawing/2014/main" id="{B1F57324-6252-A813-8225-1367CB017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6"/>
          <a:stretch/>
        </p:blipFill>
        <p:spPr bwMode="auto">
          <a:xfrm>
            <a:off x="561474" y="2743200"/>
            <a:ext cx="7620000" cy="28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38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9309" y="381000"/>
            <a:ext cx="63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DIFFERENT ASPECTS OF PROCESS DEPARTMENTALIZATION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62330"/>
              </p:ext>
            </p:extLst>
          </p:nvPr>
        </p:nvGraphicFramePr>
        <p:xfrm>
          <a:off x="1399309" y="1676400"/>
          <a:ext cx="64008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Positive Aspects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Negative Aspects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319"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More efficient flow of work activities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  <a:latin typeface="Century" pitchFamily="18" charset="0"/>
                        </a:rPr>
                        <a:t>Can only be used with certain types of products </a:t>
                      </a:r>
                      <a:endParaRPr lang="en-US" sz="20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015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810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CUSTOMER  DEPARTMENTALIZATION</a:t>
            </a:r>
          </a:p>
          <a:p>
            <a:pPr algn="ctr"/>
            <a:endParaRPr lang="en-US" sz="24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groups jobs on the basis of common customers.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r>
              <a:rPr lang="en-US" dirty="0"/>
              <a:t>For example:-</a:t>
            </a:r>
          </a:p>
        </p:txBody>
      </p:sp>
      <p:pic>
        <p:nvPicPr>
          <p:cNvPr id="4098" name="Picture 2" descr="Departmentalization of Organization by Customer Group">
            <a:extLst>
              <a:ext uri="{FF2B5EF4-FFF2-40B4-BE49-F238E27FC236}">
                <a16:creationId xmlns:a16="http://schemas.microsoft.com/office/drawing/2014/main" id="{68730F94-0386-E076-13D1-6685ECBB0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7"/>
          <a:stretch/>
        </p:blipFill>
        <p:spPr bwMode="auto">
          <a:xfrm>
            <a:off x="1447800" y="2590800"/>
            <a:ext cx="6705600" cy="319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2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8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DIFFERENT ASPECTS OF PROCESS DEPARTMENTALIZATION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75779"/>
              </p:ext>
            </p:extLst>
          </p:nvPr>
        </p:nvGraphicFramePr>
        <p:xfrm>
          <a:off x="1600200" y="2057400"/>
          <a:ext cx="5943600" cy="2416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Positive Aspects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Negative Aspects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1453"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Customers' needs and problems can be met by specialists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  <a:latin typeface="Century" pitchFamily="18" charset="0"/>
                        </a:rPr>
                        <a:t>Duplication of functions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  <a:latin typeface="Century" pitchFamily="18" charset="0"/>
                        </a:rPr>
                        <a:t>Limited view of organizational goals </a:t>
                      </a:r>
                      <a:endParaRPr lang="en-US" sz="20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ED113-6869-01D8-0DF8-247CAA90595D}"/>
              </a:ext>
            </a:extLst>
          </p:cNvPr>
          <p:cNvSpPr txBox="1"/>
          <p:nvPr/>
        </p:nvSpPr>
        <p:spPr>
          <a:xfrm>
            <a:off x="533400" y="16002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200" b="1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 : A Social unit of people, systematically structured and managed to meet a need or to pursue collective goals on a continuing basis.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Century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200" b="1" dirty="0">
                <a:solidFill>
                  <a:srgbClr val="FFFF00"/>
                </a:solidFill>
                <a:latin typeface="Century" pitchFamily="18" charset="0"/>
              </a:rPr>
              <a:t>Organisational Structure: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All organisations have a management structure the determines the relationships b/w functions and positions, delegates roles, responsibilities and authority to carryout defined tasks.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Century" pitchFamily="18" charset="0"/>
            </a:endParaRPr>
          </a:p>
          <a:p>
            <a:pPr algn="just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It is a framework within which an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organisation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" pitchFamily="18" charset="0"/>
              </a:rPr>
              <a:t> arranges it’s lines of authorities and communications and allocates rights and duties.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C9B8B-CE0D-F758-EBDF-05D9C120B027}"/>
              </a:ext>
            </a:extLst>
          </p:cNvPr>
          <p:cNvSpPr txBox="1"/>
          <p:nvPr/>
        </p:nvSpPr>
        <p:spPr>
          <a:xfrm>
            <a:off x="914400" y="579596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entury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67532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381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CHAIN OF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0099" y="1166842"/>
            <a:ext cx="76064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is defined as a continuous line of authority that extends from upper organizational levels to the lowest levels and clarifies who reports to whom. 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/>
          </a:p>
          <a:p>
            <a:pPr algn="just"/>
            <a:r>
              <a:rPr lang="en-US" i="1" dirty="0"/>
              <a:t>There are three important concepts attached to this theory: </a:t>
            </a:r>
          </a:p>
          <a:p>
            <a:pPr algn="just"/>
            <a:endParaRPr lang="en-US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Authority: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Refers to the rights inherent in a managerial position to tell people what to do and to expect them to do it. </a:t>
            </a:r>
          </a:p>
          <a:p>
            <a:pPr lvl="0" algn="just"/>
            <a:endParaRPr lang="en-US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Responsibility:</a:t>
            </a:r>
            <a:r>
              <a:rPr lang="en-US" dirty="0"/>
              <a:t> The obligation to perform any assigned duties. </a:t>
            </a:r>
          </a:p>
          <a:p>
            <a:pPr lvl="0" algn="just"/>
            <a:endParaRPr lang="en-US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Unity of command: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management principle that each person should report to only one manager.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40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6096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SPAN OF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91440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Century" pitchFamily="18" charset="0"/>
            </a:endParaRPr>
          </a:p>
          <a:p>
            <a:endParaRPr lang="en-US" sz="2000" b="1" dirty="0">
              <a:latin typeface="Century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latin typeface="Century" pitchFamily="18" charset="0"/>
              </a:rPr>
              <a:t>It is important to a large degree because it determines the number of levels and managers an organization has. 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b="1" dirty="0">
              <a:latin typeface="Century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latin typeface="Century" pitchFamily="18" charset="0"/>
              </a:rPr>
              <a:t>Also, determines the number of employees a manager can efficiently and effectively manage.</a:t>
            </a:r>
            <a:br>
              <a:rPr lang="en-US" sz="2000" b="1" dirty="0">
                <a:latin typeface="Century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CENTRALIZATION  AND  DECENTRALIZATION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04863"/>
              </p:ext>
            </p:extLst>
          </p:nvPr>
        </p:nvGraphicFramePr>
        <p:xfrm>
          <a:off x="952500" y="1219200"/>
          <a:ext cx="7239000" cy="4952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More Centralization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More Decentralization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66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Environment is stable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Lower-level managers are not as capable or experienced at making decisions as upper-level managers.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Lower-level managers do not want to have say in decisions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Decisions are significant.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Organization is facing a crisis or the risk of company failure.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Company is large.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Effective implementation of company strategies depends on managers retaining say over what happens.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entury" pitchFamily="18" charset="0"/>
                        </a:rPr>
                        <a:t>Environment is complex, uncertain.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entury" pitchFamily="18" charset="0"/>
                        </a:rPr>
                        <a:t>Lower-level managers are capable and experienced at making decisions.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entury" pitchFamily="18" charset="0"/>
                        </a:rPr>
                        <a:t>Lower-level managers want a voice in decisions.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entury" pitchFamily="18" charset="0"/>
                        </a:rPr>
                        <a:t>Decisions are relatively minor.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entury" pitchFamily="18" charset="0"/>
                        </a:rPr>
                        <a:t>Corporate culture is open to allowing managers to have a say in what happens.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entury" pitchFamily="18" charset="0"/>
                        </a:rPr>
                        <a:t>Company is geographically dispersed.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entury" pitchFamily="18" charset="0"/>
                        </a:rPr>
                        <a:t>Effective implementation of company strategies depends on managers having involvement and flexibility to make decisions 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45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304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  <a:latin typeface="Century" pitchFamily="18" charset="0"/>
              </a:rPr>
              <a:t>FORMALIZATION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90147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refers to the degree to which jobs within the organization are standardized and the extent to which employee behavior is guided by rules and procedures.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31952"/>
              </p:ext>
            </p:extLst>
          </p:nvPr>
        </p:nvGraphicFramePr>
        <p:xfrm>
          <a:off x="1009650" y="2667000"/>
          <a:ext cx="7124700" cy="3220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HIGH LEVELS 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entury" pitchFamily="18" charset="0"/>
                        </a:rPr>
                        <a:t>LOW LEVELS </a:t>
                      </a:r>
                      <a:endParaRPr lang="en-US" sz="24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471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minimum amount of discretion over what, when, and how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consistent output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explicit job descriptions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organizational rules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Century" pitchFamily="18" charset="0"/>
                        </a:rPr>
                        <a:t>clearly defined procedures 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Century" pitchFamily="18" charset="0"/>
                        </a:rPr>
                        <a:t>Unprogrammed behaviors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Century" pitchFamily="18" charset="0"/>
                        </a:rPr>
                        <a:t>exercise discretion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Century" pitchFamily="18" charset="0"/>
                        </a:rPr>
                        <a:t>great deal of freedom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Century" pitchFamily="18" charset="0"/>
                        </a:rPr>
                        <a:t>less standardization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Century" pitchFamily="18" charset="0"/>
                        </a:rPr>
                        <a:t>consider alternatives </a:t>
                      </a:r>
                      <a:endParaRPr lang="en-US" sz="1800" dirty="0">
                        <a:effectLst/>
                        <a:latin typeface="Century" pitchFamily="18" charset="0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611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0414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Different forms of </a:t>
            </a:r>
          </a:p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Organisational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758190"/>
            <a:ext cx="5715000" cy="389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Line </a:t>
            </a:r>
            <a:r>
              <a:rPr lang="en-US" sz="2400" dirty="0" err="1"/>
              <a:t>Organisation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Line and Staff </a:t>
            </a:r>
            <a:r>
              <a:rPr lang="en-US" sz="2400" dirty="0" err="1"/>
              <a:t>Organisation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Functional </a:t>
            </a:r>
            <a:r>
              <a:rPr lang="en-US" sz="2400" dirty="0" err="1"/>
              <a:t>Organisation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</a:t>
            </a:r>
            <a:r>
              <a:rPr lang="en-US" sz="2400" dirty="0" err="1"/>
              <a:t>Organisation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Matrix </a:t>
            </a:r>
            <a:r>
              <a:rPr lang="en-US" sz="2400" dirty="0" err="1"/>
              <a:t>Organisation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Network Organisational Structure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Committee </a:t>
            </a:r>
            <a:r>
              <a:rPr lang="en-US" sz="2400" dirty="0" err="1"/>
              <a:t>Organisation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399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0414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1. Line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51508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is the oldest and simplest form of </a:t>
            </a:r>
            <a:r>
              <a:rPr lang="en-US" sz="2000" dirty="0" err="1"/>
              <a:t>organisational</a:t>
            </a:r>
            <a:r>
              <a:rPr lang="en-US" sz="2000" dirty="0"/>
              <a:t> structure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Also known as military, vertical, departmental and hierarchical </a:t>
            </a:r>
            <a:r>
              <a:rPr lang="en-US" sz="2000" dirty="0" err="1"/>
              <a:t>organisation</a:t>
            </a:r>
            <a:r>
              <a:rPr lang="en-US" sz="2000" dirty="0"/>
              <a:t> structure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 line </a:t>
            </a:r>
            <a:r>
              <a:rPr lang="en-US" sz="2000" dirty="0" err="1"/>
              <a:t>organisation</a:t>
            </a:r>
            <a:r>
              <a:rPr lang="en-US" sz="2000" dirty="0"/>
              <a:t>, authority flows from the top to bottom vertically in a straight line manner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Responsibility and accountability flows in an opposite but equally direct vertical manner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Line </a:t>
            </a:r>
            <a:r>
              <a:rPr lang="en-US" sz="2000" dirty="0" err="1"/>
              <a:t>organisation</a:t>
            </a:r>
            <a:r>
              <a:rPr lang="en-US" sz="2000" dirty="0"/>
              <a:t> may be of 2 types –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Pure line </a:t>
            </a:r>
            <a:r>
              <a:rPr lang="en-US" sz="2000" dirty="0" err="1"/>
              <a:t>organisation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Department line </a:t>
            </a:r>
            <a:r>
              <a:rPr lang="en-US" sz="2000" dirty="0" err="1"/>
              <a:t>organisaton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8719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1</a:t>
            </a:r>
            <a:r>
              <a:rPr lang="en-US" sz="3000" b="1" u="sng" dirty="0">
                <a:solidFill>
                  <a:srgbClr val="FFFF00"/>
                </a:solidFill>
                <a:latin typeface="Century" pitchFamily="18" charset="0"/>
              </a:rPr>
              <a:t>(a)</a:t>
            </a:r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. Pure Line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64385"/>
            <a:ext cx="7924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Pure line </a:t>
            </a:r>
            <a:r>
              <a:rPr lang="en-US" sz="2000" dirty="0" err="1"/>
              <a:t>organisation</a:t>
            </a:r>
            <a:r>
              <a:rPr lang="en-US" sz="2000" dirty="0"/>
              <a:t> is one in which activities at a particular level are the same.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Every employee at the same level performs by and large the same type of 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Departments are created for the sake of convenience to the supervisor.  </a:t>
            </a:r>
          </a:p>
        </p:txBody>
      </p:sp>
      <p:pic>
        <p:nvPicPr>
          <p:cNvPr id="1026" name="Picture 2" descr="Line Organization: Chart, Meaning, Advantages and Disadvantages">
            <a:extLst>
              <a:ext uri="{FF2B5EF4-FFF2-40B4-BE49-F238E27FC236}">
                <a16:creationId xmlns:a16="http://schemas.microsoft.com/office/drawing/2014/main" id="{DAA1765F-7140-01EF-8A4B-704D704C6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4762" r="2739" b="4762"/>
          <a:stretch/>
        </p:blipFill>
        <p:spPr bwMode="auto">
          <a:xfrm>
            <a:off x="1295400" y="3584114"/>
            <a:ext cx="632460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07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1(b). Department Line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19" y="1427948"/>
            <a:ext cx="350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Here whole work of the </a:t>
            </a:r>
            <a:r>
              <a:rPr lang="en-US" sz="2000" dirty="0" err="1"/>
              <a:t>organisation</a:t>
            </a:r>
            <a:r>
              <a:rPr lang="en-US" sz="2000" dirty="0"/>
              <a:t> is divided into functional departments  like HR, Finance, Production, Marketing, etc.,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Each department works as a self sufficient unit under the supervision of a departmental manager.</a:t>
            </a:r>
          </a:p>
        </p:txBody>
      </p:sp>
      <p:pic>
        <p:nvPicPr>
          <p:cNvPr id="2050" name="Picture 2" descr="ECONOMICS,COMMERCE AND MANAGEMENT: TYPES OF ORGANIZATION">
            <a:extLst>
              <a:ext uri="{FF2B5EF4-FFF2-40B4-BE49-F238E27FC236}">
                <a16:creationId xmlns:a16="http://schemas.microsoft.com/office/drawing/2014/main" id="{C7CF29C8-5691-0424-452E-D5E97CCC1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23333" r="26521" b="7778"/>
          <a:stretch/>
        </p:blipFill>
        <p:spPr bwMode="auto">
          <a:xfrm>
            <a:off x="4038600" y="1447613"/>
            <a:ext cx="4748981" cy="409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37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Suitability of line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19" y="1427948"/>
            <a:ext cx="8254182" cy="372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This structure is suitable for the following types of business organisations: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Small scale or sole proprietary </a:t>
            </a:r>
            <a:r>
              <a:rPr lang="en-US" sz="2000" dirty="0" err="1"/>
              <a:t>organisaiton</a:t>
            </a:r>
            <a:endParaRPr lang="en-US" sz="2000" dirty="0"/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Organisations with simple routine operations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Organisations having automatic and continuous production function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Organisations having short chain of command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Organisations having a few subordinates at each level</a:t>
            </a:r>
          </a:p>
        </p:txBody>
      </p:sp>
    </p:spTree>
    <p:extLst>
      <p:ext uri="{BB962C8B-B14F-4D97-AF65-F5344CB8AC3E}">
        <p14:creationId xmlns:p14="http://schemas.microsoft.com/office/powerpoint/2010/main" val="3832267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Line &amp; Staff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pic>
        <p:nvPicPr>
          <p:cNvPr id="3074" name="Picture 2" descr="Line and Staff Organisation Chart Source: Akrani, (2010), Organisation... |  Download Scientific Diagram">
            <a:extLst>
              <a:ext uri="{FF2B5EF4-FFF2-40B4-BE49-F238E27FC236}">
                <a16:creationId xmlns:a16="http://schemas.microsoft.com/office/drawing/2014/main" id="{A4031ED2-0C74-F2C9-09B2-4DDB454B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7718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ED113-6869-01D8-0DF8-247CAA90595D}"/>
              </a:ext>
            </a:extLst>
          </p:cNvPr>
          <p:cNvSpPr txBox="1"/>
          <p:nvPr/>
        </p:nvSpPr>
        <p:spPr>
          <a:xfrm>
            <a:off x="1074821" y="1600200"/>
            <a:ext cx="8077200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" pitchFamily="18" charset="0"/>
              </a:rPr>
              <a:t>Coordinates activities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" pitchFamily="18" charset="0"/>
              </a:rPr>
              <a:t>Cluster job into units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" pitchFamily="18" charset="0"/>
              </a:rPr>
              <a:t>It ensure optimum use of resource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" pitchFamily="18" charset="0"/>
              </a:rPr>
              <a:t>Establish relationship among individual groups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" pitchFamily="18" charset="0"/>
              </a:rPr>
              <a:t>It </a:t>
            </a:r>
            <a:r>
              <a:rPr lang="en-US" sz="2400" b="1" dirty="0" err="1">
                <a:latin typeface="Century" pitchFamily="18" charset="0"/>
              </a:rPr>
              <a:t>facilates</a:t>
            </a:r>
            <a:r>
              <a:rPr lang="en-US" sz="2400" b="1" dirty="0">
                <a:latin typeface="Century" pitchFamily="18" charset="0"/>
              </a:rPr>
              <a:t> growth and creativity</a:t>
            </a:r>
            <a:endParaRPr lang="en-US" sz="2400" dirty="0">
              <a:latin typeface="Century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C9B8B-CE0D-F758-EBDF-05D9C120B027}"/>
              </a:ext>
            </a:extLst>
          </p:cNvPr>
          <p:cNvSpPr txBox="1"/>
          <p:nvPr/>
        </p:nvSpPr>
        <p:spPr>
          <a:xfrm>
            <a:off x="914400" y="579596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FF00"/>
                </a:solidFill>
                <a:latin typeface="Century" pitchFamily="18" charset="0"/>
              </a:rPr>
              <a:t>Purpose of </a:t>
            </a:r>
            <a:r>
              <a:rPr lang="en-US" sz="2800" b="1" u="sng" dirty="0" err="1">
                <a:solidFill>
                  <a:srgbClr val="FFFF00"/>
                </a:solidFill>
                <a:latin typeface="Century" pitchFamily="18" charset="0"/>
              </a:rPr>
              <a:t>Organising</a:t>
            </a:r>
            <a:endParaRPr lang="en-US" sz="28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7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2. Line &amp; Staff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109" y="1031275"/>
            <a:ext cx="82541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is a modification over the basic line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structure combines the staff specialists / experts with the line managers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vertical flow of authority and responsibility remain the same as in line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Additionally, staff specialists are associated with line managers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Staff specialists / experts are the persons / departments who provide technical advice or service to the line managers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Line managers may / may not use their specialized knowledge.</a:t>
            </a:r>
          </a:p>
        </p:txBody>
      </p:sp>
    </p:spTree>
    <p:extLst>
      <p:ext uri="{BB962C8B-B14F-4D97-AF65-F5344CB8AC3E}">
        <p14:creationId xmlns:p14="http://schemas.microsoft.com/office/powerpoint/2010/main" val="448916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2. Line &amp; Staff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B8D2AE5-B521-6C0C-ABC1-48FDBDB8ADD5}"/>
              </a:ext>
            </a:extLst>
          </p:cNvPr>
          <p:cNvSpPr txBox="1"/>
          <p:nvPr/>
        </p:nvSpPr>
        <p:spPr>
          <a:xfrm>
            <a:off x="518337" y="1295400"/>
            <a:ext cx="8077515" cy="39350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 line and staff organization, decisions are made by specialists and experts of related field. </a:t>
            </a: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Therefore, decision making is effective in this type of organization structure. </a:t>
            </a: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Because of better coordination, specialization and proper division of work, there is balanced work load and less burden to the line executives.</a:t>
            </a: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+mj-lt"/>
                <a:cs typeface="Times New Roman"/>
              </a:rPr>
              <a:t>This type </a:t>
            </a:r>
            <a:r>
              <a:rPr sz="2000" dirty="0">
                <a:latin typeface="+mj-lt"/>
                <a:cs typeface="Times New Roman"/>
              </a:rPr>
              <a:t>of organization </a:t>
            </a:r>
            <a:r>
              <a:rPr sz="2000" spc="-5" dirty="0">
                <a:latin typeface="+mj-lt"/>
                <a:cs typeface="Times New Roman"/>
              </a:rPr>
              <a:t>is also called as </a:t>
            </a:r>
            <a:r>
              <a:rPr sz="2000" spc="-5" dirty="0">
                <a:solidFill>
                  <a:srgbClr val="FFFF00"/>
                </a:solidFill>
                <a:latin typeface="+mj-lt"/>
                <a:cs typeface="Times New Roman"/>
              </a:rPr>
              <a:t>scalar</a:t>
            </a:r>
            <a:r>
              <a:rPr sz="2000" spc="-50" dirty="0">
                <a:solidFill>
                  <a:srgbClr val="FFFF00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+mj-lt"/>
                <a:cs typeface="Times New Roman"/>
              </a:rPr>
              <a:t>organization</a:t>
            </a:r>
            <a:r>
              <a:rPr sz="2000" dirty="0">
                <a:latin typeface="+mj-lt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413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Suitability of Line &amp; Staff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049" y="1295400"/>
            <a:ext cx="7940842" cy="141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most suitable for medium and large organisations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structure is not suitable for small organisations on account of high cost involved in it.</a:t>
            </a:r>
          </a:p>
        </p:txBody>
      </p:sp>
    </p:spTree>
    <p:extLst>
      <p:ext uri="{BB962C8B-B14F-4D97-AF65-F5344CB8AC3E}">
        <p14:creationId xmlns:p14="http://schemas.microsoft.com/office/powerpoint/2010/main" val="1430058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3. Functional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pic>
        <p:nvPicPr>
          <p:cNvPr id="4098" name="Picture 2" descr="Functional organizational structure: Everything Yo">
            <a:extLst>
              <a:ext uri="{FF2B5EF4-FFF2-40B4-BE49-F238E27FC236}">
                <a16:creationId xmlns:a16="http://schemas.microsoft.com/office/drawing/2014/main" id="{49E77960-0857-8DEC-3134-5C1DCBBDF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 bwMode="auto">
          <a:xfrm>
            <a:off x="400050" y="1472624"/>
            <a:ext cx="8343900" cy="41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73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3. Functional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049" y="1295400"/>
            <a:ext cx="7940842" cy="573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This structure is based on the concept of functional foremanship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In this structure, the line authority is channelized through the staff specialists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Line authority runs through many functional experts who have the authority to issue orders in their areas of specialization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For every department (Finance, HR, Marketing, Production…) their exist an expert who has direct control over that department.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Thus there is multiplicity of command instead of unity of command.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43589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4. Project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pic>
        <p:nvPicPr>
          <p:cNvPr id="5122" name="Picture 2" descr="The 4 Types of Project Organizational Structure">
            <a:extLst>
              <a:ext uri="{FF2B5EF4-FFF2-40B4-BE49-F238E27FC236}">
                <a16:creationId xmlns:a16="http://schemas.microsoft.com/office/drawing/2014/main" id="{F39B0FB5-54A3-E96B-8645-A4A74D2D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1" y="1219200"/>
            <a:ext cx="7924800" cy="49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1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4. Project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049" y="1295400"/>
            <a:ext cx="7940842" cy="464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 temporary structure designed to accomplish a specific task or project with the help of specialists drawn from different functional departments within the </a:t>
            </a:r>
            <a:r>
              <a:rPr lang="en-US" sz="2000" dirty="0" err="1"/>
              <a:t>organisation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lead by a project manager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 draws specialists from different functional department and assigns them activities necessary to accomplish the project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Project manager is responsible for the coordination of all the personnel working on the project.</a:t>
            </a:r>
          </a:p>
        </p:txBody>
      </p:sp>
    </p:spTree>
    <p:extLst>
      <p:ext uri="{BB962C8B-B14F-4D97-AF65-F5344CB8AC3E}">
        <p14:creationId xmlns:p14="http://schemas.microsoft.com/office/powerpoint/2010/main" val="3737603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5. Matrix / Grid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pic>
        <p:nvPicPr>
          <p:cNvPr id="6146" name="Picture 2" descr="Management Studies: Matrix Organization Structure | Usefulness of Matrix  Organization Structure">
            <a:extLst>
              <a:ext uri="{FF2B5EF4-FFF2-40B4-BE49-F238E27FC236}">
                <a16:creationId xmlns:a16="http://schemas.microsoft.com/office/drawing/2014/main" id="{769B9E67-E049-267D-4880-B7CE4B1B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3" y="1222163"/>
            <a:ext cx="7924800" cy="44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01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5. Matrix / Grid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049" y="1295400"/>
            <a:ext cx="7940842" cy="464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 hybrid </a:t>
            </a:r>
            <a:r>
              <a:rPr lang="en-US" sz="2000" dirty="0" err="1"/>
              <a:t>organisation</a:t>
            </a:r>
            <a:r>
              <a:rPr lang="en-US" sz="2000" dirty="0"/>
              <a:t> structure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combines project </a:t>
            </a:r>
            <a:r>
              <a:rPr lang="en-US" sz="2000" dirty="0" err="1"/>
              <a:t>organisation</a:t>
            </a:r>
            <a:r>
              <a:rPr lang="en-US" sz="2000" dirty="0"/>
              <a:t> structure and functional </a:t>
            </a:r>
            <a:r>
              <a:rPr lang="en-US" sz="2000" dirty="0" err="1"/>
              <a:t>organisational</a:t>
            </a:r>
            <a:r>
              <a:rPr lang="en-US" sz="2000" dirty="0"/>
              <a:t> structure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 permanent </a:t>
            </a:r>
            <a:r>
              <a:rPr lang="en-US" sz="2000" dirty="0" err="1"/>
              <a:t>organisaiton</a:t>
            </a:r>
            <a:r>
              <a:rPr lang="en-US" sz="2000" dirty="0"/>
              <a:t> structure designed to accomplish a specific project by using team of specialists drawn from different functional departments within an </a:t>
            </a:r>
            <a:r>
              <a:rPr lang="en-US" sz="2000" dirty="0" err="1"/>
              <a:t>organisation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are functional managers and project managers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Team members are accountable to both functional managers and project mangers</a:t>
            </a:r>
          </a:p>
        </p:txBody>
      </p:sp>
    </p:spTree>
    <p:extLst>
      <p:ext uri="{BB962C8B-B14F-4D97-AF65-F5344CB8AC3E}">
        <p14:creationId xmlns:p14="http://schemas.microsoft.com/office/powerpoint/2010/main" val="3631534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Suitability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049" y="1295400"/>
            <a:ext cx="7940842" cy="233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Suitable for complex tasks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Suitable for projects with specified time and cost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Suitable for aerospace, construction, advertising, hospital which have specified time and cost framework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41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>
            <a:extLst>
              <a:ext uri="{FF2B5EF4-FFF2-40B4-BE49-F238E27FC236}">
                <a16:creationId xmlns:a16="http://schemas.microsoft.com/office/drawing/2014/main" id="{CC7DBFCB-B128-9E30-9AD6-4D14349E08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860AFF-3435-402C-9A23-DDA1296C1FB5}" type="slidenum">
              <a:rPr lang="en-US" altLang="en-US" sz="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800"/>
          </a:p>
        </p:txBody>
      </p:sp>
      <p:sp>
        <p:nvSpPr>
          <p:cNvPr id="59395" name="AutoShape 2">
            <a:extLst>
              <a:ext uri="{FF2B5EF4-FFF2-40B4-BE49-F238E27FC236}">
                <a16:creationId xmlns:a16="http://schemas.microsoft.com/office/drawing/2014/main" id="{E4402D09-A1D6-B12B-CF2B-E9FF07C6F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928" y="252413"/>
            <a:ext cx="8095472" cy="620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b="1" dirty="0">
                <a:solidFill>
                  <a:srgbClr val="FFFF00"/>
                </a:solidFill>
              </a:rPr>
              <a:t>Nature / Characteristics of </a:t>
            </a:r>
            <a:r>
              <a:rPr lang="en-US" altLang="en-US" sz="2600" b="1" dirty="0" err="1">
                <a:solidFill>
                  <a:srgbClr val="FFFF00"/>
                </a:solidFill>
              </a:rPr>
              <a:t>Organisation</a:t>
            </a:r>
            <a:endParaRPr lang="en-US" altLang="en-US" sz="2600" b="1" dirty="0">
              <a:solidFill>
                <a:srgbClr val="FFFF00"/>
              </a:solidFill>
            </a:endParaRPr>
          </a:p>
        </p:txBody>
      </p:sp>
      <p:sp>
        <p:nvSpPr>
          <p:cNvPr id="59396" name="Oval 3">
            <a:extLst>
              <a:ext uri="{FF2B5EF4-FFF2-40B4-BE49-F238E27FC236}">
                <a16:creationId xmlns:a16="http://schemas.microsoft.com/office/drawing/2014/main" id="{6E6837D8-EB59-CD4A-5295-2372F87A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20900"/>
            <a:ext cx="3962400" cy="388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/>
          </a:p>
        </p:txBody>
      </p:sp>
      <p:graphicFrame>
        <p:nvGraphicFramePr>
          <p:cNvPr id="59397" name="Object 4">
            <a:extLst>
              <a:ext uri="{FF2B5EF4-FFF2-40B4-BE49-F238E27FC236}">
                <a16:creationId xmlns:a16="http://schemas.microsoft.com/office/drawing/2014/main" id="{55EBE180-3DD2-1180-AA1F-F888F1AC1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900113" y="584200"/>
          <a:ext cx="10266363" cy="657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029382" imgH="4000618" progId="MSGraph.Chart.8">
                  <p:embed followColorScheme="full"/>
                </p:oleObj>
              </mc:Choice>
              <mc:Fallback>
                <p:oleObj name="Chart" r:id="rId2" imgW="6029382" imgH="4000618" progId="MSGraph.Chart.8">
                  <p:embed followColorScheme="full"/>
                  <p:pic>
                    <p:nvPicPr>
                      <p:cNvPr id="59397" name="Object 4">
                        <a:extLst>
                          <a:ext uri="{FF2B5EF4-FFF2-40B4-BE49-F238E27FC236}">
                            <a16:creationId xmlns:a16="http://schemas.microsoft.com/office/drawing/2014/main" id="{55EBE180-3DD2-1180-AA1F-F888F1AC1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00113" y="584200"/>
                        <a:ext cx="10266363" cy="657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Text Box 5">
            <a:extLst>
              <a:ext uri="{FF2B5EF4-FFF2-40B4-BE49-F238E27FC236}">
                <a16:creationId xmlns:a16="http://schemas.microsoft.com/office/drawing/2014/main" id="{FFB833D7-27E7-477F-4AE8-D8027FF1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446" y="1814513"/>
            <a:ext cx="1709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Dynamics of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/>
              <a:t>organisation</a:t>
            </a:r>
            <a:endParaRPr lang="en-US" altLang="en-US" sz="2000" b="1" dirty="0"/>
          </a:p>
        </p:txBody>
      </p:sp>
      <p:sp>
        <p:nvSpPr>
          <p:cNvPr id="273414" name="Text Box 6">
            <a:extLst>
              <a:ext uri="{FF2B5EF4-FFF2-40B4-BE49-F238E27FC236}">
                <a16:creationId xmlns:a16="http://schemas.microsoft.com/office/drawing/2014/main" id="{A486FFC4-E2C6-2F25-2AEE-E820902A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551" y="3522663"/>
            <a:ext cx="12522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Division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of work</a:t>
            </a:r>
          </a:p>
        </p:txBody>
      </p:sp>
      <p:sp>
        <p:nvSpPr>
          <p:cNvPr id="273415" name="Text Box 7">
            <a:extLst>
              <a:ext uri="{FF2B5EF4-FFF2-40B4-BE49-F238E27FC236}">
                <a16:creationId xmlns:a16="http://schemas.microsoft.com/office/drawing/2014/main" id="{84C1BD46-C544-0FD5-68B2-60F9AAA3B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304" y="1814513"/>
            <a:ext cx="1337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Group of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People</a:t>
            </a:r>
          </a:p>
        </p:txBody>
      </p:sp>
      <p:sp>
        <p:nvSpPr>
          <p:cNvPr id="273416" name="Text Box 8">
            <a:extLst>
              <a:ext uri="{FF2B5EF4-FFF2-40B4-BE49-F238E27FC236}">
                <a16:creationId xmlns:a16="http://schemas.microsoft.com/office/drawing/2014/main" id="{14D02CC8-7C65-34A5-CC65-801C9D0D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975" y="4938713"/>
            <a:ext cx="13676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Common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purpose</a:t>
            </a:r>
          </a:p>
        </p:txBody>
      </p:sp>
      <p:sp>
        <p:nvSpPr>
          <p:cNvPr id="273417" name="Text Box 9">
            <a:extLst>
              <a:ext uri="{FF2B5EF4-FFF2-40B4-BE49-F238E27FC236}">
                <a16:creationId xmlns:a16="http://schemas.microsoft.com/office/drawing/2014/main" id="{4813281B-3067-2BD8-7487-20F412DA9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056" y="4906963"/>
            <a:ext cx="17796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Vertical &amp;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horizontal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9D76D653-2249-C3EC-4E61-956C975D2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41" y="3431272"/>
            <a:ext cx="1396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Chain of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command</a:t>
            </a:r>
          </a:p>
        </p:txBody>
      </p:sp>
      <p:sp>
        <p:nvSpPr>
          <p:cNvPr id="59404" name="Oval 11">
            <a:extLst>
              <a:ext uri="{FF2B5EF4-FFF2-40B4-BE49-F238E27FC236}">
                <a16:creationId xmlns:a16="http://schemas.microsoft.com/office/drawing/2014/main" id="{8822F3D3-1C59-41A7-787A-BCA3C296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82900"/>
            <a:ext cx="1981200" cy="1905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/>
          </a:p>
        </p:txBody>
      </p:sp>
      <p:sp>
        <p:nvSpPr>
          <p:cNvPr id="59405" name="Text Box 12">
            <a:extLst>
              <a:ext uri="{FF2B5EF4-FFF2-40B4-BE49-F238E27FC236}">
                <a16:creationId xmlns:a16="http://schemas.microsoft.com/office/drawing/2014/main" id="{80C0730B-8272-9DE1-3721-9D5444F03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500438"/>
            <a:ext cx="2030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Nature of </a:t>
            </a:r>
            <a:r>
              <a:rPr lang="en-US" altLang="en-US" sz="2000" b="1" dirty="0" err="1">
                <a:solidFill>
                  <a:schemeClr val="bg1"/>
                </a:solidFill>
              </a:rPr>
              <a:t>Organisation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sp>
        <p:nvSpPr>
          <p:cNvPr id="273421" name="Text Box 13">
            <a:extLst>
              <a:ext uri="{FF2B5EF4-FFF2-40B4-BE49-F238E27FC236}">
                <a16:creationId xmlns:a16="http://schemas.microsoft.com/office/drawing/2014/main" id="{7E14FDFD-178D-6107-3AEA-16725EE8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484313"/>
            <a:ext cx="68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</a:t>
            </a:r>
          </a:p>
        </p:txBody>
      </p:sp>
      <p:sp>
        <p:nvSpPr>
          <p:cNvPr id="273422" name="Text Box 14">
            <a:extLst>
              <a:ext uri="{FF2B5EF4-FFF2-40B4-BE49-F238E27FC236}">
                <a16:creationId xmlns:a16="http://schemas.microsoft.com/office/drawing/2014/main" id="{3725DE7C-5B65-7F81-B3DF-3BFCBFC5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5573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</a:p>
        </p:txBody>
      </p:sp>
      <p:sp>
        <p:nvSpPr>
          <p:cNvPr id="273423" name="Text Box 15">
            <a:extLst>
              <a:ext uri="{FF2B5EF4-FFF2-40B4-BE49-F238E27FC236}">
                <a16:creationId xmlns:a16="http://schemas.microsoft.com/office/drawing/2014/main" id="{4B20789C-DEDC-60BE-DE4E-F63705098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3252788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sym typeface="Wingdings" panose="05000000000000000000" pitchFamily="2" charset="2"/>
              </a:rPr>
              <a:t></a:t>
            </a:r>
          </a:p>
        </p:txBody>
      </p:sp>
      <p:sp>
        <p:nvSpPr>
          <p:cNvPr id="273424" name="Text Box 16">
            <a:extLst>
              <a:ext uri="{FF2B5EF4-FFF2-40B4-BE49-F238E27FC236}">
                <a16:creationId xmlns:a16="http://schemas.microsoft.com/office/drawing/2014/main" id="{5D22BB6D-E274-706F-225E-B1E48157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55307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</a:t>
            </a:r>
          </a:p>
        </p:txBody>
      </p:sp>
      <p:sp>
        <p:nvSpPr>
          <p:cNvPr id="273425" name="Text Box 17">
            <a:extLst>
              <a:ext uri="{FF2B5EF4-FFF2-40B4-BE49-F238E27FC236}">
                <a16:creationId xmlns:a16="http://schemas.microsoft.com/office/drawing/2014/main" id="{37589B61-BF1D-F533-EB79-FCA4047E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734050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sym typeface="Wingdings" panose="05000000000000000000" pitchFamily="2" charset="2"/>
              </a:rPr>
              <a:t></a:t>
            </a:r>
          </a:p>
        </p:txBody>
      </p:sp>
      <p:sp>
        <p:nvSpPr>
          <p:cNvPr id="273428" name="Text Box 20">
            <a:extLst>
              <a:ext uri="{FF2B5EF4-FFF2-40B4-BE49-F238E27FC236}">
                <a16:creationId xmlns:a16="http://schemas.microsoft.com/office/drawing/2014/main" id="{1F7780BF-3E47-C715-0976-DE71763E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511" y="4001402"/>
            <a:ext cx="68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utoUpdateAnimBg="0"/>
      <p:bldP spid="273414" grpId="0" autoUpdateAnimBg="0"/>
      <p:bldP spid="273415" grpId="0" autoUpdateAnimBg="0"/>
      <p:bldP spid="273416" grpId="0" autoUpdateAnimBg="0"/>
      <p:bldP spid="273417" grpId="0" autoUpdateAnimBg="0"/>
      <p:bldP spid="273418" grpId="0" autoUpdateAnimBg="0"/>
      <p:bldP spid="273421" grpId="0"/>
      <p:bldP spid="273422" grpId="0"/>
      <p:bldP spid="273423" grpId="0"/>
      <p:bldP spid="273424" grpId="0"/>
      <p:bldP spid="273425" grpId="0"/>
      <p:bldP spid="2734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6. Network Organisational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049" y="1295400"/>
            <a:ext cx="7940842" cy="510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A network structure is the one in which more than one organization combine to produce a good or provide a service.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These organizations can either get into a partnership for a particular venture, or one organization can hire others to handle one or more of its functions (outsourcing), for example, marketing, production, sales and so on.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Outsourcing is done by organizations pursuing network structure.</a:t>
            </a:r>
          </a:p>
        </p:txBody>
      </p:sp>
    </p:spTree>
    <p:extLst>
      <p:ext uri="{BB962C8B-B14F-4D97-AF65-F5344CB8AC3E}">
        <p14:creationId xmlns:p14="http://schemas.microsoft.com/office/powerpoint/2010/main" val="2773812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6. Network Organisational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8228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The </a:t>
            </a:r>
            <a:r>
              <a:rPr lang="en-US" sz="2000" b="1" i="0" u="sng" cap="all" dirty="0">
                <a:effectLst/>
                <a:latin typeface="+mj-lt"/>
              </a:rPr>
              <a:t>NETWORK ORGANIZATIONAL STRUCTURE</a:t>
            </a:r>
            <a:r>
              <a:rPr lang="en-US" sz="2000" b="0" i="0" dirty="0">
                <a:effectLst/>
                <a:latin typeface="+mj-lt"/>
              </a:rPr>
              <a:t> (also called </a:t>
            </a:r>
            <a:r>
              <a:rPr lang="en-US" sz="2000" b="1" i="0" u="sng" dirty="0">
                <a:effectLst/>
                <a:latin typeface="+mj-lt"/>
              </a:rPr>
              <a:t>virtual network structure</a:t>
            </a:r>
            <a:r>
              <a:rPr lang="en-US" sz="2000" b="0" i="0" dirty="0">
                <a:effectLst/>
                <a:latin typeface="+mj-lt"/>
              </a:rPr>
              <a:t>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It is a temporary or permanent arrangement of otherwise independent organizations or associates, forming an alliance to produce a product or service by sharing costs and core competencies.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The network-based </a:t>
            </a:r>
            <a:r>
              <a:rPr lang="en-US" sz="2000" b="0" i="0" u="none" strike="noStrike" dirty="0">
                <a:effectLst/>
                <a:latin typeface="+mj-lt"/>
              </a:rPr>
              <a:t>organizational structure Opens in new window</a:t>
            </a:r>
            <a:r>
              <a:rPr lang="en-US" sz="2000" b="0" i="0" dirty="0">
                <a:effectLst/>
                <a:latin typeface="+mj-lt"/>
              </a:rPr>
              <a:t> is built around alliances between organizations within the network.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Each associate or organization of the network focuses on its core competency and performs some portion of the activities necessary to deliver the products and services of the network as a whole.</a:t>
            </a:r>
          </a:p>
        </p:txBody>
      </p:sp>
    </p:spTree>
    <p:extLst>
      <p:ext uri="{BB962C8B-B14F-4D97-AF65-F5344CB8AC3E}">
        <p14:creationId xmlns:p14="http://schemas.microsoft.com/office/powerpoint/2010/main" val="2760732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248F32-5612-32C2-527F-EAF3BC9297C5}"/>
              </a:ext>
            </a:extLst>
          </p:cNvPr>
          <p:cNvSpPr/>
          <p:nvPr/>
        </p:nvSpPr>
        <p:spPr>
          <a:xfrm>
            <a:off x="1165712" y="1447800"/>
            <a:ext cx="7086600" cy="3276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6. Network Organisational Structure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965C6F-9551-8EC3-92A8-F34D425315A2}"/>
              </a:ext>
            </a:extLst>
          </p:cNvPr>
          <p:cNvSpPr/>
          <p:nvPr/>
        </p:nvSpPr>
        <p:spPr>
          <a:xfrm>
            <a:off x="1703093" y="1985965"/>
            <a:ext cx="6011837" cy="220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998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7. Committee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82286"/>
            <a:ext cx="7924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It is a form of staff organization formed for giving specialized advice to line managers.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 committee is a group of two or more appointed, nominated or elected persons to consider, discuss, decide, recommend or report on some issue or matter assigned to them.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algn="just" fontAlgn="base"/>
            <a:r>
              <a:rPr lang="en-US" sz="2000" dirty="0">
                <a:solidFill>
                  <a:srgbClr val="FFFF00"/>
                </a:solidFill>
                <a:latin typeface="+mj-lt"/>
              </a:rPr>
              <a:t>Types of committees:</a:t>
            </a:r>
          </a:p>
          <a:p>
            <a:pPr algn="just" fontAlgn="base"/>
            <a:endParaRPr lang="en-US" sz="1100" dirty="0">
              <a:solidFill>
                <a:srgbClr val="FFFF00"/>
              </a:solidFill>
              <a:latin typeface="+mj-lt"/>
            </a:endParaRP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On the basis of duration</a:t>
            </a:r>
          </a:p>
          <a:p>
            <a:pPr lvl="2" algn="just" fontAlgn="base"/>
            <a:r>
              <a:rPr lang="en-US" sz="2000" dirty="0">
                <a:latin typeface="+mj-lt"/>
              </a:rPr>
              <a:t>a) Permanent committees</a:t>
            </a:r>
          </a:p>
          <a:p>
            <a:pPr lvl="2" algn="just" fontAlgn="base"/>
            <a:r>
              <a:rPr lang="en-US" sz="2000" b="0" i="0" dirty="0">
                <a:effectLst/>
                <a:latin typeface="+mj-lt"/>
              </a:rPr>
              <a:t>b) Ad hoc committees</a:t>
            </a:r>
          </a:p>
          <a:p>
            <a:pPr lvl="2" algn="just" fontAlgn="base"/>
            <a:endParaRPr lang="en-US" sz="2000" b="0" i="0" dirty="0">
              <a:effectLst/>
              <a:latin typeface="+mj-lt"/>
            </a:endParaRP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On the basis of purpose</a:t>
            </a:r>
          </a:p>
          <a:p>
            <a:pPr lvl="2" algn="just" fontAlgn="base"/>
            <a:r>
              <a:rPr lang="en-US" sz="2000" dirty="0">
                <a:latin typeface="+mj-lt"/>
              </a:rPr>
              <a:t>a) Advisory committee</a:t>
            </a:r>
          </a:p>
          <a:p>
            <a:pPr lvl="2" algn="just" fontAlgn="base"/>
            <a:r>
              <a:rPr lang="en-US" sz="2000" b="0" i="0" dirty="0">
                <a:effectLst/>
                <a:latin typeface="+mj-lt"/>
              </a:rPr>
              <a:t>b) Executive committee</a:t>
            </a:r>
          </a:p>
        </p:txBody>
      </p:sp>
    </p:spTree>
    <p:extLst>
      <p:ext uri="{BB962C8B-B14F-4D97-AF65-F5344CB8AC3E}">
        <p14:creationId xmlns:p14="http://schemas.microsoft.com/office/powerpoint/2010/main" val="4075542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91" y="446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Century" pitchFamily="18" charset="0"/>
              </a:rPr>
              <a:t>7. Committee </a:t>
            </a:r>
            <a:r>
              <a:rPr lang="en-US" sz="3200" b="1" u="sng" dirty="0" err="1">
                <a:solidFill>
                  <a:srgbClr val="FFFF00"/>
                </a:solidFill>
                <a:latin typeface="Century" pitchFamily="18" charset="0"/>
              </a:rPr>
              <a:t>Organisation</a:t>
            </a:r>
            <a:endParaRPr lang="en-US" sz="3200" b="1" u="sng" dirty="0">
              <a:solidFill>
                <a:srgbClr val="FFFF00"/>
              </a:solidFill>
              <a:latin typeface="Century" pitchFamily="18" charset="0"/>
            </a:endParaRPr>
          </a:p>
        </p:txBody>
      </p:sp>
      <p:pic>
        <p:nvPicPr>
          <p:cNvPr id="7170" name="Picture 2" descr="Committee Organizational Structure">
            <a:extLst>
              <a:ext uri="{FF2B5EF4-FFF2-40B4-BE49-F238E27FC236}">
                <a16:creationId xmlns:a16="http://schemas.microsoft.com/office/drawing/2014/main" id="{1FF67F74-C719-6624-45FB-0EF7B2A42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16597" r="1097" b="3236"/>
          <a:stretch/>
        </p:blipFill>
        <p:spPr bwMode="auto">
          <a:xfrm>
            <a:off x="1726790" y="1447800"/>
            <a:ext cx="58674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8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5908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latin typeface="Century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106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>
            <a:extLst>
              <a:ext uri="{FF2B5EF4-FFF2-40B4-BE49-F238E27FC236}">
                <a16:creationId xmlns:a16="http://schemas.microsoft.com/office/drawing/2014/main" id="{CC7DBFCB-B128-9E30-9AD6-4D14349E08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860AFF-3435-402C-9A23-DDA1296C1FB5}" type="slidenum">
              <a:rPr lang="en-US" altLang="en-US" sz="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800"/>
          </a:p>
        </p:txBody>
      </p:sp>
      <p:sp>
        <p:nvSpPr>
          <p:cNvPr id="59395" name="AutoShape 2">
            <a:extLst>
              <a:ext uri="{FF2B5EF4-FFF2-40B4-BE49-F238E27FC236}">
                <a16:creationId xmlns:a16="http://schemas.microsoft.com/office/drawing/2014/main" id="{E4402D09-A1D6-B12B-CF2B-E9FF07C6F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928" y="252413"/>
            <a:ext cx="8095472" cy="62071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600" b="1" dirty="0">
                <a:solidFill>
                  <a:srgbClr val="FFFF00"/>
                </a:solidFill>
              </a:rPr>
              <a:t>Steps in the process of </a:t>
            </a:r>
            <a:r>
              <a:rPr lang="en-US" altLang="en-US" sz="2600" b="1" dirty="0" err="1">
                <a:solidFill>
                  <a:srgbClr val="FFFF00"/>
                </a:solidFill>
              </a:rPr>
              <a:t>Organising</a:t>
            </a:r>
            <a:endParaRPr lang="en-US" altLang="en-US" sz="2600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B7811-DFD6-AE55-1A08-AEDF8757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4" t="18874" r="12499"/>
          <a:stretch/>
        </p:blipFill>
        <p:spPr>
          <a:xfrm>
            <a:off x="990600" y="1143000"/>
            <a:ext cx="755825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1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447800"/>
            <a:ext cx="7158990" cy="430310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15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tool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achieving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objective</a:t>
            </a:r>
          </a:p>
          <a:p>
            <a:pPr marL="469265" indent="-457200">
              <a:lnSpc>
                <a:spcPct val="100000"/>
              </a:lnSpc>
              <a:spcBef>
                <a:spcPts val="414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spc="-5" dirty="0">
                <a:latin typeface="Times New Roman"/>
                <a:cs typeface="Times New Roman"/>
              </a:rPr>
              <a:t>Facilitates administration 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spc="-5" dirty="0">
                <a:latin typeface="Times New Roman"/>
                <a:cs typeface="Times New Roman"/>
              </a:rPr>
              <a:t>Ensures </a:t>
            </a:r>
            <a:r>
              <a:rPr sz="2800" dirty="0">
                <a:latin typeface="Times New Roman"/>
                <a:cs typeface="Times New Roman"/>
              </a:rPr>
              <a:t>optimum use of human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</a:t>
            </a:r>
          </a:p>
          <a:p>
            <a:pPr marL="469265" indent="-457200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spc="-5" dirty="0">
                <a:latin typeface="Times New Roman"/>
                <a:cs typeface="Times New Roman"/>
              </a:rPr>
              <a:t>Enhance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creativity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spc="-5" dirty="0">
                <a:latin typeface="Times New Roman"/>
                <a:cs typeface="Times New Roman"/>
              </a:rPr>
              <a:t>Prevent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corruption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Fosters </a:t>
            </a:r>
            <a:r>
              <a:rPr sz="2800" dirty="0">
                <a:latin typeface="Times New Roman"/>
                <a:cs typeface="Times New Roman"/>
              </a:rPr>
              <a:t>growth 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enterprise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spc="-5" dirty="0">
                <a:latin typeface="Times New Roman"/>
                <a:cs typeface="Times New Roman"/>
              </a:rPr>
              <a:t>Eliminates </a:t>
            </a:r>
            <a:r>
              <a:rPr sz="2800" dirty="0">
                <a:latin typeface="Times New Roman"/>
                <a:cs typeface="Times New Roman"/>
              </a:rPr>
              <a:t>overlapping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duplication of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effort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Coordination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1884" y="762000"/>
            <a:ext cx="5860232" cy="3834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solidFill>
                  <a:srgbClr val="FFFF00"/>
                </a:solidFill>
              </a:rPr>
              <a:t>Need or Importance of</a:t>
            </a:r>
            <a:r>
              <a:rPr sz="2400" spc="-15" dirty="0">
                <a:solidFill>
                  <a:srgbClr val="FFFF00"/>
                </a:solidFill>
              </a:rPr>
              <a:t> </a:t>
            </a:r>
            <a:r>
              <a:rPr sz="2400" spc="-10" dirty="0">
                <a:solidFill>
                  <a:srgbClr val="FFFF00"/>
                </a:solidFill>
              </a:rPr>
              <a:t>Organization</a:t>
            </a:r>
            <a:endParaRPr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72138"/>
            <a:ext cx="5396230" cy="1085850"/>
            <a:chOff x="0" y="5772138"/>
            <a:chExt cx="5396230" cy="1085850"/>
          </a:xfrm>
        </p:grpSpPr>
        <p:sp>
          <p:nvSpPr>
            <p:cNvPr id="3" name="object 3"/>
            <p:cNvSpPr/>
            <p:nvPr/>
          </p:nvSpPr>
          <p:spPr>
            <a:xfrm>
              <a:off x="498794" y="5945088"/>
              <a:ext cx="4897120" cy="913130"/>
            </a:xfrm>
            <a:custGeom>
              <a:avLst/>
              <a:gdLst/>
              <a:ahLst/>
              <a:cxnLst/>
              <a:rect l="l" t="t" r="r" b="b"/>
              <a:pathLst>
                <a:path w="4897120" h="913129">
                  <a:moveTo>
                    <a:pt x="85744" y="21364"/>
                  </a:moveTo>
                  <a:lnTo>
                    <a:pt x="0" y="5474"/>
                  </a:lnTo>
                  <a:lnTo>
                    <a:pt x="659" y="0"/>
                  </a:lnTo>
                  <a:lnTo>
                    <a:pt x="85744" y="21364"/>
                  </a:lnTo>
                  <a:close/>
                </a:path>
                <a:path w="4897120" h="913129">
                  <a:moveTo>
                    <a:pt x="4896847" y="912897"/>
                  </a:moveTo>
                  <a:lnTo>
                    <a:pt x="3636362" y="912897"/>
                  </a:lnTo>
                  <a:lnTo>
                    <a:pt x="85744" y="21364"/>
                  </a:lnTo>
                  <a:lnTo>
                    <a:pt x="4896847" y="912897"/>
                  </a:lnTo>
                  <a:close/>
                </a:path>
              </a:pathLst>
            </a:custGeom>
            <a:solidFill>
              <a:srgbClr val="9ECADB">
                <a:alpha val="3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309" y="5938813"/>
              <a:ext cx="3653154" cy="919480"/>
            </a:xfrm>
            <a:custGeom>
              <a:avLst/>
              <a:gdLst/>
              <a:ahLst/>
              <a:cxnLst/>
              <a:rect l="l" t="t" r="r" b="b"/>
              <a:pathLst>
                <a:path w="3653154" h="919479">
                  <a:moveTo>
                    <a:pt x="3652655" y="919172"/>
                  </a:moveTo>
                  <a:lnTo>
                    <a:pt x="2869430" y="919172"/>
                  </a:lnTo>
                  <a:lnTo>
                    <a:pt x="7922" y="6349"/>
                  </a:lnTo>
                  <a:lnTo>
                    <a:pt x="0" y="0"/>
                  </a:lnTo>
                  <a:lnTo>
                    <a:pt x="3652655" y="919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72138"/>
              <a:ext cx="3401993" cy="1085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8064" y="1252056"/>
            <a:ext cx="7380136" cy="4743926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515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400" spc="-5" dirty="0">
                <a:latin typeface="+mj-lt"/>
                <a:cs typeface="Times New Roman"/>
              </a:rPr>
              <a:t>Principle </a:t>
            </a:r>
            <a:r>
              <a:rPr sz="2400" dirty="0">
                <a:latin typeface="+mj-lt"/>
                <a:cs typeface="Times New Roman"/>
              </a:rPr>
              <a:t>of</a:t>
            </a:r>
            <a:r>
              <a:rPr sz="2400" spc="-5" dirty="0">
                <a:latin typeface="+mj-lt"/>
                <a:cs typeface="Times New Roman"/>
              </a:rPr>
              <a:t> Objective</a:t>
            </a:r>
            <a:endParaRPr lang="en-US" sz="2400" spc="-5" dirty="0">
              <a:latin typeface="+mj-lt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515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lang="en-US" sz="2400" spc="-5" dirty="0">
                <a:latin typeface="+mj-lt"/>
              </a:rPr>
              <a:t>Principle of Division of work</a:t>
            </a:r>
          </a:p>
          <a:p>
            <a:pPr marL="354965" indent="-342900">
              <a:lnSpc>
                <a:spcPct val="150000"/>
              </a:lnSpc>
              <a:spcBef>
                <a:spcPts val="414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400" spc="-5" dirty="0">
                <a:latin typeface="+mj-lt"/>
                <a:cs typeface="Times New Roman"/>
              </a:rPr>
              <a:t>Principle </a:t>
            </a:r>
            <a:r>
              <a:rPr sz="2400" dirty="0">
                <a:latin typeface="+mj-lt"/>
                <a:cs typeface="Times New Roman"/>
              </a:rPr>
              <a:t>of</a:t>
            </a:r>
            <a:r>
              <a:rPr sz="2400" spc="-5" dirty="0">
                <a:latin typeface="+mj-lt"/>
                <a:cs typeface="Times New Roman"/>
              </a:rPr>
              <a:t> Specialization</a:t>
            </a:r>
            <a:endParaRPr sz="2400" dirty="0">
              <a:latin typeface="+mj-lt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400" spc="-5" dirty="0">
                <a:latin typeface="+mj-lt"/>
                <a:cs typeface="Times New Roman"/>
              </a:rPr>
              <a:t>Principle</a:t>
            </a:r>
            <a:r>
              <a:rPr lang="en-US" sz="2400" spc="-5" dirty="0">
                <a:latin typeface="+mj-lt"/>
                <a:cs typeface="Times New Roman"/>
              </a:rPr>
              <a:t> of Scalar Chain</a:t>
            </a:r>
            <a:endParaRPr sz="2400" dirty="0">
              <a:latin typeface="+mj-lt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sz="2400" spc="-5" dirty="0">
                <a:latin typeface="+mj-lt"/>
                <a:cs typeface="Times New Roman"/>
              </a:rPr>
              <a:t>Principle </a:t>
            </a:r>
            <a:r>
              <a:rPr sz="2400" dirty="0">
                <a:latin typeface="+mj-lt"/>
                <a:cs typeface="Times New Roman"/>
              </a:rPr>
              <a:t>of</a:t>
            </a:r>
            <a:r>
              <a:rPr sz="2400" spc="-5" dirty="0">
                <a:latin typeface="+mj-lt"/>
                <a:cs typeface="Times New Roman"/>
              </a:rPr>
              <a:t> Authority</a:t>
            </a:r>
            <a:endParaRPr lang="en-US" sz="2400" spc="-5" dirty="0">
              <a:latin typeface="+mj-lt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lang="en-US" sz="2400" spc="-5" dirty="0">
                <a:latin typeface="+mj-lt"/>
              </a:rPr>
              <a:t>Principle </a:t>
            </a:r>
            <a:r>
              <a:rPr lang="en-US" sz="2400" dirty="0">
                <a:latin typeface="+mj-lt"/>
              </a:rPr>
              <a:t>of </a:t>
            </a:r>
            <a:r>
              <a:rPr lang="en-US" sz="2400" spc="-5" dirty="0">
                <a:latin typeface="+mj-lt"/>
              </a:rPr>
              <a:t>Parity </a:t>
            </a:r>
            <a:r>
              <a:rPr lang="en-US" sz="2400" dirty="0">
                <a:latin typeface="+mj-lt"/>
              </a:rPr>
              <a:t>of </a:t>
            </a:r>
            <a:r>
              <a:rPr lang="en-US" sz="2400" spc="-5" dirty="0">
                <a:latin typeface="+mj-lt"/>
              </a:rPr>
              <a:t>Authority and</a:t>
            </a:r>
            <a:r>
              <a:rPr lang="en-US" sz="2400" spc="-55" dirty="0">
                <a:latin typeface="+mj-lt"/>
              </a:rPr>
              <a:t> </a:t>
            </a:r>
            <a:r>
              <a:rPr lang="en-US" sz="2400" spc="-5" dirty="0">
                <a:latin typeface="+mj-lt"/>
              </a:rPr>
              <a:t>Responsibility / delegation</a:t>
            </a:r>
            <a:endParaRPr lang="en-US" sz="2400" dirty="0">
              <a:latin typeface="+mj-lt"/>
            </a:endParaRPr>
          </a:p>
          <a:p>
            <a:pPr marL="354965" indent="-342900">
              <a:lnSpc>
                <a:spcPct val="15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lang="en-US" sz="2400" spc="-5" dirty="0">
                <a:latin typeface="+mj-lt"/>
                <a:cs typeface="Times New Roman"/>
              </a:rPr>
              <a:t>Principle of responsibility</a:t>
            </a:r>
            <a:endParaRPr sz="2400" dirty="0">
              <a:latin typeface="+mj-lt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0996" y="550617"/>
            <a:ext cx="5385604" cy="5052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138170" algn="l"/>
              </a:tabLst>
            </a:pPr>
            <a:r>
              <a:rPr spc="-10" dirty="0">
                <a:solidFill>
                  <a:srgbClr val="FFFF00"/>
                </a:solidFill>
              </a:rPr>
              <a:t>Principle</a:t>
            </a:r>
            <a:r>
              <a:rPr dirty="0">
                <a:solidFill>
                  <a:srgbClr val="FFFF00"/>
                </a:solidFill>
              </a:rPr>
              <a:t>s</a:t>
            </a:r>
            <a:r>
              <a:rPr spc="-1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of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Organizing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256" y="228600"/>
            <a:ext cx="7741487" cy="74635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………….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667" y="1407458"/>
            <a:ext cx="8346333" cy="5221942"/>
          </a:xfrm>
        </p:spPr>
        <p:txBody>
          <a:bodyPr>
            <a:normAutofit/>
          </a:bodyPr>
          <a:lstStyle/>
          <a:p>
            <a:pPr marL="292100" indent="-280035"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r>
              <a:rPr lang="en-US" sz="2800" spc="-5" dirty="0"/>
              <a:t>Principle </a:t>
            </a:r>
            <a:r>
              <a:rPr lang="en-US" sz="2800" dirty="0"/>
              <a:t>of </a:t>
            </a:r>
            <a:r>
              <a:rPr lang="en-US" sz="2800" spc="-5" dirty="0"/>
              <a:t>Unity </a:t>
            </a:r>
            <a:r>
              <a:rPr lang="en-US" sz="2800" dirty="0"/>
              <a:t>of</a:t>
            </a:r>
            <a:r>
              <a:rPr lang="en-US" sz="2800" spc="-10" dirty="0"/>
              <a:t> </a:t>
            </a:r>
            <a:r>
              <a:rPr lang="en-US" sz="2800" spc="-5" dirty="0"/>
              <a:t>Command</a:t>
            </a:r>
            <a:endParaRPr lang="en-US" sz="2800" dirty="0"/>
          </a:p>
          <a:p>
            <a:pPr marL="292100" indent="-280035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r>
              <a:rPr lang="en-US" sz="2800" spc="-5" dirty="0"/>
              <a:t>Principle </a:t>
            </a:r>
            <a:r>
              <a:rPr lang="en-US" sz="2800" dirty="0"/>
              <a:t>of </a:t>
            </a:r>
            <a:r>
              <a:rPr lang="en-US" sz="2800" spc="-5" dirty="0"/>
              <a:t>Unity </a:t>
            </a:r>
            <a:r>
              <a:rPr lang="en-US" sz="2800" dirty="0"/>
              <a:t>of</a:t>
            </a:r>
            <a:r>
              <a:rPr lang="en-US" sz="2800" spc="-10" dirty="0"/>
              <a:t> </a:t>
            </a:r>
            <a:r>
              <a:rPr lang="en-US" sz="2800" spc="-5" dirty="0"/>
              <a:t>Direction</a:t>
            </a:r>
          </a:p>
          <a:p>
            <a:pPr marL="292100" indent="-280035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r>
              <a:rPr lang="en-US" sz="2800" spc="-5" dirty="0"/>
              <a:t>Principle of Balance</a:t>
            </a:r>
          </a:p>
          <a:p>
            <a:pPr marL="292100" indent="-280035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r>
              <a:rPr lang="en-US" sz="2800" spc="-5" dirty="0"/>
              <a:t>Principle of Simplicity</a:t>
            </a:r>
          </a:p>
          <a:p>
            <a:pPr marL="292100" indent="-280035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r>
              <a:rPr lang="en-US" sz="2800" spc="-5" dirty="0"/>
              <a:t>Principle of efficiency</a:t>
            </a:r>
            <a:endParaRPr lang="en-US" sz="2800" dirty="0"/>
          </a:p>
          <a:p>
            <a:pPr marL="292100" indent="-280035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r>
              <a:rPr lang="en-US" sz="2800" spc="-5" dirty="0"/>
              <a:t>Principle </a:t>
            </a:r>
            <a:r>
              <a:rPr lang="en-US" sz="2800" dirty="0"/>
              <a:t>of </a:t>
            </a:r>
            <a:r>
              <a:rPr lang="en-US" sz="2800" spc="-5" dirty="0"/>
              <a:t>Supremacy </a:t>
            </a:r>
            <a:r>
              <a:rPr lang="en-US" sz="2800" dirty="0"/>
              <a:t>of </a:t>
            </a:r>
            <a:r>
              <a:rPr lang="en-US" sz="2800" spc="-5" dirty="0"/>
              <a:t>Organizational</a:t>
            </a:r>
            <a:r>
              <a:rPr lang="en-US" sz="2800" spc="-85" dirty="0"/>
              <a:t> </a:t>
            </a:r>
            <a:r>
              <a:rPr lang="en-US" sz="2800" spc="-5" dirty="0"/>
              <a:t>Objectives</a:t>
            </a:r>
          </a:p>
          <a:p>
            <a:pPr marL="292100" indent="-280035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r>
              <a:rPr lang="en-US" sz="2800" spc="-5" dirty="0"/>
              <a:t>Principle </a:t>
            </a:r>
            <a:r>
              <a:rPr lang="en-US" sz="2800" dirty="0"/>
              <a:t>of </a:t>
            </a:r>
            <a:r>
              <a:rPr lang="en-US" sz="2800" spc="-5" dirty="0"/>
              <a:t>Span </a:t>
            </a:r>
            <a:r>
              <a:rPr lang="en-US" sz="2800" dirty="0"/>
              <a:t>of</a:t>
            </a:r>
            <a:r>
              <a:rPr lang="en-US" sz="2800" spc="-10" dirty="0"/>
              <a:t> </a:t>
            </a:r>
            <a:r>
              <a:rPr lang="en-US" sz="2800" spc="-5" dirty="0"/>
              <a:t>Control</a:t>
            </a:r>
            <a:endParaRPr lang="en-US" sz="2800" dirty="0"/>
          </a:p>
          <a:p>
            <a:pPr marL="292100" indent="-280035">
              <a:lnSpc>
                <a:spcPct val="100000"/>
              </a:lnSpc>
              <a:spcBef>
                <a:spcPts val="390"/>
              </a:spcBef>
              <a:buClr>
                <a:srgbClr val="2DA1BF"/>
              </a:buClr>
              <a:buSzPct val="67857"/>
              <a:buFont typeface="Noto Sans Symbols"/>
              <a:buChar char="□"/>
              <a:tabLst>
                <a:tab pos="292100" algn="l"/>
                <a:tab pos="292735" algn="l"/>
              </a:tabLst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885</TotalTime>
  <Words>2213</Words>
  <Application>Microsoft Office PowerPoint</Application>
  <PresentationFormat>On-screen Show (4:3)</PresentationFormat>
  <Paragraphs>362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Agency FB</vt:lpstr>
      <vt:lpstr>Arial</vt:lpstr>
      <vt:lpstr>Arial Narrow</vt:lpstr>
      <vt:lpstr>Bell MT</vt:lpstr>
      <vt:lpstr>Calibri</vt:lpstr>
      <vt:lpstr>Century</vt:lpstr>
      <vt:lpstr>Courier New</vt:lpstr>
      <vt:lpstr>Noto Sans Symbols</vt:lpstr>
      <vt:lpstr>Symbol</vt:lpstr>
      <vt:lpstr>Times New Roman</vt:lpstr>
      <vt:lpstr>Verdana</vt:lpstr>
      <vt:lpstr>Wingdings</vt:lpstr>
      <vt:lpstr>Wingdings 2</vt:lpstr>
      <vt:lpstr>Autumn</vt:lpstr>
      <vt:lpstr>Chart</vt:lpstr>
      <vt:lpstr>Organisation &amp; Organisational Structures</vt:lpstr>
      <vt:lpstr>PowerPoint Presentation</vt:lpstr>
      <vt:lpstr>PowerPoint Presentation</vt:lpstr>
      <vt:lpstr>PowerPoint Presentation</vt:lpstr>
      <vt:lpstr>Nature / Characteristics of Organisation</vt:lpstr>
      <vt:lpstr>Steps in the process of Organising</vt:lpstr>
      <vt:lpstr>Need or Importance of Organization</vt:lpstr>
      <vt:lpstr>Principles of Organizing</vt:lpstr>
      <vt:lpstr>………….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NARENDRA KIRAN</cp:lastModifiedBy>
  <cp:revision>26</cp:revision>
  <dcterms:created xsi:type="dcterms:W3CDTF">2012-09-19T10:55:15Z</dcterms:created>
  <dcterms:modified xsi:type="dcterms:W3CDTF">2022-10-13T05:46:57Z</dcterms:modified>
</cp:coreProperties>
</file>