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874" r:id="rId3"/>
    <p:sldId id="399" r:id="rId4"/>
    <p:sldId id="346" r:id="rId5"/>
    <p:sldId id="891" r:id="rId6"/>
    <p:sldId id="881" r:id="rId7"/>
    <p:sldId id="875" r:id="rId8"/>
    <p:sldId id="415" r:id="rId9"/>
    <p:sldId id="880" r:id="rId10"/>
    <p:sldId id="892" r:id="rId11"/>
    <p:sldId id="879" r:id="rId12"/>
    <p:sldId id="876" r:id="rId13"/>
    <p:sldId id="884" r:id="rId14"/>
    <p:sldId id="887" r:id="rId15"/>
    <p:sldId id="882" r:id="rId16"/>
    <p:sldId id="883" r:id="rId17"/>
    <p:sldId id="886" r:id="rId18"/>
    <p:sldId id="889" r:id="rId19"/>
    <p:sldId id="89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4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900A-71DD-4EE4-BDFB-ACF507B79C4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D448-A964-430F-95C0-65676386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5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900A-71DD-4EE4-BDFB-ACF507B79C4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D448-A964-430F-95C0-65676386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8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900A-71DD-4EE4-BDFB-ACF507B79C4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D448-A964-430F-95C0-65676386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59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asic Layou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3" name="Group 2">
            <a:extLst>
              <a:ext uri="{FF2B5EF4-FFF2-40B4-BE49-F238E27FC236}">
                <a16:creationId xmlns:a16="http://schemas.microsoft.com/office/drawing/2014/main" id="{75A1F0C8-ADE8-49C0-9621-BADA30C5AA62}"/>
              </a:ext>
            </a:extLst>
          </p:cNvPr>
          <p:cNvGrpSpPr/>
          <p:nvPr userDrawn="1"/>
        </p:nvGrpSpPr>
        <p:grpSpPr>
          <a:xfrm>
            <a:off x="3155" y="6730999"/>
            <a:ext cx="12188845" cy="141244"/>
            <a:chOff x="2267744" y="4865360"/>
            <a:chExt cx="8064896" cy="154663"/>
          </a:xfrm>
        </p:grpSpPr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F8E22D68-A56D-46FD-BC42-93B4EAE80021}"/>
                </a:ext>
              </a:extLst>
            </p:cNvPr>
            <p:cNvSpPr/>
            <p:nvPr userDrawn="1"/>
          </p:nvSpPr>
          <p:spPr>
            <a:xfrm>
              <a:off x="2267744" y="4872209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8D24A598-D874-4C08-BEA7-301F153CADDB}"/>
                </a:ext>
              </a:extLst>
            </p:cNvPr>
            <p:cNvSpPr/>
            <p:nvPr userDrawn="1"/>
          </p:nvSpPr>
          <p:spPr>
            <a:xfrm>
              <a:off x="2771800" y="4872088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Rectangle 7">
              <a:extLst>
                <a:ext uri="{FF2B5EF4-FFF2-40B4-BE49-F238E27FC236}">
                  <a16:creationId xmlns:a16="http://schemas.microsoft.com/office/drawing/2014/main" id="{53A13DC6-0EDF-4A8E-8E4D-81768F1DF80B}"/>
                </a:ext>
              </a:extLst>
            </p:cNvPr>
            <p:cNvSpPr/>
            <p:nvPr userDrawn="1"/>
          </p:nvSpPr>
          <p:spPr>
            <a:xfrm>
              <a:off x="3275856" y="4870431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Rectangle 8">
              <a:extLst>
                <a:ext uri="{FF2B5EF4-FFF2-40B4-BE49-F238E27FC236}">
                  <a16:creationId xmlns:a16="http://schemas.microsoft.com/office/drawing/2014/main" id="{F2E441BD-7BE9-4A75-9DB5-735EC46026C2}"/>
                </a:ext>
              </a:extLst>
            </p:cNvPr>
            <p:cNvSpPr/>
            <p:nvPr userDrawn="1"/>
          </p:nvSpPr>
          <p:spPr>
            <a:xfrm>
              <a:off x="3779912" y="4870310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11">
              <a:extLst>
                <a:ext uri="{FF2B5EF4-FFF2-40B4-BE49-F238E27FC236}">
                  <a16:creationId xmlns:a16="http://schemas.microsoft.com/office/drawing/2014/main" id="{C0BF37B3-A371-4645-A8AB-6294FA0012B1}"/>
                </a:ext>
              </a:extLst>
            </p:cNvPr>
            <p:cNvSpPr/>
            <p:nvPr userDrawn="1"/>
          </p:nvSpPr>
          <p:spPr>
            <a:xfrm>
              <a:off x="4283968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Rectangle 12">
              <a:extLst>
                <a:ext uri="{FF2B5EF4-FFF2-40B4-BE49-F238E27FC236}">
                  <a16:creationId xmlns:a16="http://schemas.microsoft.com/office/drawing/2014/main" id="{D1F581C4-49C2-4733-8878-B70E3BB3F716}"/>
                </a:ext>
              </a:extLst>
            </p:cNvPr>
            <p:cNvSpPr/>
            <p:nvPr userDrawn="1"/>
          </p:nvSpPr>
          <p:spPr>
            <a:xfrm>
              <a:off x="4788024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Rectangle 13">
              <a:extLst>
                <a:ext uri="{FF2B5EF4-FFF2-40B4-BE49-F238E27FC236}">
                  <a16:creationId xmlns:a16="http://schemas.microsoft.com/office/drawing/2014/main" id="{0562264D-B2F2-4788-B47F-5919F0A03323}"/>
                </a:ext>
              </a:extLst>
            </p:cNvPr>
            <p:cNvSpPr/>
            <p:nvPr userDrawn="1"/>
          </p:nvSpPr>
          <p:spPr>
            <a:xfrm>
              <a:off x="5292080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Rectangle 14">
              <a:extLst>
                <a:ext uri="{FF2B5EF4-FFF2-40B4-BE49-F238E27FC236}">
                  <a16:creationId xmlns:a16="http://schemas.microsoft.com/office/drawing/2014/main" id="{1D2413AA-E9C9-4063-A40F-31C3653DDF8F}"/>
                </a:ext>
              </a:extLst>
            </p:cNvPr>
            <p:cNvSpPr/>
            <p:nvPr userDrawn="1"/>
          </p:nvSpPr>
          <p:spPr>
            <a:xfrm>
              <a:off x="5796136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98EE8A88-944E-4EAF-802A-76F8CA0050AD}"/>
                </a:ext>
              </a:extLst>
            </p:cNvPr>
            <p:cNvSpPr/>
            <p:nvPr userDrawn="1"/>
          </p:nvSpPr>
          <p:spPr>
            <a:xfrm>
              <a:off x="6300192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Rectangle 16">
              <a:extLst>
                <a:ext uri="{FF2B5EF4-FFF2-40B4-BE49-F238E27FC236}">
                  <a16:creationId xmlns:a16="http://schemas.microsoft.com/office/drawing/2014/main" id="{0A2BE1D3-6B9D-4BA7-AAC7-928A6AA44D80}"/>
                </a:ext>
              </a:extLst>
            </p:cNvPr>
            <p:cNvSpPr/>
            <p:nvPr userDrawn="1"/>
          </p:nvSpPr>
          <p:spPr>
            <a:xfrm>
              <a:off x="6804248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Rectangle 17">
              <a:extLst>
                <a:ext uri="{FF2B5EF4-FFF2-40B4-BE49-F238E27FC236}">
                  <a16:creationId xmlns:a16="http://schemas.microsoft.com/office/drawing/2014/main" id="{576E8FCF-68A2-4B49-93A1-8F3AE723DA83}"/>
                </a:ext>
              </a:extLst>
            </p:cNvPr>
            <p:cNvSpPr/>
            <p:nvPr userDrawn="1"/>
          </p:nvSpPr>
          <p:spPr>
            <a:xfrm>
              <a:off x="7308304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Rectangle 18">
              <a:extLst>
                <a:ext uri="{FF2B5EF4-FFF2-40B4-BE49-F238E27FC236}">
                  <a16:creationId xmlns:a16="http://schemas.microsoft.com/office/drawing/2014/main" id="{E38FF078-492E-46D5-B6EE-4FF39A801B41}"/>
                </a:ext>
              </a:extLst>
            </p:cNvPr>
            <p:cNvSpPr/>
            <p:nvPr userDrawn="1"/>
          </p:nvSpPr>
          <p:spPr>
            <a:xfrm>
              <a:off x="7812360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19">
              <a:extLst>
                <a:ext uri="{FF2B5EF4-FFF2-40B4-BE49-F238E27FC236}">
                  <a16:creationId xmlns:a16="http://schemas.microsoft.com/office/drawing/2014/main" id="{CE554615-93B8-4E75-BBD0-67603689B6A1}"/>
                </a:ext>
              </a:extLst>
            </p:cNvPr>
            <p:cNvSpPr/>
            <p:nvPr userDrawn="1"/>
          </p:nvSpPr>
          <p:spPr>
            <a:xfrm>
              <a:off x="8316416" y="4865481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7" name="Rectangle 20">
              <a:extLst>
                <a:ext uri="{FF2B5EF4-FFF2-40B4-BE49-F238E27FC236}">
                  <a16:creationId xmlns:a16="http://schemas.microsoft.com/office/drawing/2014/main" id="{AC36994E-976C-4B08-8784-AAC20FDF60E3}"/>
                </a:ext>
              </a:extLst>
            </p:cNvPr>
            <p:cNvSpPr/>
            <p:nvPr userDrawn="1"/>
          </p:nvSpPr>
          <p:spPr>
            <a:xfrm>
              <a:off x="8820472" y="4865360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EEBE4CE-D8B6-495B-ACCE-C188E8DF4878}"/>
                </a:ext>
              </a:extLst>
            </p:cNvPr>
            <p:cNvSpPr/>
            <p:nvPr userDrawn="1"/>
          </p:nvSpPr>
          <p:spPr>
            <a:xfrm>
              <a:off x="9324528" y="4871445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9" name="Rectangle 22">
              <a:extLst>
                <a:ext uri="{FF2B5EF4-FFF2-40B4-BE49-F238E27FC236}">
                  <a16:creationId xmlns:a16="http://schemas.microsoft.com/office/drawing/2014/main" id="{FD50BD70-C637-458B-8952-261DED7CC717}"/>
                </a:ext>
              </a:extLst>
            </p:cNvPr>
            <p:cNvSpPr/>
            <p:nvPr userDrawn="1"/>
          </p:nvSpPr>
          <p:spPr>
            <a:xfrm>
              <a:off x="9828584" y="4871324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576283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0362" y="1708149"/>
            <a:ext cx="11466511" cy="4018119"/>
          </a:xfrm>
        </p:spPr>
        <p:txBody>
          <a:bodyPr>
            <a:noAutofit/>
          </a:bodyPr>
          <a:lstStyle>
            <a:lvl1pPr>
              <a:defRPr sz="1400">
                <a:solidFill>
                  <a:srgbClr val="000000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rgbClr val="000000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rgbClr val="000000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rgbClr val="000000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3509"/>
            <a:ext cx="4670778" cy="197792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4406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4828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64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33FA-CEC8-4DEE-8947-D0D94ACAB90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601E-F5B2-401B-8406-BB3F593F72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271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188A-B36F-40D2-9E0D-7D2595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FCBF-7442-4D66-98CA-FD4A8D97F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7D1B1-D19B-4073-98AB-E3D539E3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B39C-4C2B-41DF-ABB7-AF8A2536E6DE}" type="datetimeFigureOut">
              <a:rPr lang="en-IN" smtClean="0"/>
              <a:pPr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64ECF-ADF1-4893-81C8-BDD9D9AC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A4841-51B1-4AEC-831B-49E19DD0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A859-6AA6-4A23-A807-CE96F60432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06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900A-71DD-4EE4-BDFB-ACF507B79C4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D448-A964-430F-95C0-65676386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0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900A-71DD-4EE4-BDFB-ACF507B79C4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D448-A964-430F-95C0-65676386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1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900A-71DD-4EE4-BDFB-ACF507B79C4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D448-A964-430F-95C0-65676386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5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900A-71DD-4EE4-BDFB-ACF507B79C4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D448-A964-430F-95C0-65676386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9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900A-71DD-4EE4-BDFB-ACF507B79C4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D448-A964-430F-95C0-65676386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3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900A-71DD-4EE4-BDFB-ACF507B79C4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D448-A964-430F-95C0-65676386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0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900A-71DD-4EE4-BDFB-ACF507B79C4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D448-A964-430F-95C0-65676386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9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900A-71DD-4EE4-BDFB-ACF507B79C4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D448-A964-430F-95C0-65676386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1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900A-71DD-4EE4-BDFB-ACF507B79C4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FD448-A964-430F-95C0-65676386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5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7" r:id="rId12"/>
    <p:sldLayoutId id="214748367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43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3DE74B-5C73-49AA-ABC3-2420537B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5" y="815680"/>
            <a:ext cx="10058400" cy="522663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/>
              <a:t>UNIT-VI </a:t>
            </a:r>
            <a:br>
              <a:rPr lang="en-US" sz="3600" b="1" dirty="0"/>
            </a:br>
            <a:r>
              <a:rPr lang="en-US" sz="3600" b="1" dirty="0">
                <a:solidFill>
                  <a:srgbClr val="0070C0"/>
                </a:solidFill>
              </a:rPr>
              <a:t>Organisational Culture and Change</a:t>
            </a:r>
            <a:br>
              <a:rPr lang="en-US" sz="3600" b="1" dirty="0">
                <a:solidFill>
                  <a:srgbClr val="0070C0"/>
                </a:solidFill>
              </a:rPr>
            </a:br>
            <a:br>
              <a:rPr lang="en-US" sz="1600" b="1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>
                <a:solidFill>
                  <a:srgbClr val="F34D0B"/>
                </a:solidFill>
              </a:rPr>
              <a:t>“</a:t>
            </a:r>
            <a:r>
              <a:rPr lang="en-US" sz="2400" b="1" dirty="0">
                <a:solidFill>
                  <a:srgbClr val="F34D0B"/>
                </a:solidFill>
              </a:rPr>
              <a:t>Organisational Culture”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2000" b="1" dirty="0"/>
            </a:br>
            <a:r>
              <a:rPr lang="en-US" sz="2000" b="1" i="1" dirty="0"/>
              <a:t>by</a:t>
            </a:r>
            <a:br>
              <a:rPr lang="en-US" sz="2000" b="1" i="1" dirty="0"/>
            </a:br>
            <a:r>
              <a:rPr lang="en-US" sz="2400" b="1" dirty="0">
                <a:solidFill>
                  <a:srgbClr val="FF0000"/>
                </a:solidFill>
              </a:rPr>
              <a:t>P. B. Narendra Kiran </a:t>
            </a:r>
            <a:r>
              <a:rPr lang="en-US" sz="1100" b="1" dirty="0">
                <a:solidFill>
                  <a:srgbClr val="00B050"/>
                </a:solidFill>
              </a:rPr>
              <a:t>M.B.A., M.Phil., (Ph.D.)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Assistant Professor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Mittal School of Business, L.P.U., </a:t>
            </a:r>
            <a:r>
              <a:rPr lang="en-US" sz="2000" b="1" dirty="0">
                <a:solidFill>
                  <a:srgbClr val="0070C0"/>
                </a:solidFill>
              </a:rPr>
              <a:t>Phagwara, Punjab</a:t>
            </a:r>
            <a:endParaRPr lang="en-US" sz="4400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India's Largest Best Private University in Punjab - LPU">
            <a:extLst>
              <a:ext uri="{FF2B5EF4-FFF2-40B4-BE49-F238E27FC236}">
                <a16:creationId xmlns:a16="http://schemas.microsoft.com/office/drawing/2014/main" id="{AE16B675-D147-4818-FC00-87568B615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571" y="189732"/>
            <a:ext cx="282892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F3920B-A389-A595-32E4-6141633B8212}"/>
              </a:ext>
            </a:extLst>
          </p:cNvPr>
          <p:cNvSpPr txBox="1"/>
          <p:nvPr/>
        </p:nvSpPr>
        <p:spPr>
          <a:xfrm>
            <a:off x="527255" y="446348"/>
            <a:ext cx="1390035" cy="369332"/>
          </a:xfrm>
          <a:prstGeom prst="rect">
            <a:avLst/>
          </a:prstGeom>
          <a:noFill/>
          <a:ln>
            <a:solidFill>
              <a:srgbClr val="F34D0B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/>
              <a:t>Lecture-31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3E5C7D9-0114-80CB-B5F2-C83B51BCE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204" y="2934074"/>
            <a:ext cx="1188518" cy="142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700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2 Types of Organizational Culture and HR's Role in Shaping It - AIHR">
            <a:extLst>
              <a:ext uri="{FF2B5EF4-FFF2-40B4-BE49-F238E27FC236}">
                <a16:creationId xmlns:a16="http://schemas.microsoft.com/office/drawing/2014/main" id="{15028463-04BD-60E7-623F-7E9252C76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7675"/>
            <a:ext cx="975360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76A0E9-EB04-7882-40B0-20610805F612}"/>
              </a:ext>
            </a:extLst>
          </p:cNvPr>
          <p:cNvSpPr/>
          <p:nvPr/>
        </p:nvSpPr>
        <p:spPr>
          <a:xfrm>
            <a:off x="1219200" y="5781368"/>
            <a:ext cx="1494503" cy="628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398FED8-2DF7-AD8E-5AF4-8D282295A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236" y="96279"/>
            <a:ext cx="2516314" cy="94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664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xcellent Cultures - 4 Simple Steps to Creating Great Culture">
            <a:extLst>
              <a:ext uri="{FF2B5EF4-FFF2-40B4-BE49-F238E27FC236}">
                <a16:creationId xmlns:a16="http://schemas.microsoft.com/office/drawing/2014/main" id="{3E56B078-5681-AD98-FE2F-7DE93301A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2984"/>
          <a:stretch/>
        </p:blipFill>
        <p:spPr bwMode="auto">
          <a:xfrm>
            <a:off x="353961" y="1107554"/>
            <a:ext cx="11474246" cy="531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C1D7BFB-1237-6E5C-025B-E25E034FCE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63793" y="181824"/>
            <a:ext cx="12192000" cy="768085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Apple Chancery" panose="03020702040506060504" pitchFamily="66" charset="0"/>
              </a:rPr>
              <a:t>Iceberg Model of Organisational Culture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E808177-7403-CEC6-F6CF-B388D4B41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725" y="0"/>
            <a:ext cx="2516314" cy="94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512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4A06EC-EA0A-4C19-930F-02898738F2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1535" y="294020"/>
            <a:ext cx="6535402" cy="94506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sz="3200" b="1" dirty="0">
                <a:solidFill>
                  <a:srgbClr val="0070C0"/>
                </a:solidFill>
                <a:latin typeface="Apple Chancery" panose="03020702040506060504" pitchFamily="66" charset="0"/>
              </a:rPr>
              <a:t>Building a high performance Organisational Culture</a:t>
            </a:r>
          </a:p>
        </p:txBody>
      </p:sp>
      <p:pic>
        <p:nvPicPr>
          <p:cNvPr id="7170" name="Picture 2" descr="Managing Organization Culture - ppt download">
            <a:extLst>
              <a:ext uri="{FF2B5EF4-FFF2-40B4-BE49-F238E27FC236}">
                <a16:creationId xmlns:a16="http://schemas.microsoft.com/office/drawing/2014/main" id="{09FA1EFA-1D99-C281-B131-8FC47DBCD7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9" t="21183" r="33925" b="8602"/>
          <a:stretch/>
        </p:blipFill>
        <p:spPr bwMode="auto">
          <a:xfrm>
            <a:off x="2625212" y="1416067"/>
            <a:ext cx="5871725" cy="514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D0C694-B494-9DBF-739C-1425A370D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764" y="96279"/>
            <a:ext cx="2516314" cy="94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67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301005"/>
            <a:ext cx="12192000" cy="1874482"/>
          </a:xfrm>
          <a:solidFill>
            <a:srgbClr val="00B050">
              <a:alpha val="80000"/>
            </a:srgb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en-US" sz="4400" b="1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3839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4A06EC-EA0A-4C19-930F-02898738F2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  <a:latin typeface="Apple Chancery" panose="03020702040506060504" pitchFamily="66" charset="0"/>
              </a:rPr>
              <a:t>Guidelines for improving communication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A88BCF-5E3D-DBA1-E061-5C31101935E9}"/>
              </a:ext>
            </a:extLst>
          </p:cNvPr>
          <p:cNvSpPr/>
          <p:nvPr/>
        </p:nvSpPr>
        <p:spPr>
          <a:xfrm>
            <a:off x="1405890" y="932723"/>
            <a:ext cx="9743890" cy="5019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Clarify the purpose of the message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badi" panose="020B0604020104020204" pitchFamily="34" charset="0"/>
              </a:rPr>
              <a:t>Use intelligible encoding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Consult others views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badi" panose="020B0604020104020204" pitchFamily="34" charset="0"/>
              </a:rPr>
              <a:t>Consider receivers needs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Use appropriate tone and language and ensure credibility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badi" panose="020B0604020104020204" pitchFamily="34" charset="0"/>
              </a:rPr>
              <a:t>Get feedback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Consider receivers emotions and motivations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badi" panose="020B0604020104020204" pitchFamily="34" charset="0"/>
              </a:rPr>
              <a:t>Listen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</p:txBody>
      </p:sp>
      <p:pic>
        <p:nvPicPr>
          <p:cNvPr id="4" name="Picture 4" descr="LPU Online - Apps on Google Play">
            <a:extLst>
              <a:ext uri="{FF2B5EF4-FFF2-40B4-BE49-F238E27FC236}">
                <a16:creationId xmlns:a16="http://schemas.microsoft.com/office/drawing/2014/main" id="{096A6E16-0056-986A-CE29-271A07A64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713" y="81618"/>
            <a:ext cx="2026674" cy="101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434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4A06EC-EA0A-4C19-930F-02898738F2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  <a:latin typeface="Apple Chancery" panose="03020702040506060504" pitchFamily="66" charset="0"/>
              </a:rPr>
              <a:t>Tips for improving Written communication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A88BCF-5E3D-DBA1-E061-5C31101935E9}"/>
              </a:ext>
            </a:extLst>
          </p:cNvPr>
          <p:cNvSpPr/>
          <p:nvPr/>
        </p:nvSpPr>
        <p:spPr>
          <a:xfrm>
            <a:off x="1405890" y="932723"/>
            <a:ext cx="9743890" cy="3911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Use simple words and phrases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badi" panose="020B0604020104020204" pitchFamily="34" charset="0"/>
              </a:rPr>
              <a:t>Use short and familiar words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Use personal pronouns (such as “you”) whenever appropriate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badi" panose="020B0604020104020204" pitchFamily="34" charset="0"/>
              </a:rPr>
              <a:t>Give illustrations and examples; use charts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Use short sentences and paragraphs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badi" panose="020B0604020104020204" pitchFamily="34" charset="0"/>
              </a:rPr>
              <a:t>Use active verbs, such as “The manager plans….”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Avoid unnecessary words.</a:t>
            </a:r>
          </a:p>
        </p:txBody>
      </p:sp>
      <p:pic>
        <p:nvPicPr>
          <p:cNvPr id="4" name="Picture 4" descr="LPU Online - Apps on Google Play">
            <a:extLst>
              <a:ext uri="{FF2B5EF4-FFF2-40B4-BE49-F238E27FC236}">
                <a16:creationId xmlns:a16="http://schemas.microsoft.com/office/drawing/2014/main" id="{798A1399-9C01-27CB-41C8-C27A8C246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713" y="81618"/>
            <a:ext cx="2026674" cy="101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300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4A06EC-EA0A-4C19-930F-02898738F2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Apple Chancery" panose="03020702040506060504" pitchFamily="66" charset="0"/>
              </a:rPr>
              <a:t>Challenges</a:t>
            </a:r>
          </a:p>
        </p:txBody>
      </p:sp>
      <p:pic>
        <p:nvPicPr>
          <p:cNvPr id="4" name="Picture 4" descr="LPU Online - Apps on Google Play">
            <a:extLst>
              <a:ext uri="{FF2B5EF4-FFF2-40B4-BE49-F238E27FC236}">
                <a16:creationId xmlns:a16="http://schemas.microsoft.com/office/drawing/2014/main" id="{5721AFF0-7DF1-8C5B-F9B7-E5C9C7AF3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713" y="81618"/>
            <a:ext cx="2026674" cy="101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Image result for 21ST CENTURY LEADERSHIP CARTOON">
            <a:extLst>
              <a:ext uri="{FF2B5EF4-FFF2-40B4-BE49-F238E27FC236}">
                <a16:creationId xmlns:a16="http://schemas.microsoft.com/office/drawing/2014/main" id="{E1BD25EC-03C5-D1C5-7A9B-84E7B6181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066"/>
          <a:stretch/>
        </p:blipFill>
        <p:spPr bwMode="auto">
          <a:xfrm>
            <a:off x="1624781" y="882497"/>
            <a:ext cx="8810932" cy="581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84C604-4BD1-A780-6FE8-5B5B77D2F0AF}"/>
              </a:ext>
            </a:extLst>
          </p:cNvPr>
          <p:cNvSpPr txBox="1"/>
          <p:nvPr/>
        </p:nvSpPr>
        <p:spPr>
          <a:xfrm>
            <a:off x="5829302" y="2156713"/>
            <a:ext cx="6231192" cy="1731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21</a:t>
            </a:r>
            <a:r>
              <a:rPr lang="en-US" sz="3200" b="0" i="0" u="none" strike="noStrike" baseline="300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st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05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Century Challenges </a:t>
            </a:r>
            <a:endParaRPr lang="en-US" sz="28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01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5C8FDD-808B-B420-2A1A-53053AB5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Any Questions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F55834-FD44-55E2-893B-5727000FF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758952"/>
            <a:ext cx="1707134" cy="35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854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5C8FDD-808B-B420-2A1A-53053AB5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pic>
        <p:nvPicPr>
          <p:cNvPr id="6" name="Picture 4" descr="LPU Online - Apps on Google Play">
            <a:extLst>
              <a:ext uri="{FF2B5EF4-FFF2-40B4-BE49-F238E27FC236}">
                <a16:creationId xmlns:a16="http://schemas.microsoft.com/office/drawing/2014/main" id="{DCFBE851-04A4-B38E-0F3E-71CD0D2DD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553" y="4325112"/>
            <a:ext cx="3893796" cy="194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08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6CB9EF0-7560-E294-8F7C-3BAE9D228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509" y="117987"/>
            <a:ext cx="3035710" cy="114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F6F1D8-9316-083D-9183-1F14A434AA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2" b="41128"/>
          <a:stretch/>
        </p:blipFill>
        <p:spPr>
          <a:xfrm>
            <a:off x="1907458" y="1460089"/>
            <a:ext cx="8637639" cy="3099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2E6025-DF30-C9D1-B449-8851DF9B0E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23" t="80445" r="12106" b="13871"/>
          <a:stretch/>
        </p:blipFill>
        <p:spPr>
          <a:xfrm>
            <a:off x="1" y="6194322"/>
            <a:ext cx="12192000" cy="66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5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E9271B3B-E2BF-CEB9-B997-5B1A4F825FDB}"/>
              </a:ext>
            </a:extLst>
          </p:cNvPr>
          <p:cNvSpPr txBox="1"/>
          <p:nvPr/>
        </p:nvSpPr>
        <p:spPr>
          <a:xfrm>
            <a:off x="3642282" y="909698"/>
            <a:ext cx="6251047" cy="531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002060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800" dirty="0">
                <a:solidFill>
                  <a:srgbClr val="CC00FF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 of the Study</a:t>
            </a: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9476F01C-892B-E052-59A0-784F5CA149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17"/>
          <a:stretch/>
        </p:blipFill>
        <p:spPr>
          <a:xfrm>
            <a:off x="0" y="6601541"/>
            <a:ext cx="12192000" cy="257175"/>
          </a:xfrm>
          <a:prstGeom prst="rect">
            <a:avLst/>
          </a:prstGeom>
        </p:spPr>
      </p:pic>
      <p:sp>
        <p:nvSpPr>
          <p:cNvPr id="42" name="Pentagon 4">
            <a:extLst>
              <a:ext uri="{FF2B5EF4-FFF2-40B4-BE49-F238E27FC236}">
                <a16:creationId xmlns:a16="http://schemas.microsoft.com/office/drawing/2014/main" id="{40E4481C-68DF-46B8-485F-4840116BCD75}"/>
              </a:ext>
            </a:extLst>
          </p:cNvPr>
          <p:cNvSpPr/>
          <p:nvPr/>
        </p:nvSpPr>
        <p:spPr>
          <a:xfrm>
            <a:off x="971286" y="1843996"/>
            <a:ext cx="10662792" cy="777516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2868" tIns="30480" rIns="30480" bIns="30480" numCol="1" spcCol="1270" anchor="ctr" anchorCtr="0">
            <a:noAutofit/>
          </a:bodyPr>
          <a:lstStyle/>
          <a:p>
            <a:pPr marL="342900" indent="-34290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the Concept of Organisational Culture</a:t>
            </a:r>
            <a:endParaRPr lang="en-US" sz="20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Pentagon 8">
            <a:extLst>
              <a:ext uri="{FF2B5EF4-FFF2-40B4-BE49-F238E27FC236}">
                <a16:creationId xmlns:a16="http://schemas.microsoft.com/office/drawing/2014/main" id="{13952A5E-F8A6-D36F-CC4D-6CED465F1811}"/>
              </a:ext>
            </a:extLst>
          </p:cNvPr>
          <p:cNvSpPr/>
          <p:nvPr/>
        </p:nvSpPr>
        <p:spPr>
          <a:xfrm>
            <a:off x="971286" y="2722517"/>
            <a:ext cx="10662792" cy="769324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-1195016"/>
              <a:satOff val="6973"/>
              <a:lumOff val="5882"/>
              <a:alphaOff val="0"/>
            </a:schemeClr>
          </a:fillRef>
          <a:effectRef idx="2">
            <a:schemeClr val="accent2">
              <a:hueOff val="-1195016"/>
              <a:satOff val="6973"/>
              <a:lumOff val="588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2868" tIns="30480" rIns="30480" bIns="30480" numCol="1" spcCol="1270" anchor="ctr" anchorCtr="0"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Outline Dimensions of Organisational Culture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Pentagon 10">
            <a:extLst>
              <a:ext uri="{FF2B5EF4-FFF2-40B4-BE49-F238E27FC236}">
                <a16:creationId xmlns:a16="http://schemas.microsoft.com/office/drawing/2014/main" id="{31FDF7B2-2A0F-E4FF-7BDB-ED36B5483FB0}"/>
              </a:ext>
            </a:extLst>
          </p:cNvPr>
          <p:cNvSpPr/>
          <p:nvPr/>
        </p:nvSpPr>
        <p:spPr>
          <a:xfrm>
            <a:off x="971286" y="3601038"/>
            <a:ext cx="10662792" cy="792028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-2390032"/>
              <a:satOff val="13945"/>
              <a:lumOff val="11764"/>
              <a:alphaOff val="0"/>
            </a:schemeClr>
          </a:fillRef>
          <a:effectRef idx="2">
            <a:schemeClr val="accent2">
              <a:hueOff val="-2390032"/>
              <a:satOff val="13945"/>
              <a:lumOff val="1176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2868" tIns="30480" rIns="30480" bIns="30480" numCol="1" spcCol="1270" anchor="ctr" anchorCtr="0"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tx1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Describe the Types of Organisational Culture</a:t>
            </a:r>
          </a:p>
        </p:txBody>
      </p:sp>
      <p:sp>
        <p:nvSpPr>
          <p:cNvPr id="45" name="Pentagon 14">
            <a:extLst>
              <a:ext uri="{FF2B5EF4-FFF2-40B4-BE49-F238E27FC236}">
                <a16:creationId xmlns:a16="http://schemas.microsoft.com/office/drawing/2014/main" id="{AD616D9D-B489-E705-B7F6-EBF9CEE5E366}"/>
              </a:ext>
            </a:extLst>
          </p:cNvPr>
          <p:cNvSpPr/>
          <p:nvPr/>
        </p:nvSpPr>
        <p:spPr>
          <a:xfrm>
            <a:off x="971286" y="4479559"/>
            <a:ext cx="10662792" cy="841248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-4780064"/>
              <a:satOff val="27891"/>
              <a:lumOff val="23528"/>
              <a:alphaOff val="0"/>
            </a:schemeClr>
          </a:fillRef>
          <a:effectRef idx="2">
            <a:schemeClr val="accent2">
              <a:hueOff val="-4780064"/>
              <a:satOff val="27891"/>
              <a:lumOff val="235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2868" tIns="30480" rIns="30480" bIns="30480" numCol="1" spcCol="1270" anchor="ctr" anchorCtr="0">
            <a:no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C00000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know the Iceberg model of Organisational culture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10242" name="Picture 2" descr="Investigation Tips: Setting Objectives | i-Sight">
            <a:extLst>
              <a:ext uri="{FF2B5EF4-FFF2-40B4-BE49-F238E27FC236}">
                <a16:creationId xmlns:a16="http://schemas.microsoft.com/office/drawing/2014/main" id="{AAC9E3D5-DA4C-E193-999F-6C86F375D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307" y="314059"/>
            <a:ext cx="1795280" cy="125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BAA5396-133F-330A-5C52-4B2242814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764" y="96279"/>
            <a:ext cx="2516314" cy="94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86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301005"/>
            <a:ext cx="12192000" cy="1874482"/>
          </a:xfrm>
          <a:solidFill>
            <a:srgbClr val="00B050">
              <a:alpha val="80000"/>
            </a:srgb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en-US" sz="4400" b="1" dirty="0">
                <a:solidFill>
                  <a:schemeClr val="tx1"/>
                </a:solidFill>
              </a:rPr>
              <a:t>Introduction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CB9EF0-7560-E294-8F7C-3BAE9D228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509" y="117987"/>
            <a:ext cx="3035710" cy="114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74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6F80F5-930E-94C1-E196-13829FF0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227" y="294855"/>
            <a:ext cx="4308243" cy="1600200"/>
          </a:xfrm>
        </p:spPr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  <a:latin typeface="Apple Chancery" panose="03020702040506060504" pitchFamily="66" charset="0"/>
              </a:rPr>
              <a:t>Organisational Culture</a:t>
            </a:r>
            <a:br>
              <a:rPr lang="en-US" sz="3200" b="1" dirty="0">
                <a:solidFill>
                  <a:srgbClr val="C00000"/>
                </a:solidFill>
                <a:latin typeface="Apple Chancery" panose="03020702040506060504" pitchFamily="66" charset="0"/>
              </a:rPr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A88BCF-5E3D-DBA1-E061-5C31101935E9}"/>
              </a:ext>
            </a:extLst>
          </p:cNvPr>
          <p:cNvSpPr/>
          <p:nvPr/>
        </p:nvSpPr>
        <p:spPr>
          <a:xfrm>
            <a:off x="1136010" y="1669498"/>
            <a:ext cx="991997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Culture is the unique dominant pattern of shared beliefs, assumptions, values, and norms that shape the socialization, symbols, language and practices of a group of people.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badi" panose="020B0604020104020204" pitchFamily="34" charset="0"/>
              </a:rPr>
              <a:t>The attitudes and approaches that typify the way staff carry out their tasks.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  <a:latin typeface="Abadi" panose="020B06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Culture is developed and transmitted by people, consciously and unconsciously, to subsequent generations.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badi" panose="020B0604020104020204" pitchFamily="34" charset="0"/>
              </a:rPr>
              <a:t>Culture is embedded in the </a:t>
            </a:r>
            <a:r>
              <a:rPr lang="en-US" sz="2400" dirty="0" err="1">
                <a:solidFill>
                  <a:srgbClr val="0070C0"/>
                </a:solidFill>
                <a:latin typeface="Abadi" panose="020B0604020104020204" pitchFamily="34" charset="0"/>
              </a:rPr>
              <a:t>behaviour</a:t>
            </a:r>
            <a:r>
              <a:rPr lang="en-US" sz="2400" dirty="0">
                <a:solidFill>
                  <a:srgbClr val="0070C0"/>
                </a:solidFill>
                <a:latin typeface="Abadi" panose="020B0604020104020204" pitchFamily="34" charset="0"/>
              </a:rPr>
              <a:t> of individuals and can best be described as the personality of the </a:t>
            </a:r>
            <a:r>
              <a:rPr lang="en-US" sz="2400" dirty="0" err="1">
                <a:solidFill>
                  <a:srgbClr val="0070C0"/>
                </a:solidFill>
                <a:latin typeface="Abadi" panose="020B0604020104020204" pitchFamily="34" charset="0"/>
              </a:rPr>
              <a:t>organisation</a:t>
            </a:r>
            <a:r>
              <a:rPr lang="en-US" sz="2400" dirty="0">
                <a:solidFill>
                  <a:srgbClr val="0070C0"/>
                </a:solidFill>
                <a:latin typeface="Abadi" panose="020B0604020104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695E2D6-3279-55DC-E66D-E379596E6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764" y="96279"/>
            <a:ext cx="2516314" cy="94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94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4A06EC-EA0A-4C19-930F-02898738F2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135626" y="326870"/>
            <a:ext cx="12192000" cy="768085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Apple Chancery" panose="03020702040506060504" pitchFamily="66" charset="0"/>
              </a:rPr>
              <a:t>Characteristics of Organisational Culture</a:t>
            </a:r>
          </a:p>
        </p:txBody>
      </p:sp>
      <p:pic>
        <p:nvPicPr>
          <p:cNvPr id="3" name="Picture 2" descr="Characteristics of Organizational Culture">
            <a:extLst>
              <a:ext uri="{FF2B5EF4-FFF2-40B4-BE49-F238E27FC236}">
                <a16:creationId xmlns:a16="http://schemas.microsoft.com/office/drawing/2014/main" id="{062AB873-A7DA-C40C-F145-CC559C874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593" y="1046188"/>
            <a:ext cx="5387411" cy="531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DBE0317-7CF3-0328-773D-0D88EDD16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764" y="96279"/>
            <a:ext cx="2516314" cy="94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BAD059-C8DD-8386-5D87-0AC9CBC75C6C}"/>
              </a:ext>
            </a:extLst>
          </p:cNvPr>
          <p:cNvSpPr txBox="1"/>
          <p:nvPr/>
        </p:nvSpPr>
        <p:spPr>
          <a:xfrm>
            <a:off x="7707118" y="2556439"/>
            <a:ext cx="4116287" cy="224676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Organizational culture offers a shared system of meanings which is the </a:t>
            </a:r>
            <a:r>
              <a:rPr lang="en-US" sz="2800" dirty="0">
                <a:solidFill>
                  <a:srgbClr val="FF0000"/>
                </a:solidFill>
              </a:rPr>
              <a:t>basis for communications and mutual understanding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3224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4A06EC-EA0A-4C19-930F-02898738F2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Apple Chancery" panose="03020702040506060504" pitchFamily="66" charset="0"/>
              </a:rPr>
              <a:t>Dimensions of Organisational Culture</a:t>
            </a:r>
          </a:p>
        </p:txBody>
      </p:sp>
      <p:pic>
        <p:nvPicPr>
          <p:cNvPr id="3" name="Picture 2" descr="What is Organizational Culture? definition, dimensions and levels -  Business Jargons">
            <a:extLst>
              <a:ext uri="{FF2B5EF4-FFF2-40B4-BE49-F238E27FC236}">
                <a16:creationId xmlns:a16="http://schemas.microsoft.com/office/drawing/2014/main" id="{BAB44E04-DDE7-8800-F583-285211EBB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794" y="1262641"/>
            <a:ext cx="7300451" cy="463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EA6C8B6-EF64-C8C4-99C3-B6192023B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64" y="96279"/>
            <a:ext cx="2516314" cy="94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45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hat is Culture - Basic Elements of Culture and Features">
            <a:extLst>
              <a:ext uri="{FF2B5EF4-FFF2-40B4-BE49-F238E27FC236}">
                <a16:creationId xmlns:a16="http://schemas.microsoft.com/office/drawing/2014/main" id="{2D4EAB93-34F2-1DD9-829B-36C89EFED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25" y="625981"/>
            <a:ext cx="9610349" cy="560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926079-E730-D06E-D246-C0E7195ED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764" y="96279"/>
            <a:ext cx="2516314" cy="94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96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EA6C8B6-EF64-C8C4-99C3-B6192023B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64" y="96279"/>
            <a:ext cx="2516314" cy="94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93D6006A-9E4E-079A-E21B-448D0A009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370" y="958276"/>
            <a:ext cx="8235745" cy="494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86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795</TotalTime>
  <Words>312</Words>
  <Application>Microsoft Office PowerPoint</Application>
  <PresentationFormat>Widescreen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Abadi</vt:lpstr>
      <vt:lpstr>Apple Chancery</vt:lpstr>
      <vt:lpstr>Arial</vt:lpstr>
      <vt:lpstr>Calibri</vt:lpstr>
      <vt:lpstr>Calibri Light</vt:lpstr>
      <vt:lpstr>Symbol</vt:lpstr>
      <vt:lpstr>Office Theme</vt:lpstr>
      <vt:lpstr>Cover and End Slide Master</vt:lpstr>
      <vt:lpstr>UNIT-VI  Organisational Culture and Change    “Organisational Culture”   by P. B. Narendra Kiran M.B.A., M.Phil., (Ph.D.) Assistant Professor Mittal School of Business, L.P.U., Phagwara, Punjab</vt:lpstr>
      <vt:lpstr>PowerPoint Presentation</vt:lpstr>
      <vt:lpstr>PowerPoint Presentation</vt:lpstr>
      <vt:lpstr>PowerPoint Presentation</vt:lpstr>
      <vt:lpstr>Organisational Culture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KIRAN</dc:creator>
  <cp:lastModifiedBy>NARENDRA KIRAN</cp:lastModifiedBy>
  <cp:revision>23</cp:revision>
  <dcterms:created xsi:type="dcterms:W3CDTF">2022-11-12T13:07:13Z</dcterms:created>
  <dcterms:modified xsi:type="dcterms:W3CDTF">2022-11-28T11:31:05Z</dcterms:modified>
</cp:coreProperties>
</file>