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7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2A11-413F-404B-AC14-08612DEE171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7035-5CC3-4E37-8248-5DAE80DC0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8707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dirty="0"/>
              <a:t>Foundations of Individual Behavior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Attitude is defined as a more or less stable </a:t>
            </a:r>
            <a:r>
              <a:rPr lang="en-US" dirty="0">
                <a:solidFill>
                  <a:srgbClr val="FF0000"/>
                </a:solidFill>
              </a:rPr>
              <a:t>set of predisposition of opinion, interest or purpose involving expectancy of a certain kind of experience</a:t>
            </a:r>
            <a:r>
              <a:rPr lang="en-US" dirty="0"/>
              <a:t> and readiness with an appropriate response.</a:t>
            </a:r>
          </a:p>
          <a:p>
            <a:pPr algn="just"/>
            <a:r>
              <a:rPr lang="en-US" b="1" dirty="0"/>
              <a:t>Components of Attitudes </a:t>
            </a:r>
          </a:p>
          <a:p>
            <a:pPr algn="just"/>
            <a:r>
              <a:rPr lang="en-US" dirty="0"/>
              <a:t>1. Cognitive component (belief)</a:t>
            </a:r>
          </a:p>
          <a:p>
            <a:pPr algn="just"/>
            <a:r>
              <a:rPr lang="en-US" dirty="0"/>
              <a:t>2. Affective component (feelings)</a:t>
            </a:r>
          </a:p>
          <a:p>
            <a:pPr algn="just"/>
            <a:r>
              <a:rPr lang="en-US" dirty="0"/>
              <a:t>3. Behavioral component. (reaction/behavior)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Job satisfaction is defined as the extent to which an employee feels self-motivated, content &amp; satisfied with his/her job. </a:t>
            </a:r>
          </a:p>
          <a:p>
            <a:pPr algn="just"/>
            <a:r>
              <a:rPr lang="en-US" dirty="0"/>
              <a:t>Job satisfaction happens when an employee feels he or she is having job stability, career growth and a comfortable work life balance.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Personality refers to </a:t>
            </a:r>
            <a:r>
              <a:rPr lang="en-US" dirty="0">
                <a:solidFill>
                  <a:srgbClr val="FF0000"/>
                </a:solidFill>
              </a:rPr>
              <a:t>individual differences in characteristic patterns of thinking, feeling and behaving.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The Big 5 Personality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8" name="AutoShape 2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Big Five Personality Traits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2"/>
          <a:srcRect l="60945" t="17578" r="7210" b="26758"/>
          <a:stretch>
            <a:fillRect/>
          </a:stretch>
        </p:blipFill>
        <p:spPr bwMode="auto">
          <a:xfrm>
            <a:off x="428596" y="1500174"/>
            <a:ext cx="828680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Personality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Extraverted or Introverted </a:t>
            </a:r>
          </a:p>
          <a:p>
            <a:pPr algn="just"/>
            <a:r>
              <a:rPr lang="en-US" dirty="0"/>
              <a:t>2. Sensing or Intuitive </a:t>
            </a:r>
          </a:p>
          <a:p>
            <a:pPr algn="just"/>
            <a:r>
              <a:rPr lang="en-US" dirty="0"/>
              <a:t>3. Thinking or Feeling </a:t>
            </a:r>
          </a:p>
          <a:p>
            <a:pPr algn="just"/>
            <a:r>
              <a:rPr lang="en-US" dirty="0"/>
              <a:t>4. Judging or Perceiving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What are MBTI Types and How Can They Affect Your Career Choices?"/>
          <p:cNvPicPr>
            <a:picLocks noChangeAspect="1" noChangeArrowheads="1"/>
          </p:cNvPicPr>
          <p:nvPr/>
        </p:nvPicPr>
        <p:blipFill>
          <a:blip r:embed="rId2"/>
          <a:srcRect b="5437"/>
          <a:stretch>
            <a:fillRect/>
          </a:stretch>
        </p:blipFill>
        <p:spPr bwMode="auto">
          <a:xfrm>
            <a:off x="428596" y="214290"/>
            <a:ext cx="8286808" cy="5929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emotion is a </a:t>
            </a:r>
            <a:r>
              <a:rPr lang="en-US" dirty="0">
                <a:solidFill>
                  <a:srgbClr val="FF0000"/>
                </a:solidFill>
              </a:rPr>
              <a:t>mental and physiological state associated with a wide variety of feelings, thoughts, and behavior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Emotional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Emotional Intelligence is a term that describes the </a:t>
            </a:r>
            <a:r>
              <a:rPr lang="en-US" dirty="0">
                <a:solidFill>
                  <a:srgbClr val="FF0000"/>
                </a:solidFill>
              </a:rPr>
              <a:t>ability, capacity, skill to identify, assess, and manage the emotions of one's self, of others</a:t>
            </a:r>
            <a:r>
              <a:rPr lang="en-US" dirty="0"/>
              <a:t>, and of groups.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Affective Events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Affective Events Theory (AET) is a model developed by organizational psychologists Howard M. Weiss and Russell Cropanzano to identify </a:t>
            </a:r>
            <a:r>
              <a:rPr lang="en-US" dirty="0">
                <a:solidFill>
                  <a:srgbClr val="FF0000"/>
                </a:solidFill>
              </a:rPr>
              <a:t>how emotions and moods influence job performance and job satisfaction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According to the AET, </a:t>
            </a:r>
            <a:r>
              <a:rPr lang="en-US" dirty="0">
                <a:solidFill>
                  <a:srgbClr val="FF0000"/>
                </a:solidFill>
              </a:rPr>
              <a:t>environmental exigencies generate "affective events" that cause emotional reactions in organizational members </a:t>
            </a:r>
            <a:r>
              <a:rPr lang="en-US" dirty="0"/>
              <a:t>which, in turn, determine members' attitudes and behaviors.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Perception is the </a:t>
            </a:r>
            <a:r>
              <a:rPr lang="en-US" dirty="0">
                <a:solidFill>
                  <a:srgbClr val="FF0000"/>
                </a:solidFill>
              </a:rPr>
              <a:t>identification, organization and interpretation of sensory information</a:t>
            </a:r>
            <a:r>
              <a:rPr lang="en-US" dirty="0"/>
              <a:t> in order to represent and understand the presented information or environment.</a:t>
            </a:r>
          </a:p>
          <a:p>
            <a:pPr algn="just"/>
            <a:r>
              <a:rPr lang="en-US" dirty="0"/>
              <a:t>Perception is how we, as individuals, asses situations.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Learning can be defined as a </a:t>
            </a:r>
            <a:r>
              <a:rPr lang="en-US" dirty="0">
                <a:solidFill>
                  <a:srgbClr val="FF0000"/>
                </a:solidFill>
              </a:rPr>
              <a:t>relatively permanent change in behavior</a:t>
            </a:r>
            <a:r>
              <a:rPr lang="en-US" dirty="0"/>
              <a:t> or potential behavior as a result of direct or indirect </a:t>
            </a:r>
            <a:r>
              <a:rPr lang="en-US" dirty="0">
                <a:solidFill>
                  <a:srgbClr val="FF0000"/>
                </a:solidFill>
              </a:rPr>
              <a:t>experience.</a:t>
            </a:r>
          </a:p>
          <a:p>
            <a:pPr algn="just"/>
            <a:r>
              <a:rPr lang="en-US" dirty="0"/>
              <a:t>Learning is thus a change in behavior as a result of experience.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Factors that Influence Perception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Perceiver </a:t>
            </a:r>
          </a:p>
          <a:p>
            <a:r>
              <a:rPr lang="en-US" dirty="0"/>
              <a:t>2. Situation </a:t>
            </a:r>
          </a:p>
          <a:p>
            <a:r>
              <a:rPr lang="en-US" dirty="0"/>
              <a:t>3. Target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3609" t="29297" r="35761" b="18945"/>
          <a:stretch>
            <a:fillRect/>
          </a:stretch>
        </p:blipFill>
        <p:spPr bwMode="auto">
          <a:xfrm>
            <a:off x="357158" y="285728"/>
            <a:ext cx="842968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Organizational Behavior / Perception - ppt video onlin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286808" cy="6072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Attribution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Attribution theory has been proposed by </a:t>
            </a:r>
            <a:r>
              <a:rPr lang="en-US" dirty="0">
                <a:solidFill>
                  <a:srgbClr val="FF0000"/>
                </a:solidFill>
              </a:rPr>
              <a:t>Harold Kelley </a:t>
            </a:r>
            <a:r>
              <a:rPr lang="en-US" dirty="0"/>
              <a:t>to develop explanations of the ways in which </a:t>
            </a:r>
            <a:r>
              <a:rPr lang="en-US" dirty="0">
                <a:solidFill>
                  <a:srgbClr val="FF0000"/>
                </a:solidFill>
              </a:rPr>
              <a:t>we judge people differently</a:t>
            </a:r>
            <a:r>
              <a:rPr lang="en-US" dirty="0"/>
              <a:t>, depending on </a:t>
            </a:r>
            <a:r>
              <a:rPr lang="en-US" dirty="0">
                <a:solidFill>
                  <a:srgbClr val="FF0000"/>
                </a:solidFill>
              </a:rPr>
              <a:t>what meaning we attribute to a given behavior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Attribution is a perceptual process.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way we explain success or failure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whether our own or that of another person – affects </a:t>
            </a:r>
            <a:r>
              <a:rPr lang="en-US" dirty="0"/>
              <a:t>our </a:t>
            </a:r>
            <a:r>
              <a:rPr lang="en-US" dirty="0">
                <a:solidFill>
                  <a:srgbClr val="FF0000"/>
                </a:solidFill>
              </a:rPr>
              <a:t>feelings</a:t>
            </a:r>
            <a:r>
              <a:rPr lang="en-US" dirty="0"/>
              <a:t> and our subsequent behavior.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23609" t="28340" r="37408" b="23828"/>
          <a:stretch>
            <a:fillRect/>
          </a:stretch>
        </p:blipFill>
        <p:spPr bwMode="auto">
          <a:xfrm>
            <a:off x="357158" y="1071546"/>
            <a:ext cx="8501122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Types of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(1) </a:t>
            </a:r>
            <a:r>
              <a:rPr lang="en-US" b="1" dirty="0"/>
              <a:t>Visual learners</a:t>
            </a:r>
            <a:r>
              <a:rPr lang="en-US" dirty="0"/>
              <a:t>: learn primarily through the written word.</a:t>
            </a:r>
          </a:p>
          <a:p>
            <a:pPr algn="just"/>
            <a:r>
              <a:rPr lang="en-US" dirty="0"/>
              <a:t>2. </a:t>
            </a:r>
            <a:r>
              <a:rPr lang="en-US" b="1" dirty="0"/>
              <a:t>Auditory Learners: </a:t>
            </a:r>
            <a:r>
              <a:rPr lang="en-US" dirty="0"/>
              <a:t>Auditory learners learn primarily through listening.</a:t>
            </a:r>
          </a:p>
          <a:p>
            <a:pPr algn="just"/>
            <a:r>
              <a:rPr lang="en-US" dirty="0"/>
              <a:t>3. </a:t>
            </a:r>
            <a:r>
              <a:rPr lang="en-US" b="1" dirty="0"/>
              <a:t>Kinesthetic Learners: </a:t>
            </a:r>
            <a:r>
              <a:rPr lang="en-US" dirty="0"/>
              <a:t>Kinesthetic learners learn better by doing.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Readiness (interest) </a:t>
            </a:r>
          </a:p>
          <a:p>
            <a:r>
              <a:rPr lang="en-US" dirty="0"/>
              <a:t>2. Exercise (practice)</a:t>
            </a:r>
          </a:p>
          <a:p>
            <a:r>
              <a:rPr lang="en-US" dirty="0"/>
              <a:t>3. Effect (feelings)</a:t>
            </a:r>
          </a:p>
          <a:p>
            <a:r>
              <a:rPr lang="en-US" dirty="0"/>
              <a:t>4. Primacy (first)</a:t>
            </a:r>
          </a:p>
          <a:p>
            <a:r>
              <a:rPr lang="en-US" dirty="0"/>
              <a:t>5. Intensity (exciting)</a:t>
            </a:r>
          </a:p>
          <a:p>
            <a:r>
              <a:rPr lang="en-US" dirty="0"/>
              <a:t>6. </a:t>
            </a:r>
            <a:r>
              <a:rPr lang="en-US" dirty="0" err="1"/>
              <a:t>Recency</a:t>
            </a:r>
            <a:r>
              <a:rPr lang="en-US" dirty="0"/>
              <a:t> (latest)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609" t="30273" r="37408" b="31641"/>
          <a:stretch>
            <a:fillRect/>
          </a:stretch>
        </p:blipFill>
        <p:spPr bwMode="auto">
          <a:xfrm>
            <a:off x="285720" y="1428736"/>
            <a:ext cx="850112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Operant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Operant conditioning argues that behavior is a function of its consequences. </a:t>
            </a:r>
            <a:r>
              <a:rPr lang="en-US" dirty="0">
                <a:solidFill>
                  <a:srgbClr val="FF0000"/>
                </a:solidFill>
              </a:rPr>
              <a:t>People learn to behave to get something they want or avoid something they don't want.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 tendency to repeat such behavior is influenced by the reinforcement or lack of reinforcement brought about by the consequences of the behavior. </a:t>
            </a:r>
          </a:p>
          <a:p>
            <a:pPr algn="just"/>
            <a:r>
              <a:rPr lang="en-US" dirty="0"/>
              <a:t>Reinforcement therefore strengthens behavior and increases the likelihood it will be repeated.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Cognitive Learning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ey concepts of cognitive learning theory&amp;gt; OFF-51%"/>
          <p:cNvPicPr>
            <a:picLocks noChangeAspect="1" noChangeArrowheads="1"/>
          </p:cNvPicPr>
          <p:nvPr/>
        </p:nvPicPr>
        <p:blipFill>
          <a:blip r:embed="rId2"/>
          <a:srcRect t="11594" r="5468"/>
          <a:stretch>
            <a:fillRect/>
          </a:stretch>
        </p:blipFill>
        <p:spPr bwMode="auto">
          <a:xfrm>
            <a:off x="285720" y="1428736"/>
            <a:ext cx="8643998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Social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Social learning integrates the cognitive and operant approaches to learning. </a:t>
            </a:r>
          </a:p>
          <a:p>
            <a:pPr algn="just"/>
            <a:r>
              <a:rPr lang="en-US" dirty="0"/>
              <a:t>It recognizes that learning does not take place only because of environmental stimuli or of individual determinism but is a blend of both views. </a:t>
            </a:r>
          </a:p>
          <a:p>
            <a:pPr algn="just"/>
            <a:r>
              <a:rPr lang="en-US" dirty="0"/>
              <a:t>It also emphasizes that </a:t>
            </a:r>
            <a:r>
              <a:rPr lang="en-US" dirty="0">
                <a:solidFill>
                  <a:srgbClr val="FF0000"/>
                </a:solidFill>
              </a:rPr>
              <a:t>people acquire new behaviors by observing or imitating others in a social setting.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279717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5400" dirty="0"/>
              <a:t>Attitude and Job Satisfaction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644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Foundations of Individual Behavior</vt:lpstr>
      <vt:lpstr>Learning</vt:lpstr>
      <vt:lpstr>Types of Learners</vt:lpstr>
      <vt:lpstr>Learning process</vt:lpstr>
      <vt:lpstr>Classical Conditioning</vt:lpstr>
      <vt:lpstr>Operant Conditioning</vt:lpstr>
      <vt:lpstr>Cognitive Learning Theory</vt:lpstr>
      <vt:lpstr>Social Learning</vt:lpstr>
      <vt:lpstr>Attitude and Job Satisfaction</vt:lpstr>
      <vt:lpstr>Attitudes</vt:lpstr>
      <vt:lpstr>Job Satisfaction</vt:lpstr>
      <vt:lpstr>Personality</vt:lpstr>
      <vt:lpstr>The Big 5 Personality Traits</vt:lpstr>
      <vt:lpstr>Personality types</vt:lpstr>
      <vt:lpstr>PowerPoint Presentation</vt:lpstr>
      <vt:lpstr>Emotions</vt:lpstr>
      <vt:lpstr>Emotional Intelligence</vt:lpstr>
      <vt:lpstr>Affective Events Theory</vt:lpstr>
      <vt:lpstr>Perception</vt:lpstr>
      <vt:lpstr> Factors that Influence Perception  </vt:lpstr>
      <vt:lpstr>PowerPoint Presentation</vt:lpstr>
      <vt:lpstr>………..</vt:lpstr>
      <vt:lpstr>Attribution theory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user</dc:creator>
  <cp:lastModifiedBy>NARENDRA KIRAN</cp:lastModifiedBy>
  <cp:revision>4</cp:revision>
  <dcterms:created xsi:type="dcterms:W3CDTF">2021-08-09T01:05:40Z</dcterms:created>
  <dcterms:modified xsi:type="dcterms:W3CDTF">2022-09-15T09:20:23Z</dcterms:modified>
</cp:coreProperties>
</file>