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76" r:id="rId5"/>
    <p:sldId id="277" r:id="rId6"/>
    <p:sldId id="259" r:id="rId7"/>
    <p:sldId id="278" r:id="rId8"/>
    <p:sldId id="279" r:id="rId9"/>
    <p:sldId id="292" r:id="rId10"/>
    <p:sldId id="293" r:id="rId11"/>
    <p:sldId id="294" r:id="rId12"/>
    <p:sldId id="270" r:id="rId13"/>
    <p:sldId id="271" r:id="rId14"/>
    <p:sldId id="274" r:id="rId15"/>
    <p:sldId id="260" r:id="rId16"/>
    <p:sldId id="261" r:id="rId17"/>
    <p:sldId id="262" r:id="rId18"/>
    <p:sldId id="263" r:id="rId19"/>
    <p:sldId id="264" r:id="rId20"/>
    <p:sldId id="295" r:id="rId21"/>
    <p:sldId id="280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 KIRAN" initials="NK" lastIdx="1" clrIdx="0">
    <p:extLst>
      <p:ext uri="{19B8F6BF-5375-455C-9EA6-DF929625EA0E}">
        <p15:presenceInfo xmlns:p15="http://schemas.microsoft.com/office/powerpoint/2012/main" userId="NARENDRA KI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C991D-2CB6-49D2-B73C-213A7F897009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CBF7AB-C5CF-4A28-ABA6-EC237611926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Planning Process</a:t>
          </a:r>
          <a:endParaRPr lang="en-US" dirty="0">
            <a:solidFill>
              <a:schemeClr val="bg1"/>
            </a:solidFill>
          </a:endParaRPr>
        </a:p>
      </dgm:t>
    </dgm:pt>
    <dgm:pt modelId="{2620DC2F-4259-4791-B7D8-DA8D5E1D1CDC}" type="parTrans" cxnId="{1923092C-DA44-4EDB-896A-A38C0C6B5FA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AD5D12-6948-4D18-A360-D3F31035C80D}" type="sibTrans" cxnId="{1923092C-DA44-4EDB-896A-A38C0C6B5FA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235CAA-D43C-49F8-8F62-8DEF5A08D232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Setting Objectives</a:t>
          </a:r>
          <a:endParaRPr lang="en-US" dirty="0">
            <a:solidFill>
              <a:schemeClr val="bg1"/>
            </a:solidFill>
          </a:endParaRPr>
        </a:p>
      </dgm:t>
    </dgm:pt>
    <dgm:pt modelId="{1D82797E-B2BA-48E1-B982-F534E3A15E14}" type="parTrans" cxnId="{71900E16-4854-4367-B9FB-ECA48A3257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4E48BCF-008F-4715-9980-19014503C3F3}" type="sibTrans" cxnId="{71900E16-4854-4367-B9FB-ECA48A3257F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207F677-9C85-4E70-A1DF-C327E968DB91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Developing Premises</a:t>
          </a:r>
          <a:endParaRPr lang="en-US" dirty="0">
            <a:solidFill>
              <a:schemeClr val="bg1"/>
            </a:solidFill>
          </a:endParaRPr>
        </a:p>
      </dgm:t>
    </dgm:pt>
    <dgm:pt modelId="{ED0A6A28-A441-4194-AD42-88A60565A56C}" type="parTrans" cxnId="{4F11829C-0859-48E0-A3DD-A19209ED48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43B2026-E5C0-4DB7-8701-626BB0C916C0}" type="sibTrans" cxnId="{4F11829C-0859-48E0-A3DD-A19209ED48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0406821-E0B3-43E1-B23A-AE060518567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Identifying alternative courses of action</a:t>
          </a:r>
          <a:endParaRPr lang="en-US" dirty="0">
            <a:solidFill>
              <a:schemeClr val="bg1"/>
            </a:solidFill>
          </a:endParaRPr>
        </a:p>
      </dgm:t>
    </dgm:pt>
    <dgm:pt modelId="{AAFC57C8-1996-409B-98EF-451468A840E6}" type="parTrans" cxnId="{521B57B6-C205-44B7-A049-2C0C1995FB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7C1068-096A-43B6-8639-ACDD4EE1A2C1}" type="sibTrans" cxnId="{521B57B6-C205-44B7-A049-2C0C1995FB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E3A6658-7C2A-48FD-ADFF-7336DBF83C6B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Evaluating alternative courses</a:t>
          </a:r>
          <a:endParaRPr lang="en-US" dirty="0">
            <a:solidFill>
              <a:schemeClr val="bg1"/>
            </a:solidFill>
          </a:endParaRPr>
        </a:p>
      </dgm:t>
    </dgm:pt>
    <dgm:pt modelId="{CEDF5C25-EAAA-467B-BD18-40DC3D361153}" type="parTrans" cxnId="{9FF6933B-7861-4072-B065-0CE13AF3929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4B439F-5BE7-41EE-8DD2-49F841AE291E}" type="sibTrans" cxnId="{9FF6933B-7861-4072-B065-0CE13AF3929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957F90-C8ED-41E4-B5EB-F0E17C1C0EEE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Selecting an alternative</a:t>
          </a:r>
          <a:endParaRPr lang="en-US" dirty="0">
            <a:solidFill>
              <a:schemeClr val="bg1"/>
            </a:solidFill>
          </a:endParaRPr>
        </a:p>
      </dgm:t>
    </dgm:pt>
    <dgm:pt modelId="{4DC93FB3-2704-41EC-8A72-CB3174721FA9}" type="parTrans" cxnId="{8549038C-AE45-4058-A85F-CBD862A0E5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138A772-7F3C-48CE-B3A0-0718018E587C}" type="sibTrans" cxnId="{8549038C-AE45-4058-A85F-CBD862A0E5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6C43D0C-95D5-4F65-834B-1AE156108E4A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Implementing the Plan</a:t>
          </a:r>
          <a:endParaRPr lang="en-US" dirty="0">
            <a:solidFill>
              <a:schemeClr val="bg1"/>
            </a:solidFill>
          </a:endParaRPr>
        </a:p>
      </dgm:t>
    </dgm:pt>
    <dgm:pt modelId="{0ED84872-F25A-4B38-8B9A-1D04091FE073}" type="parTrans" cxnId="{42E7E2C5-0AA6-41E1-B1FA-A192E3B95F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812A4E-E568-449D-BACC-3E2D2E69711D}" type="sibTrans" cxnId="{42E7E2C5-0AA6-41E1-B1FA-A192E3B95F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71A65B1-9F6B-4E8E-AEBB-6D3D45517283}">
      <dgm:prSet/>
      <dgm:spPr/>
      <dgm:t>
        <a:bodyPr/>
        <a:lstStyle/>
        <a:p>
          <a:r>
            <a:rPr lang="en-US">
              <a:solidFill>
                <a:schemeClr val="bg1"/>
              </a:solidFill>
            </a:rPr>
            <a:t>Follow-up action</a:t>
          </a:r>
          <a:endParaRPr lang="en-US" dirty="0">
            <a:solidFill>
              <a:schemeClr val="bg1"/>
            </a:solidFill>
          </a:endParaRPr>
        </a:p>
      </dgm:t>
    </dgm:pt>
    <dgm:pt modelId="{D26192E0-FB7C-4F9A-8DF1-ECC41AF0041E}" type="parTrans" cxnId="{ECC6A67D-97D6-4207-B29A-F2467AA2BC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FD7839-C811-407C-B239-9946CC4DE9F9}" type="sibTrans" cxnId="{ECC6A67D-97D6-4207-B29A-F2467AA2BC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87CCEF-BCBD-4CBB-AC13-7D342D9A2EEA}" type="pres">
      <dgm:prSet presAssocID="{CB6C991D-2CB6-49D2-B73C-213A7F8970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DB640E-309D-4594-B1B4-AB421D9A10BF}" type="pres">
      <dgm:prSet presAssocID="{7ECBF7AB-C5CF-4A28-ABA6-EC2376119269}" presName="centerShape" presStyleLbl="node0" presStyleIdx="0" presStyleCnt="1"/>
      <dgm:spPr/>
    </dgm:pt>
    <dgm:pt modelId="{5185B97F-DE43-49D7-A16F-0F425095C9EA}" type="pres">
      <dgm:prSet presAssocID="{1D82797E-B2BA-48E1-B982-F534E3A15E14}" presName="parTrans" presStyleLbl="sibTrans2D1" presStyleIdx="0" presStyleCnt="7"/>
      <dgm:spPr/>
    </dgm:pt>
    <dgm:pt modelId="{7F98EBAC-8D72-4493-94D7-CA712D537FFB}" type="pres">
      <dgm:prSet presAssocID="{1D82797E-B2BA-48E1-B982-F534E3A15E14}" presName="connectorText" presStyleLbl="sibTrans2D1" presStyleIdx="0" presStyleCnt="7"/>
      <dgm:spPr/>
    </dgm:pt>
    <dgm:pt modelId="{C5A58653-3343-4608-ADAC-D2DF1D584B18}" type="pres">
      <dgm:prSet presAssocID="{E5235CAA-D43C-49F8-8F62-8DEF5A08D232}" presName="node" presStyleLbl="node1" presStyleIdx="0" presStyleCnt="7">
        <dgm:presLayoutVars>
          <dgm:bulletEnabled val="1"/>
        </dgm:presLayoutVars>
      </dgm:prSet>
      <dgm:spPr/>
    </dgm:pt>
    <dgm:pt modelId="{5CC0AFF4-5DF6-47BC-AE95-F3B5A53A23A9}" type="pres">
      <dgm:prSet presAssocID="{ED0A6A28-A441-4194-AD42-88A60565A56C}" presName="parTrans" presStyleLbl="sibTrans2D1" presStyleIdx="1" presStyleCnt="7"/>
      <dgm:spPr/>
    </dgm:pt>
    <dgm:pt modelId="{767AED16-FC95-4F91-AC08-FEA03E3BC1B6}" type="pres">
      <dgm:prSet presAssocID="{ED0A6A28-A441-4194-AD42-88A60565A56C}" presName="connectorText" presStyleLbl="sibTrans2D1" presStyleIdx="1" presStyleCnt="7"/>
      <dgm:spPr/>
    </dgm:pt>
    <dgm:pt modelId="{D49A407F-A41D-463D-A0D6-B8A6282DF106}" type="pres">
      <dgm:prSet presAssocID="{2207F677-9C85-4E70-A1DF-C327E968DB91}" presName="node" presStyleLbl="node1" presStyleIdx="1" presStyleCnt="7">
        <dgm:presLayoutVars>
          <dgm:bulletEnabled val="1"/>
        </dgm:presLayoutVars>
      </dgm:prSet>
      <dgm:spPr/>
    </dgm:pt>
    <dgm:pt modelId="{A5884AF1-BB3F-4EFB-9E1B-7C78DB1A270E}" type="pres">
      <dgm:prSet presAssocID="{AAFC57C8-1996-409B-98EF-451468A840E6}" presName="parTrans" presStyleLbl="sibTrans2D1" presStyleIdx="2" presStyleCnt="7"/>
      <dgm:spPr/>
    </dgm:pt>
    <dgm:pt modelId="{CEEDDF05-29EB-40D2-BF0C-1A50B284BCB2}" type="pres">
      <dgm:prSet presAssocID="{AAFC57C8-1996-409B-98EF-451468A840E6}" presName="connectorText" presStyleLbl="sibTrans2D1" presStyleIdx="2" presStyleCnt="7"/>
      <dgm:spPr/>
    </dgm:pt>
    <dgm:pt modelId="{4BA63F3A-6945-4298-87F6-D7D73866CF8E}" type="pres">
      <dgm:prSet presAssocID="{20406821-E0B3-43E1-B23A-AE0605185677}" presName="node" presStyleLbl="node1" presStyleIdx="2" presStyleCnt="7">
        <dgm:presLayoutVars>
          <dgm:bulletEnabled val="1"/>
        </dgm:presLayoutVars>
      </dgm:prSet>
      <dgm:spPr/>
    </dgm:pt>
    <dgm:pt modelId="{94FD6779-B750-41FA-AA62-266914730ABB}" type="pres">
      <dgm:prSet presAssocID="{CEDF5C25-EAAA-467B-BD18-40DC3D361153}" presName="parTrans" presStyleLbl="sibTrans2D1" presStyleIdx="3" presStyleCnt="7"/>
      <dgm:spPr/>
    </dgm:pt>
    <dgm:pt modelId="{B44B52E8-46D4-4FF2-B4D7-852B41DE1BBE}" type="pres">
      <dgm:prSet presAssocID="{CEDF5C25-EAAA-467B-BD18-40DC3D361153}" presName="connectorText" presStyleLbl="sibTrans2D1" presStyleIdx="3" presStyleCnt="7"/>
      <dgm:spPr/>
    </dgm:pt>
    <dgm:pt modelId="{D8EC4FA1-4063-44DC-8C0E-68AA6AD26983}" type="pres">
      <dgm:prSet presAssocID="{7E3A6658-7C2A-48FD-ADFF-7336DBF83C6B}" presName="node" presStyleLbl="node1" presStyleIdx="3" presStyleCnt="7">
        <dgm:presLayoutVars>
          <dgm:bulletEnabled val="1"/>
        </dgm:presLayoutVars>
      </dgm:prSet>
      <dgm:spPr/>
    </dgm:pt>
    <dgm:pt modelId="{1F6F9F65-05B9-4B90-B381-E0691D415496}" type="pres">
      <dgm:prSet presAssocID="{4DC93FB3-2704-41EC-8A72-CB3174721FA9}" presName="parTrans" presStyleLbl="sibTrans2D1" presStyleIdx="4" presStyleCnt="7"/>
      <dgm:spPr/>
    </dgm:pt>
    <dgm:pt modelId="{75153921-31E2-4B1C-93CD-A6CEB227516B}" type="pres">
      <dgm:prSet presAssocID="{4DC93FB3-2704-41EC-8A72-CB3174721FA9}" presName="connectorText" presStyleLbl="sibTrans2D1" presStyleIdx="4" presStyleCnt="7"/>
      <dgm:spPr/>
    </dgm:pt>
    <dgm:pt modelId="{C027B166-D97A-4E26-9991-718E18721713}" type="pres">
      <dgm:prSet presAssocID="{EC957F90-C8ED-41E4-B5EB-F0E17C1C0EEE}" presName="node" presStyleLbl="node1" presStyleIdx="4" presStyleCnt="7">
        <dgm:presLayoutVars>
          <dgm:bulletEnabled val="1"/>
        </dgm:presLayoutVars>
      </dgm:prSet>
      <dgm:spPr/>
    </dgm:pt>
    <dgm:pt modelId="{3B648F84-59C3-4F46-9C48-3135553F5331}" type="pres">
      <dgm:prSet presAssocID="{0ED84872-F25A-4B38-8B9A-1D04091FE073}" presName="parTrans" presStyleLbl="sibTrans2D1" presStyleIdx="5" presStyleCnt="7"/>
      <dgm:spPr/>
    </dgm:pt>
    <dgm:pt modelId="{8A60C3CD-45D6-40B4-ABB4-B5C26E448806}" type="pres">
      <dgm:prSet presAssocID="{0ED84872-F25A-4B38-8B9A-1D04091FE073}" presName="connectorText" presStyleLbl="sibTrans2D1" presStyleIdx="5" presStyleCnt="7"/>
      <dgm:spPr/>
    </dgm:pt>
    <dgm:pt modelId="{0DEF2FF0-B1AE-4FC2-A46F-6D5A6E7071E1}" type="pres">
      <dgm:prSet presAssocID="{26C43D0C-95D5-4F65-834B-1AE156108E4A}" presName="node" presStyleLbl="node1" presStyleIdx="5" presStyleCnt="7">
        <dgm:presLayoutVars>
          <dgm:bulletEnabled val="1"/>
        </dgm:presLayoutVars>
      </dgm:prSet>
      <dgm:spPr/>
    </dgm:pt>
    <dgm:pt modelId="{085CE7D9-60EA-468E-9D05-BCDF04DF1118}" type="pres">
      <dgm:prSet presAssocID="{D26192E0-FB7C-4F9A-8DF1-ECC41AF0041E}" presName="parTrans" presStyleLbl="sibTrans2D1" presStyleIdx="6" presStyleCnt="7"/>
      <dgm:spPr/>
    </dgm:pt>
    <dgm:pt modelId="{4EDFF496-5A06-465E-B157-2A39A27D942B}" type="pres">
      <dgm:prSet presAssocID="{D26192E0-FB7C-4F9A-8DF1-ECC41AF0041E}" presName="connectorText" presStyleLbl="sibTrans2D1" presStyleIdx="6" presStyleCnt="7"/>
      <dgm:spPr/>
    </dgm:pt>
    <dgm:pt modelId="{8A1AD89C-DDCD-4D2F-93D1-83A409510F45}" type="pres">
      <dgm:prSet presAssocID="{F71A65B1-9F6B-4E8E-AEBB-6D3D45517283}" presName="node" presStyleLbl="node1" presStyleIdx="6" presStyleCnt="7">
        <dgm:presLayoutVars>
          <dgm:bulletEnabled val="1"/>
        </dgm:presLayoutVars>
      </dgm:prSet>
      <dgm:spPr/>
    </dgm:pt>
  </dgm:ptLst>
  <dgm:cxnLst>
    <dgm:cxn modelId="{D07CEB10-AC3A-4DAF-867E-F1F1CF148B91}" type="presOf" srcId="{AAFC57C8-1996-409B-98EF-451468A840E6}" destId="{A5884AF1-BB3F-4EFB-9E1B-7C78DB1A270E}" srcOrd="0" destOrd="0" presId="urn:microsoft.com/office/officeart/2005/8/layout/radial5"/>
    <dgm:cxn modelId="{71900E16-4854-4367-B9FB-ECA48A3257FD}" srcId="{7ECBF7AB-C5CF-4A28-ABA6-EC2376119269}" destId="{E5235CAA-D43C-49F8-8F62-8DEF5A08D232}" srcOrd="0" destOrd="0" parTransId="{1D82797E-B2BA-48E1-B982-F534E3A15E14}" sibTransId="{94E48BCF-008F-4715-9980-19014503C3F3}"/>
    <dgm:cxn modelId="{70D6801E-3296-4C4D-A1D0-68203B5C7C8F}" type="presOf" srcId="{F71A65B1-9F6B-4E8E-AEBB-6D3D45517283}" destId="{8A1AD89C-DDCD-4D2F-93D1-83A409510F45}" srcOrd="0" destOrd="0" presId="urn:microsoft.com/office/officeart/2005/8/layout/radial5"/>
    <dgm:cxn modelId="{1923092C-DA44-4EDB-896A-A38C0C6B5FA7}" srcId="{CB6C991D-2CB6-49D2-B73C-213A7F897009}" destId="{7ECBF7AB-C5CF-4A28-ABA6-EC2376119269}" srcOrd="0" destOrd="0" parTransId="{2620DC2F-4259-4791-B7D8-DA8D5E1D1CDC}" sibTransId="{19AD5D12-6948-4D18-A360-D3F31035C80D}"/>
    <dgm:cxn modelId="{9FF6933B-7861-4072-B065-0CE13AF3929B}" srcId="{7ECBF7AB-C5CF-4A28-ABA6-EC2376119269}" destId="{7E3A6658-7C2A-48FD-ADFF-7336DBF83C6B}" srcOrd="3" destOrd="0" parTransId="{CEDF5C25-EAAA-467B-BD18-40DC3D361153}" sibTransId="{894B439F-5BE7-41EE-8DD2-49F841AE291E}"/>
    <dgm:cxn modelId="{C47AB13F-E1D1-4C2A-8253-67EE6C6530C7}" type="presOf" srcId="{CB6C991D-2CB6-49D2-B73C-213A7F897009}" destId="{5D87CCEF-BCBD-4CBB-AC13-7D342D9A2EEA}" srcOrd="0" destOrd="0" presId="urn:microsoft.com/office/officeart/2005/8/layout/radial5"/>
    <dgm:cxn modelId="{3E0CCD48-469B-4594-B149-22449A3058BC}" type="presOf" srcId="{26C43D0C-95D5-4F65-834B-1AE156108E4A}" destId="{0DEF2FF0-B1AE-4FC2-A46F-6D5A6E7071E1}" srcOrd="0" destOrd="0" presId="urn:microsoft.com/office/officeart/2005/8/layout/radial5"/>
    <dgm:cxn modelId="{9195604F-913C-459D-B8FC-68F042118CE4}" type="presOf" srcId="{20406821-E0B3-43E1-B23A-AE0605185677}" destId="{4BA63F3A-6945-4298-87F6-D7D73866CF8E}" srcOrd="0" destOrd="0" presId="urn:microsoft.com/office/officeart/2005/8/layout/radial5"/>
    <dgm:cxn modelId="{FEB11C54-F4E4-425B-9502-3C920ADCCC64}" type="presOf" srcId="{EC957F90-C8ED-41E4-B5EB-F0E17C1C0EEE}" destId="{C027B166-D97A-4E26-9991-718E18721713}" srcOrd="0" destOrd="0" presId="urn:microsoft.com/office/officeart/2005/8/layout/radial5"/>
    <dgm:cxn modelId="{9420EF57-0741-4E5B-AA76-6E684CB7CFDF}" type="presOf" srcId="{AAFC57C8-1996-409B-98EF-451468A840E6}" destId="{CEEDDF05-29EB-40D2-BF0C-1A50B284BCB2}" srcOrd="1" destOrd="0" presId="urn:microsoft.com/office/officeart/2005/8/layout/radial5"/>
    <dgm:cxn modelId="{ECC6A67D-97D6-4207-B29A-F2467AA2BC01}" srcId="{7ECBF7AB-C5CF-4A28-ABA6-EC2376119269}" destId="{F71A65B1-9F6B-4E8E-AEBB-6D3D45517283}" srcOrd="6" destOrd="0" parTransId="{D26192E0-FB7C-4F9A-8DF1-ECC41AF0041E}" sibTransId="{16FD7839-C811-407C-B239-9946CC4DE9F9}"/>
    <dgm:cxn modelId="{D03C4484-2D93-494C-90CC-C3738B54E453}" type="presOf" srcId="{0ED84872-F25A-4B38-8B9A-1D04091FE073}" destId="{3B648F84-59C3-4F46-9C48-3135553F5331}" srcOrd="0" destOrd="0" presId="urn:microsoft.com/office/officeart/2005/8/layout/radial5"/>
    <dgm:cxn modelId="{A7F6BC85-6DD8-47D4-97F7-C63080D7CB80}" type="presOf" srcId="{0ED84872-F25A-4B38-8B9A-1D04091FE073}" destId="{8A60C3CD-45D6-40B4-ABB4-B5C26E448806}" srcOrd="1" destOrd="0" presId="urn:microsoft.com/office/officeart/2005/8/layout/radial5"/>
    <dgm:cxn modelId="{8549038C-AE45-4058-A85F-CBD862A0E500}" srcId="{7ECBF7AB-C5CF-4A28-ABA6-EC2376119269}" destId="{EC957F90-C8ED-41E4-B5EB-F0E17C1C0EEE}" srcOrd="4" destOrd="0" parTransId="{4DC93FB3-2704-41EC-8A72-CB3174721FA9}" sibTransId="{7138A772-7F3C-48CE-B3A0-0718018E587C}"/>
    <dgm:cxn modelId="{2C8CAD96-E672-42A4-A950-ED719170781F}" type="presOf" srcId="{D26192E0-FB7C-4F9A-8DF1-ECC41AF0041E}" destId="{4EDFF496-5A06-465E-B157-2A39A27D942B}" srcOrd="1" destOrd="0" presId="urn:microsoft.com/office/officeart/2005/8/layout/radial5"/>
    <dgm:cxn modelId="{50C3D097-1CE7-468A-87D4-70F9ECF99589}" type="presOf" srcId="{ED0A6A28-A441-4194-AD42-88A60565A56C}" destId="{767AED16-FC95-4F91-AC08-FEA03E3BC1B6}" srcOrd="1" destOrd="0" presId="urn:microsoft.com/office/officeart/2005/8/layout/radial5"/>
    <dgm:cxn modelId="{4F11829C-0859-48E0-A3DD-A19209ED48B5}" srcId="{7ECBF7AB-C5CF-4A28-ABA6-EC2376119269}" destId="{2207F677-9C85-4E70-A1DF-C327E968DB91}" srcOrd="1" destOrd="0" parTransId="{ED0A6A28-A441-4194-AD42-88A60565A56C}" sibTransId="{943B2026-E5C0-4DB7-8701-626BB0C916C0}"/>
    <dgm:cxn modelId="{283D089E-FD2F-43C9-A356-DAD0417E6DFC}" type="presOf" srcId="{D26192E0-FB7C-4F9A-8DF1-ECC41AF0041E}" destId="{085CE7D9-60EA-468E-9D05-BCDF04DF1118}" srcOrd="0" destOrd="0" presId="urn:microsoft.com/office/officeart/2005/8/layout/radial5"/>
    <dgm:cxn modelId="{45D503A0-523F-4C3B-A7AB-95FCAF4C37D4}" type="presOf" srcId="{E5235CAA-D43C-49F8-8F62-8DEF5A08D232}" destId="{C5A58653-3343-4608-ADAC-D2DF1D584B18}" srcOrd="0" destOrd="0" presId="urn:microsoft.com/office/officeart/2005/8/layout/radial5"/>
    <dgm:cxn modelId="{F905B7AB-108D-40F9-A8AC-FBC8FBD51395}" type="presOf" srcId="{1D82797E-B2BA-48E1-B982-F534E3A15E14}" destId="{5185B97F-DE43-49D7-A16F-0F425095C9EA}" srcOrd="0" destOrd="0" presId="urn:microsoft.com/office/officeart/2005/8/layout/radial5"/>
    <dgm:cxn modelId="{EFE943B4-C6FD-42AB-A5BA-6E349F233CB1}" type="presOf" srcId="{7E3A6658-7C2A-48FD-ADFF-7336DBF83C6B}" destId="{D8EC4FA1-4063-44DC-8C0E-68AA6AD26983}" srcOrd="0" destOrd="0" presId="urn:microsoft.com/office/officeart/2005/8/layout/radial5"/>
    <dgm:cxn modelId="{521B57B6-C205-44B7-A049-2C0C1995FB1D}" srcId="{7ECBF7AB-C5CF-4A28-ABA6-EC2376119269}" destId="{20406821-E0B3-43E1-B23A-AE0605185677}" srcOrd="2" destOrd="0" parTransId="{AAFC57C8-1996-409B-98EF-451468A840E6}" sibTransId="{857C1068-096A-43B6-8639-ACDD4EE1A2C1}"/>
    <dgm:cxn modelId="{07A6BDB7-8CEC-45BF-8C8B-A6F2FC73F87D}" type="presOf" srcId="{CEDF5C25-EAAA-467B-BD18-40DC3D361153}" destId="{B44B52E8-46D4-4FF2-B4D7-852B41DE1BBE}" srcOrd="1" destOrd="0" presId="urn:microsoft.com/office/officeart/2005/8/layout/radial5"/>
    <dgm:cxn modelId="{42E7E2C5-0AA6-41E1-B1FA-A192E3B95FC3}" srcId="{7ECBF7AB-C5CF-4A28-ABA6-EC2376119269}" destId="{26C43D0C-95D5-4F65-834B-1AE156108E4A}" srcOrd="5" destOrd="0" parTransId="{0ED84872-F25A-4B38-8B9A-1D04091FE073}" sibTransId="{C1812A4E-E568-449D-BACC-3E2D2E69711D}"/>
    <dgm:cxn modelId="{754AD1D1-0F99-4563-8E6F-F52143A5A8A6}" type="presOf" srcId="{CEDF5C25-EAAA-467B-BD18-40DC3D361153}" destId="{94FD6779-B750-41FA-AA62-266914730ABB}" srcOrd="0" destOrd="0" presId="urn:microsoft.com/office/officeart/2005/8/layout/radial5"/>
    <dgm:cxn modelId="{E639F0D4-676D-46D8-B4F3-A554A7055BB9}" type="presOf" srcId="{1D82797E-B2BA-48E1-B982-F534E3A15E14}" destId="{7F98EBAC-8D72-4493-94D7-CA712D537FFB}" srcOrd="1" destOrd="0" presId="urn:microsoft.com/office/officeart/2005/8/layout/radial5"/>
    <dgm:cxn modelId="{E96428D8-7F13-416F-8536-B562B7ADF7D1}" type="presOf" srcId="{2207F677-9C85-4E70-A1DF-C327E968DB91}" destId="{D49A407F-A41D-463D-A0D6-B8A6282DF106}" srcOrd="0" destOrd="0" presId="urn:microsoft.com/office/officeart/2005/8/layout/radial5"/>
    <dgm:cxn modelId="{C86648DF-13B4-43E0-91D3-0FD1316EDE24}" type="presOf" srcId="{4DC93FB3-2704-41EC-8A72-CB3174721FA9}" destId="{75153921-31E2-4B1C-93CD-A6CEB227516B}" srcOrd="1" destOrd="0" presId="urn:microsoft.com/office/officeart/2005/8/layout/radial5"/>
    <dgm:cxn modelId="{51B954E1-DA80-42C5-B6D2-F00497484BF4}" type="presOf" srcId="{ED0A6A28-A441-4194-AD42-88A60565A56C}" destId="{5CC0AFF4-5DF6-47BC-AE95-F3B5A53A23A9}" srcOrd="0" destOrd="0" presId="urn:microsoft.com/office/officeart/2005/8/layout/radial5"/>
    <dgm:cxn modelId="{156211F0-CC39-41AF-B4BE-D5FB3F9D2C48}" type="presOf" srcId="{7ECBF7AB-C5CF-4A28-ABA6-EC2376119269}" destId="{F7DB640E-309D-4594-B1B4-AB421D9A10BF}" srcOrd="0" destOrd="0" presId="urn:microsoft.com/office/officeart/2005/8/layout/radial5"/>
    <dgm:cxn modelId="{38D772FB-8EB0-443F-8AE2-E5382B4A2E92}" type="presOf" srcId="{4DC93FB3-2704-41EC-8A72-CB3174721FA9}" destId="{1F6F9F65-05B9-4B90-B381-E0691D415496}" srcOrd="0" destOrd="0" presId="urn:microsoft.com/office/officeart/2005/8/layout/radial5"/>
    <dgm:cxn modelId="{AEFA4674-1191-4C1A-8C10-BD8ABC07F91C}" type="presParOf" srcId="{5D87CCEF-BCBD-4CBB-AC13-7D342D9A2EEA}" destId="{F7DB640E-309D-4594-B1B4-AB421D9A10BF}" srcOrd="0" destOrd="0" presId="urn:microsoft.com/office/officeart/2005/8/layout/radial5"/>
    <dgm:cxn modelId="{4A027724-A15F-4227-8EF8-8F7611E60139}" type="presParOf" srcId="{5D87CCEF-BCBD-4CBB-AC13-7D342D9A2EEA}" destId="{5185B97F-DE43-49D7-A16F-0F425095C9EA}" srcOrd="1" destOrd="0" presId="urn:microsoft.com/office/officeart/2005/8/layout/radial5"/>
    <dgm:cxn modelId="{B4B13DBC-CBBC-4DA1-AEB5-26C33C6750FA}" type="presParOf" srcId="{5185B97F-DE43-49D7-A16F-0F425095C9EA}" destId="{7F98EBAC-8D72-4493-94D7-CA712D537FFB}" srcOrd="0" destOrd="0" presId="urn:microsoft.com/office/officeart/2005/8/layout/radial5"/>
    <dgm:cxn modelId="{B55181DA-4A12-4A27-8058-CEC3AAD20766}" type="presParOf" srcId="{5D87CCEF-BCBD-4CBB-AC13-7D342D9A2EEA}" destId="{C5A58653-3343-4608-ADAC-D2DF1D584B18}" srcOrd="2" destOrd="0" presId="urn:microsoft.com/office/officeart/2005/8/layout/radial5"/>
    <dgm:cxn modelId="{A7F5DEE3-DDCB-4343-8B6D-CF499F20244D}" type="presParOf" srcId="{5D87CCEF-BCBD-4CBB-AC13-7D342D9A2EEA}" destId="{5CC0AFF4-5DF6-47BC-AE95-F3B5A53A23A9}" srcOrd="3" destOrd="0" presId="urn:microsoft.com/office/officeart/2005/8/layout/radial5"/>
    <dgm:cxn modelId="{DCC666B9-CDE7-4AE4-8A42-73ECEDF1623B}" type="presParOf" srcId="{5CC0AFF4-5DF6-47BC-AE95-F3B5A53A23A9}" destId="{767AED16-FC95-4F91-AC08-FEA03E3BC1B6}" srcOrd="0" destOrd="0" presId="urn:microsoft.com/office/officeart/2005/8/layout/radial5"/>
    <dgm:cxn modelId="{CD5A1A92-2151-4BFC-A803-C32862E5AA40}" type="presParOf" srcId="{5D87CCEF-BCBD-4CBB-AC13-7D342D9A2EEA}" destId="{D49A407F-A41D-463D-A0D6-B8A6282DF106}" srcOrd="4" destOrd="0" presId="urn:microsoft.com/office/officeart/2005/8/layout/radial5"/>
    <dgm:cxn modelId="{F9B5C16E-1321-45A0-A80E-23DA129736F7}" type="presParOf" srcId="{5D87CCEF-BCBD-4CBB-AC13-7D342D9A2EEA}" destId="{A5884AF1-BB3F-4EFB-9E1B-7C78DB1A270E}" srcOrd="5" destOrd="0" presId="urn:microsoft.com/office/officeart/2005/8/layout/radial5"/>
    <dgm:cxn modelId="{F5526FB1-B622-4034-8EAD-A7EE6892A5F9}" type="presParOf" srcId="{A5884AF1-BB3F-4EFB-9E1B-7C78DB1A270E}" destId="{CEEDDF05-29EB-40D2-BF0C-1A50B284BCB2}" srcOrd="0" destOrd="0" presId="urn:microsoft.com/office/officeart/2005/8/layout/radial5"/>
    <dgm:cxn modelId="{CD048F59-E761-4588-8383-62F151D6E4DD}" type="presParOf" srcId="{5D87CCEF-BCBD-4CBB-AC13-7D342D9A2EEA}" destId="{4BA63F3A-6945-4298-87F6-D7D73866CF8E}" srcOrd="6" destOrd="0" presId="urn:microsoft.com/office/officeart/2005/8/layout/radial5"/>
    <dgm:cxn modelId="{010E17F3-A776-4609-B0D1-00ED295D2E2D}" type="presParOf" srcId="{5D87CCEF-BCBD-4CBB-AC13-7D342D9A2EEA}" destId="{94FD6779-B750-41FA-AA62-266914730ABB}" srcOrd="7" destOrd="0" presId="urn:microsoft.com/office/officeart/2005/8/layout/radial5"/>
    <dgm:cxn modelId="{56C0BF8E-7495-421C-83B7-18CD7E6BC151}" type="presParOf" srcId="{94FD6779-B750-41FA-AA62-266914730ABB}" destId="{B44B52E8-46D4-4FF2-B4D7-852B41DE1BBE}" srcOrd="0" destOrd="0" presId="urn:microsoft.com/office/officeart/2005/8/layout/radial5"/>
    <dgm:cxn modelId="{F71ECD00-E0F4-4664-9DD1-A74C9432A603}" type="presParOf" srcId="{5D87CCEF-BCBD-4CBB-AC13-7D342D9A2EEA}" destId="{D8EC4FA1-4063-44DC-8C0E-68AA6AD26983}" srcOrd="8" destOrd="0" presId="urn:microsoft.com/office/officeart/2005/8/layout/radial5"/>
    <dgm:cxn modelId="{39DF8728-747B-4DAB-913A-7768D6DD4E21}" type="presParOf" srcId="{5D87CCEF-BCBD-4CBB-AC13-7D342D9A2EEA}" destId="{1F6F9F65-05B9-4B90-B381-E0691D415496}" srcOrd="9" destOrd="0" presId="urn:microsoft.com/office/officeart/2005/8/layout/radial5"/>
    <dgm:cxn modelId="{90EC6603-F16A-4D70-B4CD-66826375ED23}" type="presParOf" srcId="{1F6F9F65-05B9-4B90-B381-E0691D415496}" destId="{75153921-31E2-4B1C-93CD-A6CEB227516B}" srcOrd="0" destOrd="0" presId="urn:microsoft.com/office/officeart/2005/8/layout/radial5"/>
    <dgm:cxn modelId="{6B660AF9-3890-4640-93B8-E7DD63403AF5}" type="presParOf" srcId="{5D87CCEF-BCBD-4CBB-AC13-7D342D9A2EEA}" destId="{C027B166-D97A-4E26-9991-718E18721713}" srcOrd="10" destOrd="0" presId="urn:microsoft.com/office/officeart/2005/8/layout/radial5"/>
    <dgm:cxn modelId="{89D72466-193F-4336-939D-0E77750450DD}" type="presParOf" srcId="{5D87CCEF-BCBD-4CBB-AC13-7D342D9A2EEA}" destId="{3B648F84-59C3-4F46-9C48-3135553F5331}" srcOrd="11" destOrd="0" presId="urn:microsoft.com/office/officeart/2005/8/layout/radial5"/>
    <dgm:cxn modelId="{95C0172A-2C0E-4E71-A10A-447D047F83B6}" type="presParOf" srcId="{3B648F84-59C3-4F46-9C48-3135553F5331}" destId="{8A60C3CD-45D6-40B4-ABB4-B5C26E448806}" srcOrd="0" destOrd="0" presId="urn:microsoft.com/office/officeart/2005/8/layout/radial5"/>
    <dgm:cxn modelId="{363BE302-0EB5-4798-830A-CB5DBC8E11E6}" type="presParOf" srcId="{5D87CCEF-BCBD-4CBB-AC13-7D342D9A2EEA}" destId="{0DEF2FF0-B1AE-4FC2-A46F-6D5A6E7071E1}" srcOrd="12" destOrd="0" presId="urn:microsoft.com/office/officeart/2005/8/layout/radial5"/>
    <dgm:cxn modelId="{DCBC9643-460E-4B29-A1D6-8943B15DCCD2}" type="presParOf" srcId="{5D87CCEF-BCBD-4CBB-AC13-7D342D9A2EEA}" destId="{085CE7D9-60EA-468E-9D05-BCDF04DF1118}" srcOrd="13" destOrd="0" presId="urn:microsoft.com/office/officeart/2005/8/layout/radial5"/>
    <dgm:cxn modelId="{3E09FEC6-1E9B-44D5-92B2-9239DFF69D87}" type="presParOf" srcId="{085CE7D9-60EA-468E-9D05-BCDF04DF1118}" destId="{4EDFF496-5A06-465E-B157-2A39A27D942B}" srcOrd="0" destOrd="0" presId="urn:microsoft.com/office/officeart/2005/8/layout/radial5"/>
    <dgm:cxn modelId="{81A14C17-9BD2-4F64-ACEB-10C3D93CE4EF}" type="presParOf" srcId="{5D87CCEF-BCBD-4CBB-AC13-7D342D9A2EEA}" destId="{8A1AD89C-DDCD-4D2F-93D1-83A409510F45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B640E-309D-4594-B1B4-AB421D9A10BF}">
      <dsp:nvSpPr>
        <dsp:cNvPr id="0" name=""/>
        <dsp:cNvSpPr/>
      </dsp:nvSpPr>
      <dsp:spPr>
        <a:xfrm>
          <a:off x="3061765" y="1938056"/>
          <a:ext cx="1002578" cy="1002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Planning Process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3208589" y="2084880"/>
        <a:ext cx="708930" cy="708930"/>
      </dsp:txXfrm>
    </dsp:sp>
    <dsp:sp modelId="{5185B97F-DE43-49D7-A16F-0F425095C9EA}">
      <dsp:nvSpPr>
        <dsp:cNvPr id="0" name=""/>
        <dsp:cNvSpPr/>
      </dsp:nvSpPr>
      <dsp:spPr>
        <a:xfrm rot="16200000">
          <a:off x="3382299" y="1436801"/>
          <a:ext cx="361510" cy="34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bg1"/>
            </a:solidFill>
          </a:endParaRPr>
        </a:p>
      </dsp:txBody>
      <dsp:txXfrm>
        <a:off x="3433431" y="1556108"/>
        <a:ext cx="259247" cy="204526"/>
      </dsp:txXfrm>
    </dsp:sp>
    <dsp:sp modelId="{C5A58653-3343-4608-ADAC-D2DF1D584B18}">
      <dsp:nvSpPr>
        <dsp:cNvPr id="0" name=""/>
        <dsp:cNvSpPr/>
      </dsp:nvSpPr>
      <dsp:spPr>
        <a:xfrm>
          <a:off x="2936442" y="2736"/>
          <a:ext cx="1253223" cy="12532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Setting Objectives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3119972" y="186266"/>
        <a:ext cx="886163" cy="886163"/>
      </dsp:txXfrm>
    </dsp:sp>
    <dsp:sp modelId="{5CC0AFF4-5DF6-47BC-AE95-F3B5A53A23A9}">
      <dsp:nvSpPr>
        <dsp:cNvPr id="0" name=""/>
        <dsp:cNvSpPr/>
      </dsp:nvSpPr>
      <dsp:spPr>
        <a:xfrm rot="19285714">
          <a:off x="4032865" y="1750097"/>
          <a:ext cx="361510" cy="34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bg1"/>
            </a:solidFill>
          </a:endParaRPr>
        </a:p>
      </dsp:txBody>
      <dsp:txXfrm>
        <a:off x="4044020" y="1850152"/>
        <a:ext cx="259247" cy="204526"/>
      </dsp:txXfrm>
    </dsp:sp>
    <dsp:sp modelId="{D49A407F-A41D-463D-A0D6-B8A6282DF106}">
      <dsp:nvSpPr>
        <dsp:cNvPr id="0" name=""/>
        <dsp:cNvSpPr/>
      </dsp:nvSpPr>
      <dsp:spPr>
        <a:xfrm>
          <a:off x="4351555" y="684219"/>
          <a:ext cx="1253223" cy="1253223"/>
        </a:xfrm>
        <a:prstGeom prst="ellipse">
          <a:avLst/>
        </a:prstGeom>
        <a:solidFill>
          <a:schemeClr val="accent5">
            <a:hueOff val="-2677331"/>
            <a:satOff val="47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Developing Premises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535085" y="867749"/>
        <a:ext cx="886163" cy="886163"/>
      </dsp:txXfrm>
    </dsp:sp>
    <dsp:sp modelId="{A5884AF1-BB3F-4EFB-9E1B-7C78DB1A270E}">
      <dsp:nvSpPr>
        <dsp:cNvPr id="0" name=""/>
        <dsp:cNvSpPr/>
      </dsp:nvSpPr>
      <dsp:spPr>
        <a:xfrm rot="771429">
          <a:off x="4193542" y="2454068"/>
          <a:ext cx="361510" cy="34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bg1"/>
            </a:solidFill>
          </a:endParaRPr>
        </a:p>
      </dsp:txBody>
      <dsp:txXfrm>
        <a:off x="4194824" y="2510865"/>
        <a:ext cx="259247" cy="204526"/>
      </dsp:txXfrm>
    </dsp:sp>
    <dsp:sp modelId="{4BA63F3A-6945-4298-87F6-D7D73866CF8E}">
      <dsp:nvSpPr>
        <dsp:cNvPr id="0" name=""/>
        <dsp:cNvSpPr/>
      </dsp:nvSpPr>
      <dsp:spPr>
        <a:xfrm>
          <a:off x="4701059" y="2215495"/>
          <a:ext cx="1253223" cy="1253223"/>
        </a:xfrm>
        <a:prstGeom prst="ellipse">
          <a:avLst/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Identifying alternative courses of action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884589" y="2399025"/>
        <a:ext cx="886163" cy="886163"/>
      </dsp:txXfrm>
    </dsp:sp>
    <dsp:sp modelId="{94FD6779-B750-41FA-AA62-266914730ABB}">
      <dsp:nvSpPr>
        <dsp:cNvPr id="0" name=""/>
        <dsp:cNvSpPr/>
      </dsp:nvSpPr>
      <dsp:spPr>
        <a:xfrm rot="3857143">
          <a:off x="3743336" y="3018608"/>
          <a:ext cx="361510" cy="34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bg1"/>
            </a:solidFill>
          </a:endParaRPr>
        </a:p>
      </dsp:txBody>
      <dsp:txXfrm>
        <a:off x="3772282" y="3040715"/>
        <a:ext cx="259247" cy="204526"/>
      </dsp:txXfrm>
    </dsp:sp>
    <dsp:sp modelId="{D8EC4FA1-4063-44DC-8C0E-68AA6AD26983}">
      <dsp:nvSpPr>
        <dsp:cNvPr id="0" name=""/>
        <dsp:cNvSpPr/>
      </dsp:nvSpPr>
      <dsp:spPr>
        <a:xfrm>
          <a:off x="3721770" y="3443484"/>
          <a:ext cx="1253223" cy="1253223"/>
        </a:xfrm>
        <a:prstGeom prst="ellipse">
          <a:avLst/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Evaluating alternative courses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3905300" y="3627014"/>
        <a:ext cx="886163" cy="886163"/>
      </dsp:txXfrm>
    </dsp:sp>
    <dsp:sp modelId="{1F6F9F65-05B9-4B90-B381-E0691D415496}">
      <dsp:nvSpPr>
        <dsp:cNvPr id="0" name=""/>
        <dsp:cNvSpPr/>
      </dsp:nvSpPr>
      <dsp:spPr>
        <a:xfrm rot="6942857">
          <a:off x="3021261" y="3018608"/>
          <a:ext cx="361510" cy="34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bg1"/>
            </a:solidFill>
          </a:endParaRPr>
        </a:p>
      </dsp:txBody>
      <dsp:txXfrm rot="10800000">
        <a:off x="3094578" y="3040715"/>
        <a:ext cx="259247" cy="204526"/>
      </dsp:txXfrm>
    </dsp:sp>
    <dsp:sp modelId="{C027B166-D97A-4E26-9991-718E18721713}">
      <dsp:nvSpPr>
        <dsp:cNvPr id="0" name=""/>
        <dsp:cNvSpPr/>
      </dsp:nvSpPr>
      <dsp:spPr>
        <a:xfrm>
          <a:off x="2151114" y="3443484"/>
          <a:ext cx="1253223" cy="1253223"/>
        </a:xfrm>
        <a:prstGeom prst="ellipse">
          <a:avLst/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Selecting an alternative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334644" y="3627014"/>
        <a:ext cx="886163" cy="886163"/>
      </dsp:txXfrm>
    </dsp:sp>
    <dsp:sp modelId="{3B648F84-59C3-4F46-9C48-3135553F5331}">
      <dsp:nvSpPr>
        <dsp:cNvPr id="0" name=""/>
        <dsp:cNvSpPr/>
      </dsp:nvSpPr>
      <dsp:spPr>
        <a:xfrm rot="10028571">
          <a:off x="2571055" y="2454068"/>
          <a:ext cx="361510" cy="34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bg1"/>
            </a:solidFill>
          </a:endParaRPr>
        </a:p>
      </dsp:txBody>
      <dsp:txXfrm rot="10800000">
        <a:off x="2672036" y="2510865"/>
        <a:ext cx="259247" cy="204526"/>
      </dsp:txXfrm>
    </dsp:sp>
    <dsp:sp modelId="{0DEF2FF0-B1AE-4FC2-A46F-6D5A6E7071E1}">
      <dsp:nvSpPr>
        <dsp:cNvPr id="0" name=""/>
        <dsp:cNvSpPr/>
      </dsp:nvSpPr>
      <dsp:spPr>
        <a:xfrm>
          <a:off x="1171826" y="2215495"/>
          <a:ext cx="1253223" cy="1253223"/>
        </a:xfrm>
        <a:prstGeom prst="ellipse">
          <a:avLst/>
        </a:prstGeom>
        <a:solidFill>
          <a:schemeClr val="accent5">
            <a:hueOff val="-13386653"/>
            <a:satOff val="2392"/>
            <a:lumOff val="-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Implementing the Plan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1355356" y="2399025"/>
        <a:ext cx="886163" cy="886163"/>
      </dsp:txXfrm>
    </dsp:sp>
    <dsp:sp modelId="{085CE7D9-60EA-468E-9D05-BCDF04DF1118}">
      <dsp:nvSpPr>
        <dsp:cNvPr id="0" name=""/>
        <dsp:cNvSpPr/>
      </dsp:nvSpPr>
      <dsp:spPr>
        <a:xfrm rot="13114286">
          <a:off x="2731732" y="1750097"/>
          <a:ext cx="361510" cy="340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bg1"/>
            </a:solidFill>
          </a:endParaRPr>
        </a:p>
      </dsp:txBody>
      <dsp:txXfrm rot="10800000">
        <a:off x="2822840" y="1850152"/>
        <a:ext cx="259247" cy="204526"/>
      </dsp:txXfrm>
    </dsp:sp>
    <dsp:sp modelId="{8A1AD89C-DDCD-4D2F-93D1-83A409510F45}">
      <dsp:nvSpPr>
        <dsp:cNvPr id="0" name=""/>
        <dsp:cNvSpPr/>
      </dsp:nvSpPr>
      <dsp:spPr>
        <a:xfrm>
          <a:off x="1521330" y="684219"/>
          <a:ext cx="1253223" cy="1253223"/>
        </a:xfrm>
        <a:prstGeom prst="ellipse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Follow-up action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1704860" y="867749"/>
        <a:ext cx="886163" cy="88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58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1E6F-3201-41E7-8723-B0EF59E6E29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A097-9CD5-4597-A345-0EA6DAF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E51-A318-3DA0-32E9-45CF4A90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430" y="2562225"/>
            <a:ext cx="4128470" cy="1373070"/>
          </a:xfrm>
        </p:spPr>
        <p:txBody>
          <a:bodyPr/>
          <a:lstStyle/>
          <a:p>
            <a:r>
              <a:rPr lang="en-US" sz="6600" dirty="0"/>
              <a:t>PLANNING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0D428E-AAE1-6347-39BA-B38F5305FBCD}"/>
              </a:ext>
            </a:extLst>
          </p:cNvPr>
          <p:cNvSpPr txBox="1">
            <a:spLocks/>
          </p:cNvSpPr>
          <p:nvPr/>
        </p:nvSpPr>
        <p:spPr>
          <a:xfrm>
            <a:off x="9463542" y="3095945"/>
            <a:ext cx="2562201" cy="666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Lecture - 1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F423F5-0554-8AAE-F014-6081429005E4}"/>
              </a:ext>
            </a:extLst>
          </p:cNvPr>
          <p:cNvSpPr txBox="1">
            <a:spLocks/>
          </p:cNvSpPr>
          <p:nvPr/>
        </p:nvSpPr>
        <p:spPr>
          <a:xfrm>
            <a:off x="9608736" y="1896115"/>
            <a:ext cx="2271815" cy="666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C000"/>
                </a:solidFill>
              </a:rPr>
              <a:t>MGN-502</a:t>
            </a:r>
          </a:p>
        </p:txBody>
      </p:sp>
      <p:pic>
        <p:nvPicPr>
          <p:cNvPr id="8194" name="Picture 2" descr="LPU Online - Apps on Google Play">
            <a:extLst>
              <a:ext uri="{FF2B5EF4-FFF2-40B4-BE49-F238E27FC236}">
                <a16:creationId xmlns:a16="http://schemas.microsoft.com/office/drawing/2014/main" id="{A7D0327E-B6E5-5B20-02F5-E825B5DC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3354" y="2562225"/>
            <a:ext cx="34671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B3A6F6-07E9-1748-E137-90CDF1601F01}"/>
              </a:ext>
            </a:extLst>
          </p:cNvPr>
          <p:cNvSpPr txBox="1"/>
          <p:nvPr/>
        </p:nvSpPr>
        <p:spPr>
          <a:xfrm>
            <a:off x="5049981" y="3750629"/>
            <a:ext cx="641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gency FB" panose="020B0503020202020204" pitchFamily="34" charset="0"/>
              </a:rPr>
              <a:t>“Todays’ projection for Tomorrow’s activity”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5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">
            <a:extLst>
              <a:ext uri="{FF2B5EF4-FFF2-40B4-BE49-F238E27FC236}">
                <a16:creationId xmlns:a16="http://schemas.microsoft.com/office/drawing/2014/main" id="{2CEA338E-73FF-CB81-46C9-42E1BCCA8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How to Make a Plan That Works</a:t>
            </a:r>
          </a:p>
        </p:txBody>
      </p:sp>
      <p:pic>
        <p:nvPicPr>
          <p:cNvPr id="12294" name="Picture 15" descr="S:\Barrington Natalie\Management Power Point Files\New Jpgs\Ch04-Ex.4.1.jpg">
            <a:extLst>
              <a:ext uri="{FF2B5EF4-FFF2-40B4-BE49-F238E27FC236}">
                <a16:creationId xmlns:a16="http://schemas.microsoft.com/office/drawing/2014/main" id="{FC12EDEF-A242-476D-7EF8-B1782F6D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74676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D6CE3-C8CC-6522-C246-95530DE2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62" y="2611053"/>
            <a:ext cx="1550858" cy="13271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E55708-741B-A12F-5600-1BBEE93EEF65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09</a:t>
            </a:r>
          </a:p>
        </p:txBody>
      </p:sp>
    </p:spTree>
  </p:cSld>
  <p:clrMapOvr>
    <a:masterClrMapping/>
  </p:clrMapOvr>
  <p:transition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4CB68626-0369-1EA3-6A9C-6D0B90E83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Setting Goals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C51E3B2-C7DC-D397-D17E-4E0699EA1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9069" y="2295306"/>
            <a:ext cx="9613861" cy="3599316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</a:t>
            </a:r>
            <a:r>
              <a:rPr lang="en-US" altLang="en-US" dirty="0"/>
              <a:t>pecific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M</a:t>
            </a:r>
            <a:r>
              <a:rPr lang="en-US" altLang="en-US" dirty="0"/>
              <a:t>easurable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A</a:t>
            </a:r>
            <a:r>
              <a:rPr lang="en-US" altLang="en-US" dirty="0"/>
              <a:t>ttainable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R</a:t>
            </a:r>
            <a:r>
              <a:rPr lang="en-US" altLang="en-US" dirty="0"/>
              <a:t>ealistic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T</a:t>
            </a:r>
            <a:r>
              <a:rPr lang="en-US" altLang="en-US" dirty="0"/>
              <a:t>imely</a:t>
            </a:r>
          </a:p>
        </p:txBody>
      </p:sp>
      <p:pic>
        <p:nvPicPr>
          <p:cNvPr id="13318" name="Picture 5" descr="j0238060">
            <a:extLst>
              <a:ext uri="{FF2B5EF4-FFF2-40B4-BE49-F238E27FC236}">
                <a16:creationId xmlns:a16="http://schemas.microsoft.com/office/drawing/2014/main" id="{59CD418D-25D6-4A6B-5022-332A6258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29" y="3455234"/>
            <a:ext cx="30146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522B83-75E6-1EFB-5A1A-23F3DCAF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378" y="630340"/>
            <a:ext cx="1849149" cy="132671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913103-15B1-1BC1-7927-84CD56FC9032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BF8FCDD8-60CF-802C-4A2E-92DAD82EF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rgbClr val="FFC000"/>
                </a:solidFill>
              </a:rPr>
              <a:t>Type of Plans with Organisational Vision &amp; Mission</a:t>
            </a:r>
          </a:p>
        </p:txBody>
      </p:sp>
      <p:pic>
        <p:nvPicPr>
          <p:cNvPr id="19462" name="Picture 7" descr="S:\Barrington Natalie\Management Power Point Files\Ch04-Ex.4.3.jpg">
            <a:extLst>
              <a:ext uri="{FF2B5EF4-FFF2-40B4-BE49-F238E27FC236}">
                <a16:creationId xmlns:a16="http://schemas.microsoft.com/office/drawing/2014/main" id="{A3DFB97F-A2E0-C00D-8468-F8BBD841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b="52348"/>
          <a:stretch>
            <a:fillRect/>
          </a:stretch>
        </p:blipFill>
        <p:spPr bwMode="auto">
          <a:xfrm>
            <a:off x="3733801" y="2057400"/>
            <a:ext cx="4143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CC355E-81F2-C89F-6100-209B0A377BCA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92369C88-A2A9-FDFB-7BC0-58B4350C8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Planning From Top to Bottom</a:t>
            </a:r>
          </a:p>
        </p:txBody>
      </p:sp>
      <p:pic>
        <p:nvPicPr>
          <p:cNvPr id="20486" name="Picture 7" descr="S:\Barrington Natalie\Management Power Point Files\Ch04-Ex.4.3.jpg">
            <a:extLst>
              <a:ext uri="{FF2B5EF4-FFF2-40B4-BE49-F238E27FC236}">
                <a16:creationId xmlns:a16="http://schemas.microsoft.com/office/drawing/2014/main" id="{1D5F2893-DC59-34AB-06C7-447386DD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2" b="3958"/>
          <a:stretch>
            <a:fillRect/>
          </a:stretch>
        </p:blipFill>
        <p:spPr bwMode="auto">
          <a:xfrm>
            <a:off x="2625868" y="2079941"/>
            <a:ext cx="5666510" cy="443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11CFCF-2179-045E-7B60-8E36812BAFC6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  <p:transition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440C5ABB-F023-5AB5-90D3-D6A667E98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Planning Timeframes</a:t>
            </a:r>
          </a:p>
        </p:txBody>
      </p:sp>
      <p:pic>
        <p:nvPicPr>
          <p:cNvPr id="22534" name="Picture 7" descr="S:\Barrington Natalie\Management Power Point Files\Ch04-Ex.4.4.jpg">
            <a:extLst>
              <a:ext uri="{FF2B5EF4-FFF2-40B4-BE49-F238E27FC236}">
                <a16:creationId xmlns:a16="http://schemas.microsoft.com/office/drawing/2014/main" id="{CED94536-D7EE-65A7-F151-7CC2BC063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51" y="2140527"/>
            <a:ext cx="647700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FC631-C4A5-9519-B1AD-E1A97A93CAD9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  <p:transition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80D12D-82A8-4F2F-6D01-8B603671B1BA}"/>
              </a:ext>
            </a:extLst>
          </p:cNvPr>
          <p:cNvSpPr txBox="1">
            <a:spLocks/>
          </p:cNvSpPr>
          <p:nvPr/>
        </p:nvSpPr>
        <p:spPr>
          <a:xfrm>
            <a:off x="347812" y="919009"/>
            <a:ext cx="9613861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</a:rPr>
              <a:t>Process of Planning: (</a:t>
            </a:r>
            <a:r>
              <a:rPr lang="en-US" sz="4400" dirty="0"/>
              <a:t>S DIES IF</a:t>
            </a:r>
            <a:r>
              <a:rPr lang="en-US" sz="44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62E7A1-7624-0A93-AD62-2A67D234ABCF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14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1E9B65-61A8-57A4-8AAA-9BBFF367A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17181"/>
              </p:ext>
            </p:extLst>
          </p:nvPr>
        </p:nvGraphicFramePr>
        <p:xfrm>
          <a:off x="1897818" y="2028130"/>
          <a:ext cx="7126109" cy="4699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Vector illustration of planning and analysis of work process and plans.  Vector illustration of planning and analysis of work | CanStock">
            <a:extLst>
              <a:ext uri="{FF2B5EF4-FFF2-40B4-BE49-F238E27FC236}">
                <a16:creationId xmlns:a16="http://schemas.microsoft.com/office/drawing/2014/main" id="{6EFDB96D-D916-5DE5-3977-4530066D9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10700" r="9272" b="14056"/>
          <a:stretch/>
        </p:blipFill>
        <p:spPr bwMode="auto">
          <a:xfrm>
            <a:off x="9051564" y="623453"/>
            <a:ext cx="1360362" cy="13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7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307C-0D7D-F158-B633-FD6332D0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Importance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03A0-23C4-0414-3C7F-769C8280C81D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11054734" cy="35993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Planning </a:t>
            </a:r>
            <a:r>
              <a:rPr lang="en-US" b="1" dirty="0">
                <a:solidFill>
                  <a:schemeClr val="bg1"/>
                </a:solidFill>
              </a:rPr>
              <a:t>provides</a:t>
            </a:r>
            <a:r>
              <a:rPr lang="en-US" b="1" dirty="0"/>
              <a:t> directions</a:t>
            </a:r>
          </a:p>
          <a:p>
            <a:r>
              <a:rPr lang="en-US" b="1" dirty="0"/>
              <a:t>Planning </a:t>
            </a:r>
            <a:r>
              <a:rPr lang="en-US" b="1" dirty="0">
                <a:solidFill>
                  <a:srgbClr val="FFC000"/>
                </a:solidFill>
              </a:rPr>
              <a:t>reduces</a:t>
            </a:r>
            <a:r>
              <a:rPr lang="en-US" b="1" dirty="0"/>
              <a:t> the risks of uncertainty</a:t>
            </a:r>
          </a:p>
          <a:p>
            <a:r>
              <a:rPr lang="en-US" b="1" dirty="0"/>
              <a:t>Planning reduces </a:t>
            </a:r>
            <a:r>
              <a:rPr lang="en-US" b="1" dirty="0">
                <a:solidFill>
                  <a:schemeClr val="bg1"/>
                </a:solidFill>
              </a:rPr>
              <a:t>overlapping and wasteful </a:t>
            </a:r>
            <a:r>
              <a:rPr lang="en-US" b="1" dirty="0"/>
              <a:t>activities</a:t>
            </a:r>
          </a:p>
          <a:p>
            <a:r>
              <a:rPr lang="en-US" b="1" dirty="0"/>
              <a:t>Planning </a:t>
            </a:r>
            <a:r>
              <a:rPr lang="en-US" b="1" dirty="0">
                <a:solidFill>
                  <a:schemeClr val="bg1"/>
                </a:solidFill>
              </a:rPr>
              <a:t>promotes</a:t>
            </a:r>
            <a:r>
              <a:rPr lang="en-US" b="1" dirty="0"/>
              <a:t> innovative ideas</a:t>
            </a:r>
          </a:p>
          <a:p>
            <a:r>
              <a:rPr lang="en-US" b="1" dirty="0"/>
              <a:t>Planning </a:t>
            </a:r>
            <a:r>
              <a:rPr lang="en-US" b="1" dirty="0">
                <a:solidFill>
                  <a:srgbClr val="FFC000"/>
                </a:solidFill>
              </a:rPr>
              <a:t>facilitates</a:t>
            </a:r>
            <a:r>
              <a:rPr lang="en-US" b="1" dirty="0"/>
              <a:t> decision making</a:t>
            </a:r>
          </a:p>
          <a:p>
            <a:r>
              <a:rPr lang="en-US" b="1" dirty="0"/>
              <a:t>Planning </a:t>
            </a:r>
            <a:r>
              <a:rPr lang="en-US" b="1" dirty="0">
                <a:solidFill>
                  <a:schemeClr val="bg1"/>
                </a:solidFill>
              </a:rPr>
              <a:t>establishes </a:t>
            </a:r>
            <a:r>
              <a:rPr lang="en-US" b="1" dirty="0"/>
              <a:t>standards for controlling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C93C38-DDBB-8811-1D98-5337C7A1A23F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6146" name="Picture 2" descr="Course Design &amp; Development">
            <a:extLst>
              <a:ext uri="{FF2B5EF4-FFF2-40B4-BE49-F238E27FC236}">
                <a16:creationId xmlns:a16="http://schemas.microsoft.com/office/drawing/2014/main" id="{9454843C-33C4-DB2D-E625-E1EA364E4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0" b="50000"/>
          <a:stretch/>
        </p:blipFill>
        <p:spPr bwMode="auto">
          <a:xfrm>
            <a:off x="456945" y="621585"/>
            <a:ext cx="1228806" cy="134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7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569E-09CC-D711-1997-5C6832F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40" y="722647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Limitations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44E3-CA71-ACB9-524B-A25AE61F2CD7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11054734" cy="35993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Planning leads to </a:t>
            </a:r>
            <a:r>
              <a:rPr lang="en-US" b="1" dirty="0">
                <a:solidFill>
                  <a:srgbClr val="FFC000"/>
                </a:solidFill>
              </a:rPr>
              <a:t>rigidity</a:t>
            </a:r>
          </a:p>
          <a:p>
            <a:r>
              <a:rPr lang="en-US" b="1" dirty="0"/>
              <a:t>Planning may not work in a </a:t>
            </a:r>
            <a:r>
              <a:rPr lang="en-US" b="1" dirty="0">
                <a:solidFill>
                  <a:srgbClr val="FFC000"/>
                </a:solidFill>
              </a:rPr>
              <a:t>dynamic environment</a:t>
            </a:r>
          </a:p>
          <a:p>
            <a:r>
              <a:rPr lang="en-US" b="1" dirty="0"/>
              <a:t>Planning reduces </a:t>
            </a:r>
            <a:r>
              <a:rPr lang="en-US" b="1" dirty="0">
                <a:solidFill>
                  <a:srgbClr val="FFC000"/>
                </a:solidFill>
              </a:rPr>
              <a:t>creativity</a:t>
            </a:r>
          </a:p>
          <a:p>
            <a:r>
              <a:rPr lang="en-US" b="1" dirty="0"/>
              <a:t>Planning involves </a:t>
            </a:r>
            <a:r>
              <a:rPr lang="en-US" b="1" dirty="0">
                <a:solidFill>
                  <a:srgbClr val="FFC000"/>
                </a:solidFill>
              </a:rPr>
              <a:t>huge costs</a:t>
            </a:r>
          </a:p>
          <a:p>
            <a:r>
              <a:rPr lang="en-US" b="1" dirty="0"/>
              <a:t>Planning is a </a:t>
            </a:r>
            <a:r>
              <a:rPr lang="en-US" b="1" dirty="0">
                <a:solidFill>
                  <a:srgbClr val="FFC000"/>
                </a:solidFill>
              </a:rPr>
              <a:t>time consuming </a:t>
            </a:r>
            <a:r>
              <a:rPr lang="en-US" b="1" dirty="0"/>
              <a:t>process</a:t>
            </a:r>
          </a:p>
          <a:p>
            <a:r>
              <a:rPr lang="en-US" b="1" dirty="0"/>
              <a:t>Planning </a:t>
            </a:r>
            <a:r>
              <a:rPr lang="en-US" b="1" dirty="0">
                <a:solidFill>
                  <a:srgbClr val="FFC000"/>
                </a:solidFill>
              </a:rPr>
              <a:t>does not guarantee </a:t>
            </a:r>
            <a:r>
              <a:rPr lang="en-US" b="1" dirty="0"/>
              <a:t>success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8D1664-D339-C412-81BB-5631D55555A5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5122" name="Picture 2" descr="Course Design &amp; Development">
            <a:extLst>
              <a:ext uri="{FF2B5EF4-FFF2-40B4-BE49-F238E27FC236}">
                <a16:creationId xmlns:a16="http://schemas.microsoft.com/office/drawing/2014/main" id="{9BD65FB3-76C9-E6C1-5C93-380E866A2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8" r="3698" b="50000"/>
          <a:stretch/>
        </p:blipFill>
        <p:spPr bwMode="auto">
          <a:xfrm>
            <a:off x="9240983" y="722647"/>
            <a:ext cx="1177636" cy="11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F999D-209B-98B1-A7EC-C2431755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095" y="2942792"/>
            <a:ext cx="21717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3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A326-A7B1-8851-4716-7E87046B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Essential elements of Planning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5815CF-29E2-998A-D7E0-24D2C5C28158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4098" name="Picture 2" descr="Course Content Development Tools">
            <a:extLst>
              <a:ext uri="{FF2B5EF4-FFF2-40B4-BE49-F238E27FC236}">
                <a16:creationId xmlns:a16="http://schemas.microsoft.com/office/drawing/2014/main" id="{942CE032-CC30-CD05-A56D-44C1E9492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5"/>
          <a:stretch/>
        </p:blipFill>
        <p:spPr bwMode="auto">
          <a:xfrm>
            <a:off x="8195829" y="606596"/>
            <a:ext cx="2223087" cy="136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17B1B-719C-9BAB-3282-88E302EB3D96}"/>
              </a:ext>
            </a:extLst>
          </p:cNvPr>
          <p:cNvSpPr txBox="1"/>
          <p:nvPr/>
        </p:nvSpPr>
        <p:spPr>
          <a:xfrm>
            <a:off x="680321" y="2259166"/>
            <a:ext cx="10444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Forecasting :</a:t>
            </a:r>
            <a:r>
              <a:rPr lang="en-US" sz="2200" dirty="0"/>
              <a:t> It is the starting point of planning on which the business misses its course of action forecasting can be described as the projection of present trains into the future.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Objective :</a:t>
            </a:r>
            <a:r>
              <a:rPr lang="en-US" sz="2200" dirty="0"/>
              <a:t> Objectives determine the goal or end results of projected actions.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Policies :</a:t>
            </a:r>
            <a:r>
              <a:rPr lang="en-US" sz="2200" dirty="0"/>
              <a:t> Policy is a written statement or some oral understanding in general term which govern the action of subordinate in similar situations.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Procedures :</a:t>
            </a:r>
            <a:r>
              <a:rPr lang="en-US" sz="2200" dirty="0"/>
              <a:t> Procedures indicate as to how a particular activities to be performed. Procedure is a fixed path through the defined area of policy.</a:t>
            </a:r>
          </a:p>
        </p:txBody>
      </p:sp>
    </p:spTree>
    <p:extLst>
      <p:ext uri="{BB962C8B-B14F-4D97-AF65-F5344CB8AC3E}">
        <p14:creationId xmlns:p14="http://schemas.microsoft.com/office/powerpoint/2010/main" val="354936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7ACFB8-1A99-70EE-E77C-6CCDA83C565D}"/>
              </a:ext>
            </a:extLst>
          </p:cNvPr>
          <p:cNvSpPr txBox="1">
            <a:spLocks/>
          </p:cNvSpPr>
          <p:nvPr/>
        </p:nvSpPr>
        <p:spPr>
          <a:xfrm>
            <a:off x="832721" y="822500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Essential elements of Planning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0ED5DB-F562-75F9-1CFD-6B9A4399996C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1397C-C6FD-BD8E-7FCC-FDB58758A5DB}"/>
              </a:ext>
            </a:extLst>
          </p:cNvPr>
          <p:cNvSpPr txBox="1"/>
          <p:nvPr/>
        </p:nvSpPr>
        <p:spPr>
          <a:xfrm>
            <a:off x="734292" y="2329666"/>
            <a:ext cx="104448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 err="1">
                <a:solidFill>
                  <a:schemeClr val="bg1"/>
                </a:solidFill>
              </a:rPr>
              <a:t>Programmes</a:t>
            </a:r>
            <a:r>
              <a:rPr lang="en-US" sz="2200" i="1" dirty="0">
                <a:solidFill>
                  <a:schemeClr val="bg1"/>
                </a:solidFill>
              </a:rPr>
              <a:t> :</a:t>
            </a:r>
            <a:r>
              <a:rPr lang="en-US" sz="2200" dirty="0"/>
              <a:t> For a complete and ordinary course of action </a:t>
            </a:r>
            <a:r>
              <a:rPr lang="en-US" sz="2200" dirty="0" err="1"/>
              <a:t>programmes</a:t>
            </a:r>
            <a:r>
              <a:rPr lang="en-US" sz="2200" dirty="0"/>
              <a:t> are laid down within the framework of the plans.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Rules :</a:t>
            </a:r>
            <a:r>
              <a:rPr lang="en-US" sz="2200" dirty="0"/>
              <a:t> Rules are prescribed guides to action day of unknown discretion to employees. They specify what should be done and what should not be done.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Budgets :</a:t>
            </a:r>
            <a:r>
              <a:rPr lang="en-US" sz="2200" dirty="0"/>
              <a:t> Budgets and numerical statement prepared for a particular period budgets are generally prepared in terms of money but other units may also be used that set standard from which actuals can be compared.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bg1"/>
                </a:solidFill>
              </a:rPr>
              <a:t>Strategies :</a:t>
            </a:r>
            <a:r>
              <a:rPr lang="en-US" sz="2200" dirty="0"/>
              <a:t> Strategies are modified plans or policies to meet a particular situation particularly competitive situation in the market.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7D2A9-B5EE-573F-A565-26111FE58E42}"/>
              </a:ext>
            </a:extLst>
          </p:cNvPr>
          <p:cNvSpPr txBox="1"/>
          <p:nvPr/>
        </p:nvSpPr>
        <p:spPr>
          <a:xfrm>
            <a:off x="8672513" y="1534106"/>
            <a:ext cx="155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Continue…..</a:t>
            </a:r>
          </a:p>
        </p:txBody>
      </p:sp>
    </p:spTree>
    <p:extLst>
      <p:ext uri="{BB962C8B-B14F-4D97-AF65-F5344CB8AC3E}">
        <p14:creationId xmlns:p14="http://schemas.microsoft.com/office/powerpoint/2010/main" val="166004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32E-AAB4-6F88-12C1-D5BA76C4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Faculty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A38C-BE30-07E3-BE58-91BD1960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Course Instructor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bg1"/>
                </a:solidFill>
              </a:rPr>
              <a:t>Mr. P. B. Narendra Kiran (UID 28647)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Designation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bg1"/>
                </a:solidFill>
              </a:rPr>
              <a:t>Assistant Professor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Contact 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bg1"/>
                </a:solidFill>
              </a:rPr>
              <a:t>9182559741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Email: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narendra.28647@lpu.co.in</a:t>
            </a:r>
          </a:p>
        </p:txBody>
      </p:sp>
      <p:pic>
        <p:nvPicPr>
          <p:cNvPr id="1026" name="Picture 2" descr="Faculty Icon #177691 - Free Icons Library">
            <a:extLst>
              <a:ext uri="{FF2B5EF4-FFF2-40B4-BE49-F238E27FC236}">
                <a16:creationId xmlns:a16="http://schemas.microsoft.com/office/drawing/2014/main" id="{F87F3472-4FA8-0D86-4BF7-67ABB943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96" y="643399"/>
            <a:ext cx="1300595" cy="13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901790-33BB-5CB3-5700-9558960BBBEF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5004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D9E86F7-B832-3751-5999-FC5985E3D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Planning for Change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25453C5-823A-522A-5E19-629432F1D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Stretch goals</a:t>
            </a:r>
          </a:p>
          <a:p>
            <a:pPr lvl="1" eaLnBrk="1" hangingPunct="1"/>
            <a:r>
              <a:rPr lang="en-US" altLang="en-US" dirty="0"/>
              <a:t>Extremely ambitious goals that you don’t know how to reach</a:t>
            </a:r>
          </a:p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Benchmarking</a:t>
            </a:r>
          </a:p>
          <a:p>
            <a:pPr lvl="1" eaLnBrk="1" hangingPunct="1"/>
            <a:r>
              <a:rPr lang="en-US" altLang="en-US" dirty="0"/>
              <a:t>Identifying outstanding practices, processes, and standards in other companies</a:t>
            </a:r>
          </a:p>
          <a:p>
            <a:pPr lvl="1" eaLnBrk="1" hangingPunct="1"/>
            <a:r>
              <a:rPr lang="en-US" altLang="en-US" dirty="0"/>
              <a:t>Adapting them to your company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41EA8-676D-D7DF-3097-B73712B8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54" y="4318285"/>
            <a:ext cx="3057525" cy="20859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3C621C-7E5E-DB6F-7814-F75271F9E3AA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F34105B7-3B7A-1EB4-D546-C111FBC32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solidFill>
                  <a:srgbClr val="FFC000"/>
                </a:solidFill>
              </a:rPr>
              <a:t>Planning for Contingencies:</a:t>
            </a:r>
            <a:br>
              <a:rPr lang="en-US" altLang="en-US" sz="4000" dirty="0">
                <a:solidFill>
                  <a:srgbClr val="FFC000"/>
                </a:solidFill>
              </a:rPr>
            </a:br>
            <a:r>
              <a:rPr lang="en-US" altLang="en-US" sz="4000" dirty="0">
                <a:solidFill>
                  <a:srgbClr val="FFC000"/>
                </a:solidFill>
              </a:rPr>
              <a:t>Scenario Planning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E61B202D-48D4-EB54-DC44-F33A6DA76E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Define the scope of the scenario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Identify the major stakeholders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Identify environmental trends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Identify key uncertainties and outcomes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963BAE9E-C3B6-FC96-7A98-F04F030640C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Using steps 1-4 create initial scenarios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Check each scenario for consistency and plausibility  of facts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Create contingency plans from each scenario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bg1"/>
                </a:solidFill>
              </a:rPr>
              <a:t>Develop measures to indicate when scenario events are occurring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1C39E-C92E-5356-E523-1D594956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197" y="577906"/>
            <a:ext cx="1424984" cy="14315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DDDA46-BE78-F882-0D10-5C255F2F6D23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20</a:t>
            </a:r>
          </a:p>
        </p:txBody>
      </p:sp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F02A38-26C9-DA1F-0D04-E337ED1A66E8}"/>
              </a:ext>
            </a:extLst>
          </p:cNvPr>
          <p:cNvSpPr txBox="1">
            <a:spLocks noChangeArrowheads="1"/>
          </p:cNvSpPr>
          <p:nvPr/>
        </p:nvSpPr>
        <p:spPr>
          <a:xfrm>
            <a:off x="3215703" y="2623591"/>
            <a:ext cx="7687824" cy="1080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0000" dirty="0">
                <a:solidFill>
                  <a:schemeClr val="bg1"/>
                </a:solidFill>
                <a:latin typeface="Abadi" panose="020B06040201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086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95D7-C1F0-2C85-399A-9CB069F1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FF6C-7509-8729-364A-9734926A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90" y="2416205"/>
            <a:ext cx="9613861" cy="3599316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Andalus" pitchFamily="18" charset="-78"/>
                <a:cs typeface="Andalus" pitchFamily="18" charset="-78"/>
              </a:rPr>
              <a:t>“</a:t>
            </a:r>
            <a:r>
              <a:rPr lang="en-US" b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Planning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” is the first step of management process concerned with the </a:t>
            </a:r>
            <a:r>
              <a:rPr lang="en-US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establishment of objectives 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and analysis of </a:t>
            </a:r>
            <a:r>
              <a:rPr lang="en-US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present limitations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 for attaining such goals</a:t>
            </a:r>
          </a:p>
          <a:p>
            <a:pPr algn="ctr">
              <a:lnSpc>
                <a:spcPct val="150000"/>
              </a:lnSpc>
              <a:buNone/>
            </a:pP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Andalus" pitchFamily="18" charset="-78"/>
                <a:cs typeface="Andalus" pitchFamily="18" charset="-78"/>
              </a:rPr>
              <a:t>Defined as </a:t>
            </a:r>
            <a:r>
              <a:rPr lang="en-US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thinking in advance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,  bridges </a:t>
            </a:r>
            <a:r>
              <a:rPr lang="en-US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gap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 between where we are and where we want to go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7B6ED0-102B-2A30-CC5C-74961DD38556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2050" name="Picture 2" descr="What Is a Credit Score? | Money">
            <a:extLst>
              <a:ext uri="{FF2B5EF4-FFF2-40B4-BE49-F238E27FC236}">
                <a16:creationId xmlns:a16="http://schemas.microsoft.com/office/drawing/2014/main" id="{50C59D91-6873-D135-83D9-52CB58B9D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b="45051"/>
          <a:stretch/>
        </p:blipFill>
        <p:spPr bwMode="auto">
          <a:xfrm>
            <a:off x="6096000" y="842479"/>
            <a:ext cx="2259224" cy="8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DE7B-9CD9-79D9-E7A5-6BC37EF3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About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A89-BAF6-182F-BB38-C0225349F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887"/>
            <a:ext cx="10974404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Plan is like a map, A pre-determined course of action.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>
                <a:solidFill>
                  <a:schemeClr val="bg1"/>
                </a:solidFill>
              </a:rPr>
              <a:t>what</a:t>
            </a:r>
            <a:r>
              <a:rPr lang="en-US" dirty="0"/>
              <a:t> is to be done,   - </a:t>
            </a:r>
            <a:r>
              <a:rPr lang="en-US" dirty="0">
                <a:solidFill>
                  <a:schemeClr val="bg1"/>
                </a:solidFill>
              </a:rPr>
              <a:t>when</a:t>
            </a:r>
            <a:r>
              <a:rPr lang="en-US" dirty="0"/>
              <a:t> it is to be done, 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>
                <a:solidFill>
                  <a:schemeClr val="bg1"/>
                </a:solidFill>
              </a:rPr>
              <a:t>how</a:t>
            </a:r>
            <a:r>
              <a:rPr lang="en-US" dirty="0"/>
              <a:t> it is to be done,   - by </a:t>
            </a:r>
            <a:r>
              <a:rPr lang="en-US" dirty="0">
                <a:solidFill>
                  <a:schemeClr val="bg1"/>
                </a:solidFill>
              </a:rPr>
              <a:t>whom</a:t>
            </a:r>
            <a:r>
              <a:rPr lang="en-US" dirty="0"/>
              <a:t> it is to be done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>
                <a:solidFill>
                  <a:schemeClr val="bg1"/>
                </a:solidFill>
              </a:rPr>
              <a:t>Where</a:t>
            </a:r>
            <a:r>
              <a:rPr lang="en-US" dirty="0"/>
              <a:t> is it to be carried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b="1" dirty="0">
                <a:latin typeface="Agency FB" panose="020B0503020202020204" pitchFamily="34" charset="0"/>
              </a:rPr>
              <a:t>Planning involves </a:t>
            </a:r>
            <a:r>
              <a:rPr lang="en-US" b="1" i="1" dirty="0">
                <a:solidFill>
                  <a:srgbClr val="FFC000"/>
                </a:solidFill>
                <a:latin typeface="Agency FB" panose="020B0503020202020204" pitchFamily="34" charset="0"/>
              </a:rPr>
              <a:t>setting objectives </a:t>
            </a:r>
            <a:r>
              <a:rPr lang="en-US" b="1" dirty="0">
                <a:latin typeface="Agency FB" panose="020B0503020202020204" pitchFamily="34" charset="0"/>
              </a:rPr>
              <a:t>and </a:t>
            </a:r>
            <a:r>
              <a:rPr lang="en-US" b="1" i="1" dirty="0">
                <a:solidFill>
                  <a:srgbClr val="FFC000"/>
                </a:solidFill>
                <a:latin typeface="Agency FB" panose="020B0503020202020204" pitchFamily="34" charset="0"/>
              </a:rPr>
              <a:t>deciding in advance </a:t>
            </a:r>
            <a:r>
              <a:rPr lang="en-US" b="1" dirty="0">
                <a:latin typeface="Agency FB" panose="020B0503020202020204" pitchFamily="34" charset="0"/>
              </a:rPr>
              <a:t>the appropriate course of action </a:t>
            </a:r>
          </a:p>
          <a:p>
            <a:pPr marL="0" indent="0" algn="ctr">
              <a:buNone/>
            </a:pPr>
            <a:r>
              <a:rPr lang="en-US" b="1" dirty="0">
                <a:latin typeface="Agency FB" panose="020B0503020202020204" pitchFamily="34" charset="0"/>
              </a:rPr>
              <a:t>to achieve these objectives. So we can also define planning as </a:t>
            </a:r>
            <a:r>
              <a:rPr lang="en-US" b="1" i="1" dirty="0">
                <a:solidFill>
                  <a:srgbClr val="FFC000"/>
                </a:solidFill>
                <a:latin typeface="Agency FB" panose="020B0503020202020204" pitchFamily="34" charset="0"/>
              </a:rPr>
              <a:t>setting up of objectives and targets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FFC000"/>
                </a:solidFill>
                <a:latin typeface="Agency FB" panose="020B0503020202020204" pitchFamily="34" charset="0"/>
              </a:rPr>
              <a:t>and formulating an action plan</a:t>
            </a:r>
            <a:r>
              <a:rPr lang="en-US" b="1" i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b="1" dirty="0">
                <a:latin typeface="Agency FB" panose="020B0503020202020204" pitchFamily="34" charset="0"/>
              </a:rPr>
              <a:t>to </a:t>
            </a:r>
            <a:r>
              <a:rPr lang="en-US" b="1">
                <a:latin typeface="Agency FB" panose="020B0503020202020204" pitchFamily="34" charset="0"/>
              </a:rPr>
              <a:t>achieve them.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8A39F-AD3C-9721-5E24-3AD59F87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380" y="807922"/>
            <a:ext cx="1057275" cy="9715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932B990-582B-501D-A248-966879AB65BE}"/>
              </a:ext>
            </a:extLst>
          </p:cNvPr>
          <p:cNvSpPr txBox="1">
            <a:spLocks/>
          </p:cNvSpPr>
          <p:nvPr/>
        </p:nvSpPr>
        <p:spPr>
          <a:xfrm>
            <a:off x="10904417" y="965196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1803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26FE-E6D6-D442-5679-420468FA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Author’s definitions for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1AB0-1F5E-5732-36A1-FA10B82B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1310"/>
            <a:ext cx="10832806" cy="4391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“Planning is an intellectually demanding process; it requires </a:t>
            </a:r>
            <a:r>
              <a:rPr lang="en-US" dirty="0">
                <a:solidFill>
                  <a:srgbClr val="FFC000"/>
                </a:solidFill>
              </a:rPr>
              <a:t>conscious determination </a:t>
            </a:r>
            <a:r>
              <a:rPr lang="en-US" dirty="0"/>
              <a:t>of course of action and basing of directions on purpose, knowledge and considered estimates.”  </a:t>
            </a:r>
          </a:p>
          <a:p>
            <a:pPr marL="914400" lvl="2" indent="0">
              <a:buNone/>
            </a:pPr>
            <a:r>
              <a:rPr lang="en-US" dirty="0"/>
              <a:t>							</a:t>
            </a:r>
            <a:r>
              <a:rPr lang="en-US" dirty="0">
                <a:solidFill>
                  <a:schemeClr val="bg1"/>
                </a:solidFill>
              </a:rPr>
              <a:t>- Koontz O’Donnell</a:t>
            </a:r>
          </a:p>
          <a:p>
            <a:r>
              <a:rPr lang="en-US" dirty="0"/>
              <a:t>“Planning is the </a:t>
            </a:r>
            <a:r>
              <a:rPr lang="en-US" dirty="0">
                <a:solidFill>
                  <a:srgbClr val="FFC000"/>
                </a:solidFill>
              </a:rPr>
              <a:t>conscious selection </a:t>
            </a:r>
            <a:r>
              <a:rPr lang="en-US" dirty="0"/>
              <a:t>and developing the best course of action to accomplish an objective. It is the basis from which the </a:t>
            </a:r>
            <a:r>
              <a:rPr lang="en-US" dirty="0">
                <a:solidFill>
                  <a:srgbClr val="FFC000"/>
                </a:solidFill>
              </a:rPr>
              <a:t>future management action</a:t>
            </a:r>
            <a:r>
              <a:rPr lang="en-US" dirty="0"/>
              <a:t> spring.”  </a:t>
            </a:r>
          </a:p>
          <a:p>
            <a:pPr marL="914400" lvl="2" indent="0">
              <a:buNone/>
            </a:pPr>
            <a:r>
              <a:rPr lang="en-US" dirty="0"/>
              <a:t>							</a:t>
            </a:r>
            <a:r>
              <a:rPr lang="en-US" dirty="0">
                <a:solidFill>
                  <a:schemeClr val="bg1"/>
                </a:solidFill>
              </a:rPr>
              <a:t>- Mary Cushing Niles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“Planning is the selecting and relating of facts and the making and using of assumptions regarding the future in the </a:t>
            </a:r>
            <a:r>
              <a:rPr lang="en-US" dirty="0">
                <a:solidFill>
                  <a:srgbClr val="FFC000"/>
                </a:solidFill>
              </a:rPr>
              <a:t>visualization and formulation </a:t>
            </a:r>
            <a:r>
              <a:rPr lang="en-US" dirty="0"/>
              <a:t>of proposed </a:t>
            </a:r>
            <a:r>
              <a:rPr lang="en-US" dirty="0" err="1"/>
              <a:t>activites</a:t>
            </a:r>
            <a:r>
              <a:rPr lang="en-US" dirty="0"/>
              <a:t>, believed necessary to achieve the desired results.”  </a:t>
            </a:r>
          </a:p>
          <a:p>
            <a:pPr marL="914400" lvl="2" indent="0">
              <a:buNone/>
            </a:pPr>
            <a:r>
              <a:rPr lang="en-US" dirty="0"/>
              <a:t>						</a:t>
            </a:r>
            <a:r>
              <a:rPr lang="en-US" dirty="0">
                <a:solidFill>
                  <a:schemeClr val="bg1"/>
                </a:solidFill>
              </a:rPr>
              <a:t>	- George R Terry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5667A-A821-45AF-E9A8-9B1B78A3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70" y="642533"/>
            <a:ext cx="1205260" cy="13023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1FBF4D-15F1-CC2C-E470-5B33816265B8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7376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861D-A93B-EB08-012F-6455FA58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       Features/Nature/Characteristics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8075-6738-B63E-47A3-1528B714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54734" cy="442414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gency FB" panose="020B0503020202020204" pitchFamily="34" charset="0"/>
              </a:rPr>
              <a:t>Planning focuses on achieving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Planning is primary function of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gency FB" panose="020B0503020202020204" pitchFamily="34" charset="0"/>
              </a:rPr>
              <a:t>Planning is pervasive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Planning is continuous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gency FB" panose="020B0503020202020204" pitchFamily="34" charset="0"/>
              </a:rPr>
              <a:t>Planning is futuristic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Planning facilitates decision 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gency FB" panose="020B0503020202020204" pitchFamily="34" charset="0"/>
              </a:rPr>
              <a:t>Planning is a mental exercise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1D823-5281-F366-A53A-8639F128EEA3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7170" name="Picture 2" descr="2,254 Student Learning Objectives Illustrations &amp; Clip Art - iStock">
            <a:extLst>
              <a:ext uri="{FF2B5EF4-FFF2-40B4-BE49-F238E27FC236}">
                <a16:creationId xmlns:a16="http://schemas.microsoft.com/office/drawing/2014/main" id="{9246BDE1-C88C-16A3-020A-204AB5AFA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r="13949" b="4795"/>
          <a:stretch/>
        </p:blipFill>
        <p:spPr bwMode="auto">
          <a:xfrm>
            <a:off x="425564" y="619509"/>
            <a:ext cx="987600" cy="13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13817-E6EA-EC7A-BDA8-A92C6015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3" y="2336872"/>
            <a:ext cx="19716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25ECA-0FFD-F61A-5869-BCF719C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  <a:latin typeface="Goudy Old Style" pitchFamily="18" charset="0"/>
              </a:rPr>
              <a:t>Features of a Good Plan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BE9B2-E9D9-416A-C4B2-E3B9F80D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Goudy Old Style" pitchFamily="18" charset="0"/>
              </a:rPr>
              <a:t>According to </a:t>
            </a:r>
            <a:r>
              <a:rPr lang="en-US" sz="2400" b="1" dirty="0">
                <a:solidFill>
                  <a:srgbClr val="FFC000"/>
                </a:solidFill>
                <a:latin typeface="Goudy Old Style" pitchFamily="18" charset="0"/>
              </a:rPr>
              <a:t>L F </a:t>
            </a:r>
            <a:r>
              <a:rPr lang="en-US" sz="2400" b="1" dirty="0" err="1">
                <a:solidFill>
                  <a:srgbClr val="FFC000"/>
                </a:solidFill>
                <a:latin typeface="Goudy Old Style" pitchFamily="18" charset="0"/>
              </a:rPr>
              <a:t>Urwick</a:t>
            </a:r>
            <a:r>
              <a:rPr lang="en-US" sz="2400" dirty="0">
                <a:solidFill>
                  <a:schemeClr val="bg1"/>
                </a:solidFill>
                <a:latin typeface="Goudy Old Style" pitchFamily="18" charset="0"/>
              </a:rPr>
              <a:t>,  a good plan should contain</a:t>
            </a:r>
          </a:p>
          <a:p>
            <a:pPr marL="457200" indent="-111125">
              <a:buFont typeface="Wingdings" pitchFamily="2" charset="2"/>
              <a:buChar char="Ø"/>
              <a:defRPr/>
            </a:pPr>
            <a:r>
              <a:rPr lang="en-US" sz="2400" dirty="0">
                <a:latin typeface="Goudy Old Style" pitchFamily="18" charset="0"/>
              </a:rPr>
              <a:t>A clear goal</a:t>
            </a:r>
          </a:p>
          <a:p>
            <a:pPr marL="457200" indent="-111125"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  <a:latin typeface="Goudy Old Style" pitchFamily="18" charset="0"/>
              </a:rPr>
              <a:t>Be Simple</a:t>
            </a:r>
          </a:p>
          <a:p>
            <a:pPr marL="623888" indent="-277813">
              <a:buFont typeface="Wingdings" pitchFamily="2" charset="2"/>
              <a:buChar char="Ø"/>
              <a:defRPr/>
            </a:pPr>
            <a:r>
              <a:rPr lang="en-US" sz="2400" dirty="0">
                <a:latin typeface="Goudy Old Style" pitchFamily="18" charset="0"/>
              </a:rPr>
              <a:t>Be Amenable for proper analysis and classification of actions</a:t>
            </a:r>
          </a:p>
          <a:p>
            <a:pPr marL="457200" indent="-111125"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  <a:latin typeface="Goudy Old Style" pitchFamily="18" charset="0"/>
              </a:rPr>
              <a:t>Be Flexible</a:t>
            </a:r>
          </a:p>
          <a:p>
            <a:pPr marL="457200" indent="-111125">
              <a:buFont typeface="Wingdings" pitchFamily="2" charset="2"/>
              <a:buChar char="Ø"/>
              <a:defRPr/>
            </a:pPr>
            <a:r>
              <a:rPr lang="en-US" sz="2400" dirty="0">
                <a:latin typeface="Goudy Old Style" pitchFamily="18" charset="0"/>
              </a:rPr>
              <a:t>Be Balanced</a:t>
            </a:r>
          </a:p>
          <a:p>
            <a:pPr marL="457200" indent="-111125"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chemeClr val="bg1"/>
                </a:solidFill>
                <a:latin typeface="Goudy Old Style" pitchFamily="18" charset="0"/>
              </a:rPr>
              <a:t>Should provide Optimum use of resources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C34E-0E09-7343-0B25-34C7E052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93382" y="3088798"/>
            <a:ext cx="2798618" cy="30159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92EE2B-3061-92D4-3B95-E2B9DDBDFD1F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77256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E5A6-7206-A413-E55E-4F0CF283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Types of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120E-21A7-3C0E-5508-FCF8A351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dirty="0"/>
              <a:t> </a:t>
            </a:r>
            <a:r>
              <a:rPr lang="en-US" dirty="0">
                <a:cs typeface="Andalus" pitchFamily="18" charset="-78"/>
              </a:rPr>
              <a:t>According to </a:t>
            </a:r>
            <a:r>
              <a:rPr lang="en-US" i="1" dirty="0">
                <a:solidFill>
                  <a:schemeClr val="bg1"/>
                </a:solidFill>
                <a:cs typeface="Andalus" pitchFamily="18" charset="-78"/>
              </a:rPr>
              <a:t>time dimension</a:t>
            </a:r>
            <a:r>
              <a:rPr lang="en-US" dirty="0">
                <a:cs typeface="Andalus" pitchFamily="18" charset="-78"/>
              </a:rPr>
              <a:t>:</a:t>
            </a:r>
          </a:p>
          <a:p>
            <a:pPr eaLnBrk="1" hangingPunct="1">
              <a:buFont typeface="Arial" charset="0"/>
              <a:buNone/>
            </a:pPr>
            <a:endParaRPr lang="en-US" sz="1600" dirty="0">
              <a:cs typeface="Andalus" pitchFamily="18" charset="-78"/>
            </a:endParaRPr>
          </a:p>
          <a:p>
            <a:pPr lvl="2" eaLnBrk="1" hangingPunct="1">
              <a:buFont typeface="Wingdings" pitchFamily="2" charset="2"/>
              <a:buChar char="v"/>
            </a:pPr>
            <a:r>
              <a:rPr lang="en-US" sz="2400" dirty="0">
                <a:cs typeface="Andalus" pitchFamily="18" charset="-78"/>
              </a:rPr>
              <a:t> Short term :  </a:t>
            </a:r>
            <a:r>
              <a:rPr lang="en-US" sz="2400" dirty="0">
                <a:solidFill>
                  <a:srgbClr val="FFC000"/>
                </a:solidFill>
                <a:cs typeface="Andalus" pitchFamily="18" charset="-78"/>
              </a:rPr>
              <a:t>Up to one year </a:t>
            </a:r>
          </a:p>
          <a:p>
            <a:pPr eaLnBrk="1" hangingPunct="1"/>
            <a:endParaRPr lang="en-US" sz="1400" dirty="0">
              <a:cs typeface="Andalus" pitchFamily="18" charset="-78"/>
            </a:endParaRPr>
          </a:p>
          <a:p>
            <a:pPr lvl="2">
              <a:buFont typeface="Wingdings" pitchFamily="2" charset="2"/>
              <a:buChar char="v"/>
            </a:pPr>
            <a:r>
              <a:rPr lang="en-US" sz="2400" dirty="0">
                <a:cs typeface="Andalus" pitchFamily="18" charset="-78"/>
              </a:rPr>
              <a:t> Medium Term  :   </a:t>
            </a:r>
            <a:r>
              <a:rPr lang="en-US" sz="2400" dirty="0">
                <a:solidFill>
                  <a:srgbClr val="FFC000"/>
                </a:solidFill>
                <a:cs typeface="Andalus" pitchFamily="18" charset="-78"/>
              </a:rPr>
              <a:t>1 – 5 years  </a:t>
            </a:r>
          </a:p>
          <a:p>
            <a:pPr eaLnBrk="1" hangingPunct="1"/>
            <a:endParaRPr lang="en-US" sz="1400" dirty="0">
              <a:cs typeface="Andalus" pitchFamily="18" charset="-78"/>
            </a:endParaRPr>
          </a:p>
          <a:p>
            <a:pPr lvl="2" eaLnBrk="1" hangingPunct="1">
              <a:buFont typeface="Wingdings" pitchFamily="2" charset="2"/>
              <a:buChar char="v"/>
            </a:pPr>
            <a:r>
              <a:rPr lang="en-US" sz="2400" dirty="0">
                <a:cs typeface="Andalus" pitchFamily="18" charset="-78"/>
              </a:rPr>
              <a:t> Long term :  </a:t>
            </a:r>
            <a:r>
              <a:rPr lang="en-US" sz="2400" dirty="0">
                <a:solidFill>
                  <a:srgbClr val="FFC000"/>
                </a:solidFill>
                <a:cs typeface="Andalus" pitchFamily="18" charset="-78"/>
              </a:rPr>
              <a:t>&gt;5 years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02E50-4DDD-98D3-D894-E5676A6B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432" y="3609975"/>
            <a:ext cx="2952750" cy="26384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8E74F6-80C1-12B3-C858-FE8409228587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7386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TYPES OF PLANS Made Under Base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651" y="2168237"/>
            <a:ext cx="441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Objectives/goals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Strategies &amp; tactics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Standards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Budgets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Policies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Procedures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 err="1">
                <a:latin typeface="Andalus" pitchFamily="18" charset="-78"/>
                <a:cs typeface="Andalus" pitchFamily="18" charset="-78"/>
              </a:rPr>
              <a:t>Programmes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Rules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Methods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847311"/>
              </p:ext>
            </p:extLst>
          </p:nvPr>
        </p:nvGraphicFramePr>
        <p:xfrm>
          <a:off x="5077692" y="2729345"/>
          <a:ext cx="294322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942640" imgH="2628360" progId="">
                  <p:embed/>
                </p:oleObj>
              </mc:Choice>
              <mc:Fallback>
                <p:oleObj name="Clip" r:id="rId2" imgW="2942640" imgH="2628360" progId="">
                  <p:embed/>
                  <p:pic>
                    <p:nvPicPr>
                      <p:cNvPr id="51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692" y="2729345"/>
                        <a:ext cx="2943225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4804EB9-7EF4-B653-F831-36967DFE203F}"/>
              </a:ext>
            </a:extLst>
          </p:cNvPr>
          <p:cNvSpPr txBox="1">
            <a:spLocks/>
          </p:cNvSpPr>
          <p:nvPr/>
        </p:nvSpPr>
        <p:spPr>
          <a:xfrm>
            <a:off x="10904417" y="951341"/>
            <a:ext cx="830638" cy="68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639</TotalTime>
  <Words>890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Abadi</vt:lpstr>
      <vt:lpstr>Agency FB</vt:lpstr>
      <vt:lpstr>Aharoni</vt:lpstr>
      <vt:lpstr>Andalus</vt:lpstr>
      <vt:lpstr>Arial</vt:lpstr>
      <vt:lpstr>Goudy Old Style</vt:lpstr>
      <vt:lpstr>Trebuchet MS</vt:lpstr>
      <vt:lpstr>Wingdings</vt:lpstr>
      <vt:lpstr>Berlin</vt:lpstr>
      <vt:lpstr>Clip</vt:lpstr>
      <vt:lpstr>PLANNING</vt:lpstr>
      <vt:lpstr>Faculty Details</vt:lpstr>
      <vt:lpstr>Introduction</vt:lpstr>
      <vt:lpstr>About Planning</vt:lpstr>
      <vt:lpstr>Author’s definitions for Planning</vt:lpstr>
      <vt:lpstr>       Features/Nature/Characteristics of Planning</vt:lpstr>
      <vt:lpstr>Features of a Good Plan</vt:lpstr>
      <vt:lpstr>Types of Plans</vt:lpstr>
      <vt:lpstr>TYPES OF PLANS Made Under Base of</vt:lpstr>
      <vt:lpstr>How to Make a Plan That Works</vt:lpstr>
      <vt:lpstr>Setting Goals</vt:lpstr>
      <vt:lpstr>Type of Plans with Organisational Vision &amp; Mission</vt:lpstr>
      <vt:lpstr>Planning From Top to Bottom</vt:lpstr>
      <vt:lpstr>Planning Timeframes</vt:lpstr>
      <vt:lpstr>PowerPoint Presentation</vt:lpstr>
      <vt:lpstr>Importance of Planning</vt:lpstr>
      <vt:lpstr>Limitations of Planning</vt:lpstr>
      <vt:lpstr>Essential elements of Planning</vt:lpstr>
      <vt:lpstr>PowerPoint Presentation</vt:lpstr>
      <vt:lpstr>Planning for Change</vt:lpstr>
      <vt:lpstr>Planning for Contingencies: Scenario 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dc:creator>NARENDRA KIRAN</dc:creator>
  <cp:lastModifiedBy>NARENDRA KIRAN</cp:lastModifiedBy>
  <cp:revision>12</cp:revision>
  <dcterms:created xsi:type="dcterms:W3CDTF">2022-08-18T05:34:59Z</dcterms:created>
  <dcterms:modified xsi:type="dcterms:W3CDTF">2022-08-22T08:46:29Z</dcterms:modified>
</cp:coreProperties>
</file>