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91" r:id="rId10"/>
    <p:sldId id="29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8" r:id="rId20"/>
    <p:sldId id="274" r:id="rId21"/>
    <p:sldId id="275" r:id="rId22"/>
    <p:sldId id="276" r:id="rId23"/>
    <p:sldId id="279" r:id="rId24"/>
    <p:sldId id="297" r:id="rId25"/>
    <p:sldId id="298" r:id="rId26"/>
    <p:sldId id="278" r:id="rId27"/>
    <p:sldId id="282" r:id="rId28"/>
    <p:sldId id="294" r:id="rId29"/>
    <p:sldId id="295" r:id="rId30"/>
    <p:sldId id="299" r:id="rId31"/>
    <p:sldId id="284" r:id="rId32"/>
    <p:sldId id="296" r:id="rId33"/>
    <p:sldId id="286" r:id="rId34"/>
    <p:sldId id="287" r:id="rId35"/>
    <p:sldId id="293" r:id="rId36"/>
    <p:sldId id="292" r:id="rId37"/>
    <p:sldId id="285" r:id="rId38"/>
    <p:sldId id="289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99" y="228599"/>
            <a:ext cx="8686800" cy="676275"/>
          </a:xfrm>
          <a:custGeom>
            <a:avLst/>
            <a:gdLst/>
            <a:ahLst/>
            <a:cxnLst/>
            <a:rect l="l" t="t" r="r" b="b"/>
            <a:pathLst>
              <a:path w="8686800" h="676275">
                <a:moveTo>
                  <a:pt x="8686782" y="676018"/>
                </a:moveTo>
                <a:lnTo>
                  <a:pt x="0" y="676018"/>
                </a:lnTo>
                <a:lnTo>
                  <a:pt x="0" y="0"/>
                </a:lnTo>
                <a:lnTo>
                  <a:pt x="8686782" y="0"/>
                </a:lnTo>
                <a:lnTo>
                  <a:pt x="8686782" y="676018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9349" y="477708"/>
            <a:ext cx="356044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404" y="1363595"/>
            <a:ext cx="555815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8" y="2130420"/>
            <a:ext cx="7772400" cy="1470025"/>
          </a:xfrm>
          <a:custGeom>
            <a:avLst/>
            <a:gdLst/>
            <a:ahLst/>
            <a:cxnLst/>
            <a:rect l="l" t="t" r="r" b="b"/>
            <a:pathLst>
              <a:path w="7772400" h="1470025">
                <a:moveTo>
                  <a:pt x="7772384" y="1470022"/>
                </a:moveTo>
                <a:lnTo>
                  <a:pt x="0" y="1470022"/>
                </a:lnTo>
                <a:lnTo>
                  <a:pt x="0" y="0"/>
                </a:lnTo>
                <a:lnTo>
                  <a:pt x="7772384" y="0"/>
                </a:lnTo>
                <a:lnTo>
                  <a:pt x="7772384" y="1470022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762000" y="2438400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000000"/>
                </a:solidFill>
              </a:rPr>
              <a:t>GROUPS  &amp; </a:t>
            </a:r>
            <a:r>
              <a:rPr spc="-5">
                <a:solidFill>
                  <a:srgbClr val="000000"/>
                </a:solidFill>
              </a:rPr>
              <a:t>TEAM</a:t>
            </a:r>
            <a:r>
              <a:rPr lang="en-US" spc="-5" dirty="0">
                <a:solidFill>
                  <a:srgbClr val="000000"/>
                </a:solidFill>
              </a:rPr>
              <a:t>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477328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Expected learning outcome-</a:t>
            </a:r>
          </a:p>
          <a:p>
            <a:pPr algn="just"/>
            <a:r>
              <a:rPr lang="en-US" dirty="0"/>
              <a:t>be able to analyze groups and teams and their functioning.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914400"/>
            <a:ext cx="5333999" cy="1046291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b="1" spc="-5" dirty="0">
                <a:solidFill>
                  <a:schemeClr val="tx1"/>
                </a:solidFill>
              </a:rPr>
              <a:t>Period of Existence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95400" y="2133600"/>
            <a:ext cx="5558155" cy="2608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415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Noto Sans Symbols"/>
                <a:cs typeface="Noto Sans Symbols"/>
              </a:rPr>
              <a:t>✔ </a:t>
            </a:r>
            <a:r>
              <a:rPr lang="en-US" spc="-5" dirty="0"/>
              <a:t>Permanent</a:t>
            </a:r>
            <a:r>
              <a:rPr lang="en-US" spc="165" dirty="0"/>
              <a:t> </a:t>
            </a:r>
            <a:r>
              <a:rPr lang="en-US" spc="-5" dirty="0"/>
              <a:t>Teams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dirty="0"/>
          </a:p>
          <a:p>
            <a:pPr marL="12700">
              <a:lnSpc>
                <a:spcPct val="100000"/>
              </a:lnSpc>
            </a:pPr>
            <a:r>
              <a:rPr lang="en-US" dirty="0">
                <a:latin typeface="Noto Sans Symbols"/>
                <a:cs typeface="Noto Sans Symbols"/>
              </a:rPr>
              <a:t>✔ </a:t>
            </a:r>
            <a:r>
              <a:rPr lang="en-US" spc="-5" dirty="0"/>
              <a:t>Temporary</a:t>
            </a:r>
            <a:r>
              <a:rPr lang="en-US" spc="165" dirty="0"/>
              <a:t> </a:t>
            </a:r>
            <a:r>
              <a:rPr lang="en-US" spc="-5" dirty="0"/>
              <a:t>Teams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838200"/>
            <a:ext cx="5364051" cy="843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</a:rPr>
              <a:t>Nature of</a:t>
            </a:r>
            <a:r>
              <a:rPr sz="5400" spc="-90" dirty="0">
                <a:solidFill>
                  <a:schemeClr val="tx1"/>
                </a:solidFill>
              </a:rPr>
              <a:t> </a:t>
            </a:r>
            <a:r>
              <a:rPr sz="5400" spc="-5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286000"/>
            <a:ext cx="62484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indent="-378460">
              <a:lnSpc>
                <a:spcPct val="100000"/>
              </a:lnSpc>
              <a:spcBef>
                <a:spcPts val="100"/>
              </a:spcBef>
              <a:buFont typeface="Noto Sans Symbols"/>
              <a:buChar char="□"/>
              <a:tabLst>
                <a:tab pos="390525" algn="l"/>
                <a:tab pos="391160" algn="l"/>
              </a:tabLst>
            </a:pPr>
            <a:r>
              <a:rPr sz="3200" spc="-5" dirty="0">
                <a:latin typeface="Carlito"/>
                <a:cs typeface="Carlito"/>
              </a:rPr>
              <a:t>Work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391160" indent="-378460">
              <a:lnSpc>
                <a:spcPct val="100000"/>
              </a:lnSpc>
              <a:spcBef>
                <a:spcPts val="5"/>
              </a:spcBef>
              <a:buFont typeface="Noto Sans Symbols"/>
              <a:buChar char="□"/>
              <a:tabLst>
                <a:tab pos="390525" algn="l"/>
                <a:tab pos="391160" algn="l"/>
              </a:tabLst>
            </a:pPr>
            <a:r>
              <a:rPr sz="3200" spc="-10">
                <a:latin typeface="Carlito"/>
                <a:cs typeface="Carlito"/>
              </a:rPr>
              <a:t>Management</a:t>
            </a:r>
            <a:r>
              <a:rPr sz="3200" spc="-25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391160" indent="-378460">
              <a:lnSpc>
                <a:spcPct val="100000"/>
              </a:lnSpc>
              <a:spcBef>
                <a:spcPts val="5"/>
              </a:spcBef>
              <a:buFont typeface="Noto Sans Symbols"/>
              <a:buChar char="□"/>
              <a:tabLst>
                <a:tab pos="390525" algn="l"/>
                <a:tab pos="391160" algn="l"/>
              </a:tabLst>
            </a:pPr>
            <a:r>
              <a:rPr sz="3200" spc="-5">
                <a:latin typeface="Carlito"/>
                <a:cs typeface="Carlito"/>
              </a:rPr>
              <a:t>Taskforce</a:t>
            </a:r>
            <a:r>
              <a:rPr sz="3200" spc="-15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391160" indent="-378460">
              <a:lnSpc>
                <a:spcPct val="100000"/>
              </a:lnSpc>
              <a:buFont typeface="Noto Sans Symbols"/>
              <a:buChar char="□"/>
              <a:tabLst>
                <a:tab pos="390525" algn="l"/>
                <a:tab pos="391160" algn="l"/>
              </a:tabLst>
            </a:pPr>
            <a:r>
              <a:rPr sz="3200" spc="-5">
                <a:latin typeface="Carlito"/>
                <a:cs typeface="Carlito"/>
              </a:rPr>
              <a:t>Committees</a:t>
            </a:r>
            <a:endParaRPr sz="3200">
              <a:latin typeface="Carlito"/>
              <a:cs typeface="Carlito"/>
            </a:endParaRPr>
          </a:p>
          <a:p>
            <a:pPr marL="391160" indent="-378460">
              <a:lnSpc>
                <a:spcPct val="100000"/>
              </a:lnSpc>
              <a:buFont typeface="Noto Sans Symbols"/>
              <a:buChar char="□"/>
              <a:tabLst>
                <a:tab pos="390525" algn="l"/>
                <a:tab pos="391160" algn="l"/>
              </a:tabLst>
            </a:pPr>
            <a:r>
              <a:rPr sz="3200" spc="-5">
                <a:latin typeface="Carlito"/>
                <a:cs typeface="Carlito"/>
              </a:rPr>
              <a:t>Virtual</a:t>
            </a:r>
            <a:r>
              <a:rPr sz="3200" spc="-1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391160" indent="-378460">
              <a:lnSpc>
                <a:spcPct val="100000"/>
              </a:lnSpc>
              <a:buFont typeface="Noto Sans Symbols"/>
              <a:buChar char="□"/>
              <a:tabLst>
                <a:tab pos="390525" algn="l"/>
                <a:tab pos="391160" algn="l"/>
              </a:tabLst>
            </a:pPr>
            <a:r>
              <a:rPr sz="3200" spc="-5">
                <a:latin typeface="Carlito"/>
                <a:cs typeface="Carlito"/>
              </a:rPr>
              <a:t>Cross </a:t>
            </a:r>
            <a:r>
              <a:rPr sz="3200" spc="-5" dirty="0">
                <a:latin typeface="Carlito"/>
                <a:cs typeface="Carlito"/>
              </a:rPr>
              <a:t>Functional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14970" cy="4513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13335" indent="-281940" algn="just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Self-managed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teams- </a:t>
            </a:r>
            <a:r>
              <a:rPr sz="3200" spc="-5" dirty="0">
                <a:latin typeface="Carlito"/>
                <a:cs typeface="Carlito"/>
              </a:rPr>
              <a:t>It is </a:t>
            </a:r>
            <a:r>
              <a:rPr sz="3200" spc="-10" dirty="0">
                <a:latin typeface="Carlito"/>
                <a:cs typeface="Carlito"/>
              </a:rPr>
              <a:t>that team where the  </a:t>
            </a:r>
            <a:r>
              <a:rPr sz="3200" spc="-5" dirty="0">
                <a:latin typeface="Carlito"/>
                <a:cs typeface="Carlito"/>
              </a:rPr>
              <a:t>responsibility of operating lies on </a:t>
            </a:r>
            <a:r>
              <a:rPr sz="3200" spc="-10" dirty="0">
                <a:latin typeface="Carlito"/>
                <a:cs typeface="Carlito"/>
              </a:rPr>
              <a:t>the team  </a:t>
            </a:r>
            <a:r>
              <a:rPr sz="3200" spc="-5" dirty="0">
                <a:latin typeface="Carlito"/>
                <a:cs typeface="Carlito"/>
              </a:rPr>
              <a:t>itself to </a:t>
            </a:r>
            <a:r>
              <a:rPr sz="3200" dirty="0">
                <a:latin typeface="Carlito"/>
                <a:cs typeface="Carlito"/>
              </a:rPr>
              <a:t>achieve </a:t>
            </a:r>
            <a:r>
              <a:rPr sz="3200" spc="-10" dirty="0">
                <a:latin typeface="Carlito"/>
                <a:cs typeface="Carlito"/>
              </a:rPr>
              <a:t>the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target.</a:t>
            </a:r>
            <a:endParaRPr sz="3200">
              <a:latin typeface="Carlito"/>
              <a:cs typeface="Carlito"/>
            </a:endParaRPr>
          </a:p>
          <a:p>
            <a:pPr marL="294640" marR="10160" indent="-281940" algn="just">
              <a:lnSpc>
                <a:spcPct val="100099"/>
              </a:lnSpc>
              <a:spcBef>
                <a:spcPts val="509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Supervised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teams- </a:t>
            </a:r>
            <a:r>
              <a:rPr sz="3200" spc="-5" dirty="0">
                <a:latin typeface="Carlito"/>
                <a:cs typeface="Carlito"/>
              </a:rPr>
              <a:t>Unlike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self-managed  </a:t>
            </a:r>
            <a:r>
              <a:rPr sz="3200" spc="-10" dirty="0">
                <a:latin typeface="Carlito"/>
                <a:cs typeface="Carlito"/>
              </a:rPr>
              <a:t>teams </a:t>
            </a:r>
            <a:r>
              <a:rPr sz="3200" spc="-5" dirty="0">
                <a:latin typeface="Carlito"/>
                <a:cs typeface="Carlito"/>
              </a:rPr>
              <a:t>supervised </a:t>
            </a:r>
            <a:r>
              <a:rPr sz="3200" spc="-10" dirty="0">
                <a:latin typeface="Carlito"/>
                <a:cs typeface="Carlito"/>
              </a:rPr>
              <a:t>teams </a:t>
            </a:r>
            <a:r>
              <a:rPr sz="3200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managed </a:t>
            </a:r>
            <a:r>
              <a:rPr sz="3200" spc="-5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leader or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supervisor.</a:t>
            </a:r>
            <a:endParaRPr sz="3200">
              <a:latin typeface="Carlito"/>
              <a:cs typeface="Carlito"/>
            </a:endParaRPr>
          </a:p>
          <a:p>
            <a:pPr marL="294640" marR="5080" indent="-281940" algn="just">
              <a:lnSpc>
                <a:spcPct val="100499"/>
              </a:lnSpc>
              <a:spcBef>
                <a:spcPts val="60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Permanent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teams- </a:t>
            </a:r>
            <a:r>
              <a:rPr sz="2800" spc="-5" dirty="0">
                <a:latin typeface="Carlito"/>
                <a:cs typeface="Carlito"/>
              </a:rPr>
              <a:t>Functional department like HR,  Finance, Operations in Organizations </a:t>
            </a:r>
            <a:r>
              <a:rPr sz="280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examples of permanent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teams</a:t>
            </a:r>
            <a:r>
              <a:rPr sz="3200" spc="5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09890" cy="433439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 algn="just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Temporary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teams- </a:t>
            </a:r>
            <a:r>
              <a:rPr sz="3200" spc="-5" dirty="0">
                <a:latin typeface="Carlito"/>
                <a:cs typeface="Carlito"/>
              </a:rPr>
              <a:t>These </a:t>
            </a:r>
            <a:r>
              <a:rPr sz="3200" spc="-10" dirty="0">
                <a:latin typeface="Carlito"/>
                <a:cs typeface="Carlito"/>
              </a:rPr>
              <a:t>types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teams </a:t>
            </a:r>
            <a:r>
              <a:rPr sz="3200" dirty="0">
                <a:latin typeface="Carlito"/>
                <a:cs typeface="Carlito"/>
              </a:rPr>
              <a:t>are  </a:t>
            </a:r>
            <a:r>
              <a:rPr sz="3200" spc="-5" dirty="0">
                <a:latin typeface="Carlito"/>
                <a:cs typeface="Carlito"/>
              </a:rPr>
              <a:t>generally formed to </a:t>
            </a:r>
            <a:r>
              <a:rPr sz="3200" dirty="0">
                <a:latin typeface="Carlito"/>
                <a:cs typeface="Carlito"/>
              </a:rPr>
              <a:t>assist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permanent  </a:t>
            </a:r>
            <a:r>
              <a:rPr sz="3200" spc="-10" dirty="0">
                <a:latin typeface="Carlito"/>
                <a:cs typeface="Carlito"/>
              </a:rPr>
              <a:t>teams. </a:t>
            </a:r>
            <a:r>
              <a:rPr sz="3200" spc="-5" dirty="0">
                <a:latin typeface="Carlito"/>
                <a:cs typeface="Carlito"/>
              </a:rPr>
              <a:t>These </a:t>
            </a:r>
            <a:r>
              <a:rPr sz="3200" spc="-10" dirty="0">
                <a:latin typeface="Carlito"/>
                <a:cs typeface="Carlito"/>
              </a:rPr>
              <a:t>teams </a:t>
            </a:r>
            <a:r>
              <a:rPr sz="3200" spc="-5" dirty="0">
                <a:latin typeface="Carlito"/>
                <a:cs typeface="Carlito"/>
              </a:rPr>
              <a:t>exists 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short period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dissolves once </a:t>
            </a:r>
            <a:r>
              <a:rPr sz="3200" spc="-10" dirty="0">
                <a:latin typeface="Carlito"/>
                <a:cs typeface="Carlito"/>
              </a:rPr>
              <a:t>the tasks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over.</a:t>
            </a:r>
            <a:endParaRPr sz="3200">
              <a:latin typeface="Carlito"/>
              <a:cs typeface="Carlito"/>
            </a:endParaRPr>
          </a:p>
          <a:p>
            <a:pPr marL="294640" marR="8255" indent="-281940" algn="just">
              <a:lnSpc>
                <a:spcPct val="100600"/>
              </a:lnSpc>
              <a:spcBef>
                <a:spcPts val="49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Works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teams- </a:t>
            </a:r>
            <a:r>
              <a:rPr sz="2800" spc="-5" dirty="0">
                <a:latin typeface="Carlito"/>
                <a:cs typeface="Carlito"/>
              </a:rPr>
              <a:t>These work </a:t>
            </a:r>
            <a:r>
              <a:rPr sz="2800" spc="-10" dirty="0">
                <a:latin typeface="Carlito"/>
                <a:cs typeface="Carlito"/>
              </a:rPr>
              <a:t>teams </a:t>
            </a:r>
            <a:r>
              <a:rPr sz="2800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pre-dominantly concerned with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work done by 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>
                <a:latin typeface="Carlito"/>
                <a:cs typeface="Carlito"/>
              </a:rPr>
              <a:t>organizations like  </a:t>
            </a:r>
            <a:r>
              <a:rPr sz="2800" spc="-5" dirty="0">
                <a:latin typeface="Carlito"/>
                <a:cs typeface="Carlito"/>
              </a:rPr>
              <a:t>developing new products </a:t>
            </a:r>
            <a:r>
              <a:rPr sz="2800" dirty="0">
                <a:latin typeface="Carlito"/>
                <a:cs typeface="Carlito"/>
              </a:rPr>
              <a:t>&amp; </a:t>
            </a:r>
            <a:r>
              <a:rPr sz="2800" spc="-5" dirty="0">
                <a:latin typeface="Carlito"/>
                <a:cs typeface="Carlito"/>
              </a:rPr>
              <a:t>services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so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13065" cy="4140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4640" marR="8255" indent="-281940" algn="just">
              <a:lnSpc>
                <a:spcPct val="100200"/>
              </a:lnSpc>
              <a:spcBef>
                <a:spcPts val="9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Management teams-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0" dirty="0">
                <a:latin typeface="Carlito"/>
                <a:cs typeface="Carlito"/>
              </a:rPr>
              <a:t>teams </a:t>
            </a:r>
            <a:r>
              <a:rPr sz="2800" spc="-5" dirty="0">
                <a:latin typeface="Carlito"/>
                <a:cs typeface="Carlito"/>
              </a:rPr>
              <a:t>consists of  individuals of managerial positions. These </a:t>
            </a:r>
            <a:r>
              <a:rPr sz="2800" spc="-10" dirty="0">
                <a:latin typeface="Carlito"/>
                <a:cs typeface="Carlito"/>
              </a:rPr>
              <a:t>teams </a:t>
            </a:r>
            <a:r>
              <a:rPr sz="2800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permanent in nature. Employees who </a:t>
            </a:r>
            <a:r>
              <a:rPr sz="280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Board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Management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company may comprise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management </a:t>
            </a:r>
            <a:r>
              <a:rPr sz="2800" spc="-10" dirty="0">
                <a:latin typeface="Carlito"/>
                <a:cs typeface="Carlito"/>
              </a:rPr>
              <a:t>team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organization</a:t>
            </a:r>
            <a:r>
              <a:rPr sz="3200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 marL="294640" marR="5080" indent="-281940" algn="just">
              <a:lnSpc>
                <a:spcPct val="100600"/>
              </a:lnSpc>
              <a:spcBef>
                <a:spcPts val="60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Task force-</a:t>
            </a:r>
            <a:r>
              <a:rPr sz="2800" spc="-5" dirty="0">
                <a:latin typeface="Carlito"/>
                <a:cs typeface="Carlito"/>
              </a:rPr>
              <a:t>The organizations may sometimes form  some special </a:t>
            </a:r>
            <a:r>
              <a:rPr sz="2800" spc="-10" dirty="0">
                <a:latin typeface="Carlito"/>
                <a:cs typeface="Carlito"/>
              </a:rPr>
              <a:t>teams </a:t>
            </a:r>
            <a:r>
              <a:rPr sz="2800" spc="-5" dirty="0">
                <a:latin typeface="Carlito"/>
                <a:cs typeface="Carlito"/>
              </a:rPr>
              <a:t>in order to deal with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particular  situation or to solve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specific problem such </a:t>
            </a:r>
            <a:r>
              <a:rPr sz="2800" spc="-10" dirty="0">
                <a:latin typeface="Carlito"/>
                <a:cs typeface="Carlito"/>
              </a:rPr>
              <a:t>teams  </a:t>
            </a:r>
            <a:r>
              <a:rPr sz="280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called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task </a:t>
            </a:r>
            <a:r>
              <a:rPr sz="2800" spc="-5" dirty="0">
                <a:latin typeface="Carlito"/>
                <a:cs typeface="Carlito"/>
              </a:rPr>
              <a:t>force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teams.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10525" cy="39992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715" indent="-281940" algn="just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Committees- </a:t>
            </a:r>
            <a:r>
              <a:rPr sz="3200" spc="-5" dirty="0">
                <a:latin typeface="Carlito"/>
                <a:cs typeface="Carlito"/>
              </a:rPr>
              <a:t>Committees </a:t>
            </a:r>
            <a:r>
              <a:rPr sz="3200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formed to </a:t>
            </a:r>
            <a:r>
              <a:rPr sz="3200" spc="-10" dirty="0">
                <a:latin typeface="Carlito"/>
                <a:cs typeface="Carlito"/>
              </a:rPr>
              <a:t>take  care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particular </a:t>
            </a:r>
            <a:r>
              <a:rPr sz="3200" spc="-10" dirty="0">
                <a:latin typeface="Carlito"/>
                <a:cs typeface="Carlito"/>
              </a:rPr>
              <a:t>task </a:t>
            </a:r>
            <a:r>
              <a:rPr sz="3200" spc="-5" dirty="0">
                <a:latin typeface="Carlito"/>
                <a:cs typeface="Carlito"/>
              </a:rPr>
              <a:t>or project. For  example, </a:t>
            </a:r>
            <a:r>
              <a:rPr sz="3200" spc="-10" dirty="0">
                <a:latin typeface="Carlito"/>
                <a:cs typeface="Carlito"/>
              </a:rPr>
              <a:t>cultural committee, </a:t>
            </a:r>
            <a:r>
              <a:rPr sz="3200" spc="-5" dirty="0">
                <a:latin typeface="Carlito"/>
                <a:cs typeface="Carlito"/>
              </a:rPr>
              <a:t>placement  </a:t>
            </a:r>
            <a:r>
              <a:rPr sz="3200" spc="-10" dirty="0">
                <a:latin typeface="Carlito"/>
                <a:cs typeface="Carlito"/>
              </a:rPr>
              <a:t>committee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etc.</a:t>
            </a:r>
            <a:endParaRPr sz="3200">
              <a:latin typeface="Carlito"/>
              <a:cs typeface="Carlito"/>
            </a:endParaRPr>
          </a:p>
          <a:p>
            <a:pPr marL="294640" marR="5080" indent="-281940" algn="just">
              <a:lnSpc>
                <a:spcPct val="99900"/>
              </a:lnSpc>
              <a:spcBef>
                <a:spcPts val="5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Virtual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teams-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teams that </a:t>
            </a:r>
            <a:r>
              <a:rPr sz="3200" spc="-5" dirty="0">
                <a:latin typeface="Carlito"/>
                <a:cs typeface="Carlito"/>
              </a:rPr>
              <a:t>do not </a:t>
            </a:r>
            <a:r>
              <a:rPr sz="3200" spc="-10" dirty="0">
                <a:latin typeface="Carlito"/>
                <a:cs typeface="Carlito"/>
              </a:rPr>
              <a:t>meet  </a:t>
            </a:r>
            <a:r>
              <a:rPr sz="3200" spc="-5" dirty="0">
                <a:latin typeface="Carlito"/>
                <a:cs typeface="Carlito"/>
              </a:rPr>
              <a:t>physically in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meeting </a:t>
            </a:r>
            <a:r>
              <a:rPr sz="3200" spc="-5" dirty="0">
                <a:latin typeface="Carlito"/>
                <a:cs typeface="Carlito"/>
              </a:rPr>
              <a:t>room but </a:t>
            </a:r>
            <a:r>
              <a:rPr sz="3200" dirty="0">
                <a:latin typeface="Carlito"/>
                <a:cs typeface="Carlito"/>
              </a:rPr>
              <a:t>are  </a:t>
            </a:r>
            <a:r>
              <a:rPr sz="3200" spc="-10" dirty="0">
                <a:latin typeface="Carlito"/>
                <a:cs typeface="Carlito"/>
              </a:rPr>
              <a:t>connected </a:t>
            </a:r>
            <a:r>
              <a:rPr sz="3200" spc="-5" dirty="0">
                <a:latin typeface="Carlito"/>
                <a:cs typeface="Carlito"/>
              </a:rPr>
              <a:t>via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network </a:t>
            </a:r>
            <a:r>
              <a:rPr sz="3200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called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virtual  </a:t>
            </a:r>
            <a:r>
              <a:rPr sz="3200" spc="-10" dirty="0">
                <a:latin typeface="Carlito"/>
                <a:cs typeface="Carlito"/>
              </a:rPr>
              <a:t>teams.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10525" cy="19704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 algn="just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Cross Functional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teams-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cross </a:t>
            </a:r>
            <a:r>
              <a:rPr sz="3200" spc="-5" dirty="0">
                <a:latin typeface="Carlito"/>
                <a:cs typeface="Carlito"/>
              </a:rPr>
              <a:t>functional  </a:t>
            </a:r>
            <a:r>
              <a:rPr sz="3200" spc="-10" dirty="0">
                <a:latin typeface="Carlito"/>
                <a:cs typeface="Carlito"/>
              </a:rPr>
              <a:t>team comprises </a:t>
            </a:r>
            <a:r>
              <a:rPr sz="3200" spc="-5" dirty="0">
                <a:latin typeface="Carlito"/>
                <a:cs typeface="Carlito"/>
              </a:rPr>
              <a:t>of individuals </a:t>
            </a:r>
            <a:r>
              <a:rPr sz="3200" spc="-10" dirty="0">
                <a:latin typeface="Carlito"/>
                <a:cs typeface="Carlito"/>
              </a:rPr>
              <a:t>with </a:t>
            </a:r>
            <a:r>
              <a:rPr sz="3200" spc="-5" dirty="0">
                <a:latin typeface="Carlito"/>
                <a:cs typeface="Carlito"/>
              </a:rPr>
              <a:t>different  functional proficiency like </a:t>
            </a:r>
            <a:r>
              <a:rPr sz="3200" spc="-10" dirty="0">
                <a:latin typeface="Carlito"/>
                <a:cs typeface="Carlito"/>
              </a:rPr>
              <a:t>marketing, </a:t>
            </a:r>
            <a:r>
              <a:rPr sz="3200" spc="-5" dirty="0">
                <a:latin typeface="Carlito"/>
                <a:cs typeface="Carlito"/>
              </a:rPr>
              <a:t>HR,  finance etc., </a:t>
            </a:r>
            <a:r>
              <a:rPr sz="3200" spc="-10" dirty="0">
                <a:latin typeface="Carlito"/>
                <a:cs typeface="Carlito"/>
              </a:rPr>
              <a:t>working towards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common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goal.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MCQs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305800" cy="4431983"/>
          </a:xfrm>
        </p:spPr>
        <p:txBody>
          <a:bodyPr/>
          <a:lstStyle/>
          <a:p>
            <a:pPr algn="just"/>
            <a:r>
              <a:rPr lang="en-US" b="1" dirty="0"/>
              <a:t>Teams occur when a number of people have ………………and recognize that their personal success is dependent on the success of others.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a. A shared work environment  </a:t>
            </a:r>
          </a:p>
          <a:p>
            <a:pPr algn="just"/>
            <a:r>
              <a:rPr lang="en-US" dirty="0"/>
              <a:t>b. The same manager  </a:t>
            </a:r>
          </a:p>
          <a:p>
            <a:pPr algn="just"/>
            <a:r>
              <a:rPr lang="en-US" dirty="0"/>
              <a:t>c. A common goal  </a:t>
            </a:r>
          </a:p>
          <a:p>
            <a:pPr algn="just"/>
            <a:r>
              <a:rPr lang="en-US" dirty="0"/>
              <a:t>d. Similar jobs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790796" cy="3939540"/>
          </a:xfrm>
        </p:spPr>
        <p:txBody>
          <a:bodyPr/>
          <a:lstStyle/>
          <a:p>
            <a:pPr algn="just"/>
            <a:r>
              <a:rPr lang="en-US" b="1" dirty="0"/>
              <a:t>A virtual team is a collection of people who are _________________ separated but still __________________ together closely.</a:t>
            </a:r>
            <a:endParaRPr lang="en-US" dirty="0"/>
          </a:p>
          <a:p>
            <a:pPr algn="just"/>
            <a:r>
              <a:rPr lang="en-US" dirty="0"/>
              <a:t>a. Geographically; decide  </a:t>
            </a:r>
          </a:p>
          <a:p>
            <a:pPr algn="just"/>
            <a:r>
              <a:rPr lang="en-US" dirty="0"/>
              <a:t>b. Geographically; work  </a:t>
            </a:r>
          </a:p>
          <a:p>
            <a:pPr algn="just"/>
            <a:r>
              <a:rPr lang="en-US" dirty="0"/>
              <a:t>c. Temporally; work  </a:t>
            </a:r>
          </a:p>
          <a:p>
            <a:pPr algn="just"/>
            <a:r>
              <a:rPr lang="en-US" dirty="0"/>
              <a:t>d. Physically; think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Recap quiz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7848600" cy="3939540"/>
          </a:xfrm>
        </p:spPr>
        <p:txBody>
          <a:bodyPr/>
          <a:lstStyle/>
          <a:p>
            <a:pPr algn="just"/>
            <a:r>
              <a:rPr lang="en-IN" dirty="0"/>
              <a:t>When the goals are set and courses of actions are decided by team members themselves it is called as- </a:t>
            </a:r>
          </a:p>
          <a:p>
            <a:pPr algn="just"/>
            <a:endParaRPr lang="en-IN" dirty="0"/>
          </a:p>
          <a:p>
            <a:pPr marL="514350" indent="-514350" algn="just">
              <a:buAutoNum type="alphaLcPeriod"/>
            </a:pPr>
            <a:r>
              <a:rPr lang="en-IN" dirty="0"/>
              <a:t>Supervised teams</a:t>
            </a:r>
          </a:p>
          <a:p>
            <a:pPr marL="514350" indent="-514350" algn="just">
              <a:buAutoNum type="alphaLcPeriod"/>
            </a:pPr>
            <a:r>
              <a:rPr lang="en-IN" dirty="0"/>
              <a:t>Self-managed teams</a:t>
            </a:r>
          </a:p>
          <a:p>
            <a:pPr marL="514350" indent="-514350" algn="just">
              <a:buAutoNum type="alphaLcPeriod"/>
            </a:pPr>
            <a:r>
              <a:rPr lang="en-IN" dirty="0"/>
              <a:t>Work teams </a:t>
            </a:r>
          </a:p>
          <a:p>
            <a:pPr marL="514350" indent="-514350" algn="just">
              <a:buAutoNum type="alphaLcPeriod"/>
            </a:pPr>
            <a:r>
              <a:rPr lang="en-IN" dirty="0"/>
              <a:t>Task force teams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894476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152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95"/>
              </a:spcBef>
            </a:pPr>
            <a:r>
              <a:rPr lang="en-US" spc="-15" dirty="0">
                <a:solidFill>
                  <a:srgbClr val="000000"/>
                </a:solidFill>
              </a:rPr>
              <a:t>Group and </a:t>
            </a:r>
            <a:r>
              <a:rPr spc="-5">
                <a:solidFill>
                  <a:srgbClr val="000000"/>
                </a:solidFill>
              </a:rPr>
              <a:t>Team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7748270" cy="298030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 algn="just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  <a:tab pos="1200150" algn="l"/>
              </a:tabLst>
            </a:pPr>
            <a:r>
              <a:rPr lang="en-US" sz="3200" dirty="0"/>
              <a:t>A </a:t>
            </a:r>
            <a:r>
              <a:rPr lang="en-US" sz="3200" b="1" dirty="0"/>
              <a:t>group</a:t>
            </a:r>
            <a:r>
              <a:rPr lang="en-US" sz="3200" dirty="0"/>
              <a:t> is a collection of individuals who coordinate their individual efforts to accomplish a task. </a:t>
            </a:r>
          </a:p>
          <a:p>
            <a:pPr marL="294640" marR="5080" indent="-281940" algn="just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  <a:tab pos="1200150" algn="l"/>
              </a:tabLst>
            </a:pPr>
            <a:r>
              <a:rPr lang="en-US" sz="3200" dirty="0"/>
              <a:t>On the other hand, a </a:t>
            </a:r>
            <a:r>
              <a:rPr lang="en-US" sz="3200" b="1" dirty="0"/>
              <a:t>team</a:t>
            </a:r>
            <a:r>
              <a:rPr lang="en-US" sz="3200" dirty="0"/>
              <a:t> is a </a:t>
            </a:r>
            <a:r>
              <a:rPr lang="en-US" sz="3200" b="1" dirty="0"/>
              <a:t>group</a:t>
            </a:r>
            <a:r>
              <a:rPr lang="en-US" sz="3200" dirty="0"/>
              <a:t> of people who share a </a:t>
            </a:r>
            <a:r>
              <a:rPr lang="en-US" sz="3200" dirty="0">
                <a:solidFill>
                  <a:srgbClr val="FF0000"/>
                </a:solidFill>
              </a:rPr>
              <a:t>common </a:t>
            </a:r>
            <a:r>
              <a:rPr lang="en-US" sz="3200" b="1" dirty="0">
                <a:solidFill>
                  <a:srgbClr val="FF0000"/>
                </a:solidFill>
              </a:rPr>
              <a:t>team</a:t>
            </a:r>
            <a:r>
              <a:rPr lang="en-US" sz="3200" dirty="0">
                <a:solidFill>
                  <a:srgbClr val="FF0000"/>
                </a:solidFill>
              </a:rPr>
              <a:t> purpose </a:t>
            </a:r>
            <a:r>
              <a:rPr lang="en-US" sz="3200" dirty="0"/>
              <a:t>and a number of challenging goals. 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838200"/>
            <a:ext cx="7252162" cy="6899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chemeClr val="tx1"/>
                </a:solidFill>
              </a:rPr>
              <a:t>Reasons </a:t>
            </a:r>
            <a:r>
              <a:rPr sz="4400" spc="-5" dirty="0">
                <a:solidFill>
                  <a:schemeClr val="tx1"/>
                </a:solidFill>
              </a:rPr>
              <a:t>for Team</a:t>
            </a:r>
            <a:r>
              <a:rPr lang="en-US" sz="4400" spc="-5" dirty="0">
                <a:solidFill>
                  <a:schemeClr val="tx1"/>
                </a:solidFill>
              </a:rPr>
              <a:t> </a:t>
            </a:r>
            <a:r>
              <a:rPr sz="4400" spc="-85" dirty="0">
                <a:solidFill>
                  <a:schemeClr val="tx1"/>
                </a:solidFill>
              </a:rPr>
              <a:t> </a:t>
            </a:r>
            <a:r>
              <a:rPr sz="4400" spc="-5" dirty="0">
                <a:solidFill>
                  <a:schemeClr val="tx1"/>
                </a:solidFill>
              </a:rPr>
              <a:t>Failure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1563" y="621688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209800"/>
            <a:ext cx="7543800" cy="2926891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latin typeface="Carlito"/>
                <a:cs typeface="Carlito"/>
              </a:rPr>
              <a:t>Unclear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Role</a:t>
            </a:r>
            <a:endParaRPr sz="3200">
              <a:latin typeface="Carlito"/>
              <a:cs typeface="Carlito"/>
            </a:endParaRPr>
          </a:p>
          <a:p>
            <a:pPr marL="294640" indent="-28194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>
                <a:latin typeface="Carlito"/>
                <a:cs typeface="Carlito"/>
              </a:rPr>
              <a:t>Time</a:t>
            </a:r>
            <a:r>
              <a:rPr sz="3200" spc="-15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Management</a:t>
            </a:r>
            <a:endParaRPr sz="3200">
              <a:latin typeface="Carlito"/>
              <a:cs typeface="Carlito"/>
            </a:endParaRPr>
          </a:p>
          <a:p>
            <a:pPr marL="294640" marR="302895" indent="-281940">
              <a:lnSpc>
                <a:spcPct val="100899"/>
              </a:lnSpc>
              <a:spcBef>
                <a:spcPts val="70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latin typeface="Carlito"/>
                <a:cs typeface="Carlito"/>
              </a:rPr>
              <a:t>Impact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changing market  </a:t>
            </a:r>
            <a:r>
              <a:rPr sz="3200" spc="-5" dirty="0">
                <a:latin typeface="Carlito"/>
                <a:cs typeface="Carlito"/>
              </a:rPr>
              <a:t>scenario</a:t>
            </a:r>
            <a:endParaRPr sz="3200">
              <a:latin typeface="Carlito"/>
              <a:cs typeface="Carlito"/>
            </a:endParaRPr>
          </a:p>
          <a:p>
            <a:pPr marL="294640" indent="-28194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>
                <a:latin typeface="Carlito"/>
                <a:cs typeface="Carlito"/>
              </a:rPr>
              <a:t>Ego</a:t>
            </a:r>
            <a:endParaRPr lang="en-IN" sz="3200" spc="-5" dirty="0">
              <a:latin typeface="Carlito"/>
              <a:cs typeface="Carlito"/>
            </a:endParaRPr>
          </a:p>
          <a:p>
            <a:pPr marL="294640" indent="-28194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94640" algn="l"/>
              </a:tabLst>
            </a:pPr>
            <a:r>
              <a:rPr lang="en-IN" sz="3200" spc="-5" dirty="0">
                <a:latin typeface="Carlito"/>
                <a:cs typeface="Carlito"/>
              </a:rPr>
              <a:t>Lack of planning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99" y="274636"/>
            <a:ext cx="8229600" cy="114300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15265" rIns="0" bIns="0" rtlCol="0">
            <a:spAutoFit/>
          </a:bodyPr>
          <a:lstStyle/>
          <a:p>
            <a:pPr marL="690880">
              <a:lnSpc>
                <a:spcPct val="100000"/>
              </a:lnSpc>
              <a:spcBef>
                <a:spcPts val="1695"/>
              </a:spcBef>
            </a:pPr>
            <a:r>
              <a:rPr sz="4400" spc="-5" dirty="0">
                <a:solidFill>
                  <a:srgbClr val="000000"/>
                </a:solidFill>
              </a:rPr>
              <a:t>How to </a:t>
            </a:r>
            <a:r>
              <a:rPr sz="4400" spc="-10" dirty="0">
                <a:solidFill>
                  <a:srgbClr val="000000"/>
                </a:solidFill>
              </a:rPr>
              <a:t>create </a:t>
            </a:r>
            <a:r>
              <a:rPr sz="4400" spc="-5" dirty="0">
                <a:solidFill>
                  <a:srgbClr val="000000"/>
                </a:solidFill>
              </a:rPr>
              <a:t>effective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teams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7336" y="1545205"/>
            <a:ext cx="7689850" cy="470962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8450" indent="-286385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9085" algn="l"/>
              </a:tabLst>
            </a:pPr>
            <a:r>
              <a:rPr sz="3000" spc="-5" dirty="0">
                <a:latin typeface="Carlito"/>
                <a:cs typeface="Carlito"/>
              </a:rPr>
              <a:t>Define </a:t>
            </a:r>
            <a:r>
              <a:rPr sz="3000" spc="-1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purpose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clearly</a:t>
            </a:r>
            <a:endParaRPr sz="3000">
              <a:latin typeface="Carlito"/>
              <a:cs typeface="Carlito"/>
            </a:endParaRPr>
          </a:p>
          <a:p>
            <a:pPr marL="298450" indent="-286385" algn="just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3000" spc="-10" dirty="0">
                <a:latin typeface="Carlito"/>
                <a:cs typeface="Carlito"/>
              </a:rPr>
              <a:t>Select m</a:t>
            </a:r>
            <a:r>
              <a:rPr sz="3000" spc="-10">
                <a:latin typeface="Carlito"/>
                <a:cs typeface="Carlito"/>
              </a:rPr>
              <a:t>embers </a:t>
            </a:r>
            <a:r>
              <a:rPr sz="3000" spc="-5" dirty="0">
                <a:latin typeface="Carlito"/>
                <a:cs typeface="Carlito"/>
              </a:rPr>
              <a:t>having </a:t>
            </a:r>
            <a:r>
              <a:rPr sz="3000" spc="-10" dirty="0">
                <a:latin typeface="Carlito"/>
                <a:cs typeface="Carlito"/>
              </a:rPr>
              <a:t>complementary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skills</a:t>
            </a:r>
            <a:endParaRPr sz="3000">
              <a:latin typeface="Carlito"/>
              <a:cs typeface="Carlito"/>
            </a:endParaRPr>
          </a:p>
          <a:p>
            <a:pPr marL="298450" indent="-286385" algn="just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99085" algn="l"/>
              </a:tabLst>
            </a:pPr>
            <a:r>
              <a:rPr sz="3000" spc="-10" dirty="0">
                <a:latin typeface="Carlito"/>
                <a:cs typeface="Carlito"/>
              </a:rPr>
              <a:t>Identifying task </a:t>
            </a:r>
            <a:r>
              <a:rPr sz="3000" dirty="0">
                <a:latin typeface="Carlito"/>
                <a:cs typeface="Carlito"/>
              </a:rPr>
              <a:t>and assigning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deadline</a:t>
            </a:r>
            <a:endParaRPr sz="3000">
              <a:latin typeface="Carlito"/>
              <a:cs typeface="Carlito"/>
            </a:endParaRPr>
          </a:p>
          <a:p>
            <a:pPr marL="298450" marR="495300" indent="-286385" algn="just">
              <a:lnSpc>
                <a:spcPts val="3220"/>
              </a:lnSpc>
              <a:spcBef>
                <a:spcPts val="645"/>
              </a:spcBef>
              <a:buFont typeface="Arial"/>
              <a:buChar char="•"/>
              <a:tabLst>
                <a:tab pos="299085" algn="l"/>
              </a:tabLst>
            </a:pPr>
            <a:r>
              <a:rPr sz="3000" spc="-5" dirty="0">
                <a:latin typeface="Carlito"/>
                <a:cs typeface="Carlito"/>
              </a:rPr>
              <a:t>Expected output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standard should be  defined</a:t>
            </a:r>
            <a:endParaRPr sz="3000">
              <a:latin typeface="Carlito"/>
              <a:cs typeface="Carlito"/>
            </a:endParaRPr>
          </a:p>
          <a:p>
            <a:pPr marL="298450" indent="-286385" algn="just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99085" algn="l"/>
              </a:tabLst>
            </a:pPr>
            <a:r>
              <a:rPr sz="3000" spc="-10" dirty="0">
                <a:latin typeface="Carlito"/>
                <a:cs typeface="Carlito"/>
              </a:rPr>
              <a:t>Regular </a:t>
            </a:r>
            <a:r>
              <a:rPr sz="3000" spc="-5" dirty="0">
                <a:latin typeface="Carlito"/>
                <a:cs typeface="Carlito"/>
              </a:rPr>
              <a:t>meetings should be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conducted</a:t>
            </a:r>
            <a:endParaRPr sz="3000">
              <a:latin typeface="Carlito"/>
              <a:cs typeface="Carlito"/>
            </a:endParaRPr>
          </a:p>
          <a:p>
            <a:pPr marL="298450" marR="5080" indent="-286385" algn="just">
              <a:lnSpc>
                <a:spcPts val="3220"/>
              </a:lnSpc>
              <a:spcBef>
                <a:spcPts val="645"/>
              </a:spcBef>
              <a:buFont typeface="Arial"/>
              <a:buChar char="•"/>
              <a:tabLst>
                <a:tab pos="299085" algn="l"/>
              </a:tabLst>
            </a:pPr>
            <a:r>
              <a:rPr sz="3000" spc="-10" dirty="0">
                <a:latin typeface="Carlito"/>
                <a:cs typeface="Carlito"/>
              </a:rPr>
              <a:t>Recognize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reward both individual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team  </a:t>
            </a:r>
            <a:r>
              <a:rPr sz="3000" spc="-5" dirty="0">
                <a:latin typeface="Carlito"/>
                <a:cs typeface="Carlito"/>
              </a:rPr>
              <a:t>performance</a:t>
            </a:r>
            <a:endParaRPr sz="3000">
              <a:latin typeface="Carlito"/>
              <a:cs typeface="Carlito"/>
            </a:endParaRPr>
          </a:p>
          <a:p>
            <a:pPr marL="298450" indent="-286385" algn="just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99085" algn="l"/>
              </a:tabLst>
            </a:pPr>
            <a:r>
              <a:rPr sz="3000" spc="-5" dirty="0">
                <a:latin typeface="Carlito"/>
                <a:cs typeface="Carlito"/>
              </a:rPr>
              <a:t>Continuous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monitoring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572375" cy="560705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10"/>
              </a:lnSpc>
            </a:pPr>
            <a:r>
              <a:rPr spc="-5" dirty="0"/>
              <a:t>PROCESS OF</a:t>
            </a:r>
            <a:r>
              <a:rPr spc="-25" dirty="0"/>
              <a:t> </a:t>
            </a:r>
            <a:r>
              <a:rPr spc="-5" dirty="0"/>
              <a:t>TEAMWORK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7878445" cy="3426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392430" indent="-436245" algn="just">
              <a:lnSpc>
                <a:spcPct val="139200"/>
              </a:lnSpc>
              <a:spcBef>
                <a:spcPts val="100"/>
              </a:spcBef>
              <a:buFont typeface="Arial"/>
              <a:buAutoNum type="arabicPeriod"/>
              <a:tabLst>
                <a:tab pos="448309" algn="l"/>
                <a:tab pos="448945" algn="l"/>
              </a:tabLst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Transition process: </a:t>
            </a:r>
            <a:r>
              <a:rPr sz="2200" spc="-5" dirty="0">
                <a:latin typeface="Carlito"/>
                <a:cs typeface="Carlito"/>
              </a:rPr>
              <a:t>This process deals with formation of team,  mission, vision, goals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strategies.</a:t>
            </a:r>
            <a:endParaRPr sz="2200">
              <a:latin typeface="Carlito"/>
              <a:cs typeface="Carlito"/>
            </a:endParaRPr>
          </a:p>
          <a:p>
            <a:pPr marL="448309" marR="5080" indent="-436245" algn="just">
              <a:lnSpc>
                <a:spcPct val="139600"/>
              </a:lnSpc>
              <a:spcBef>
                <a:spcPts val="430"/>
              </a:spcBef>
              <a:buFont typeface="Arial"/>
              <a:buAutoNum type="arabicPeriod"/>
              <a:tabLst>
                <a:tab pos="448309" algn="l"/>
                <a:tab pos="448945" algn="l"/>
              </a:tabLst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Action process: </a:t>
            </a:r>
            <a:r>
              <a:rPr sz="2200" spc="-5" dirty="0">
                <a:latin typeface="Carlito"/>
                <a:cs typeface="Carlito"/>
              </a:rPr>
              <a:t>This is the phase when the team performs its task  or in other words executes the projects it is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>
                <a:latin typeface="Carlito"/>
                <a:cs typeface="Carlito"/>
              </a:rPr>
              <a:t>allocated.</a:t>
            </a:r>
            <a:endParaRPr lang="en-US" sz="2200" dirty="0">
              <a:latin typeface="Carlito"/>
              <a:cs typeface="Carlito"/>
            </a:endParaRPr>
          </a:p>
          <a:p>
            <a:pPr marL="448309" marR="5080" indent="-436245" algn="just">
              <a:lnSpc>
                <a:spcPct val="139600"/>
              </a:lnSpc>
              <a:spcBef>
                <a:spcPts val="430"/>
              </a:spcBef>
              <a:buFont typeface="Arial"/>
              <a:buAutoNum type="arabicPeriod"/>
              <a:tabLst>
                <a:tab pos="448309" algn="l"/>
                <a:tab pos="448945" algn="l"/>
              </a:tabLst>
            </a:pPr>
            <a:r>
              <a:rPr lang="en-US" sz="2200" dirty="0">
                <a:solidFill>
                  <a:srgbClr val="FF0000"/>
                </a:solidFill>
                <a:latin typeface="Carlito"/>
                <a:cs typeface="Carlito"/>
              </a:rPr>
              <a:t>Interpersonal relations: </a:t>
            </a:r>
            <a:r>
              <a:rPr lang="en-US" sz="2200" dirty="0">
                <a:latin typeface="Carlito"/>
                <a:cs typeface="Carlito"/>
              </a:rPr>
              <a:t>This phase focuses on conflict management, motivation and control.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7310755" cy="2462213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collection of people who interact with one another</a:t>
            </a:r>
            <a:r>
              <a:rPr lang="en-US" dirty="0"/>
              <a:t>, accept rights and obligations as a members and who </a:t>
            </a:r>
            <a:r>
              <a:rPr lang="en-US" dirty="0">
                <a:solidFill>
                  <a:srgbClr val="FF0000"/>
                </a:solidFill>
              </a:rPr>
              <a:t>share a common identity</a:t>
            </a:r>
            <a:r>
              <a:rPr lang="en-US" dirty="0"/>
              <a:t>. e.g., Presentation group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289306"/>
            <a:ext cx="6126051" cy="619379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Characteristics of Group</a:t>
            </a:r>
          </a:p>
        </p:txBody>
      </p:sp>
      <p:pic>
        <p:nvPicPr>
          <p:cNvPr id="5122" name="Picture 2" descr="characteristics-of-group">
            <a:extLst>
              <a:ext uri="{FF2B5EF4-FFF2-40B4-BE49-F238E27FC236}">
                <a16:creationId xmlns:a16="http://schemas.microsoft.com/office/drawing/2014/main" id="{106F7A25-FF09-FC81-8D80-F955287C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28775"/>
            <a:ext cx="6858000" cy="432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6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457200"/>
            <a:ext cx="6126051" cy="52322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Reasons for Group formation</a:t>
            </a:r>
          </a:p>
        </p:txBody>
      </p:sp>
      <p:pic>
        <p:nvPicPr>
          <p:cNvPr id="6146" name="Picture 2" descr="reasons for group formation">
            <a:extLst>
              <a:ext uri="{FF2B5EF4-FFF2-40B4-BE49-F238E27FC236}">
                <a16:creationId xmlns:a16="http://schemas.microsoft.com/office/drawing/2014/main" id="{5ACC812C-7D31-D5CD-2DFC-ECB56ABA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743075"/>
            <a:ext cx="5238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5 Stages of Group Develop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5 Stages of Group Develop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5 Stages of Group Develop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The Five Development Stages of Groups | Public Speaking">
            <a:extLst>
              <a:ext uri="{FF2B5EF4-FFF2-40B4-BE49-F238E27FC236}">
                <a16:creationId xmlns:a16="http://schemas.microsoft.com/office/drawing/2014/main" id="{3B441771-EFC2-026B-2866-32E2D73D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6" y="886267"/>
            <a:ext cx="6397625" cy="61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53041F6-4D11-6B02-BD90-974E040AE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0258" y="381000"/>
            <a:ext cx="5683482" cy="5052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chemeClr val="tx1"/>
                </a:solidFill>
              </a:rPr>
              <a:t>Stages of Group Development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368594" cy="74149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 of groups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3A59CA-CA9D-2DF7-27C3-B142DDC5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r="20834"/>
          <a:stretch/>
        </p:blipFill>
        <p:spPr bwMode="auto">
          <a:xfrm>
            <a:off x="1981200" y="1351092"/>
            <a:ext cx="5257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9713"/>
            <a:ext cx="6172200" cy="36933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Group vs Informal Group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3B14CA-B84F-83DD-92C6-EFBEB22C4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99993"/>
              </p:ext>
            </p:extLst>
          </p:nvPr>
        </p:nvGraphicFramePr>
        <p:xfrm>
          <a:off x="1066800" y="914400"/>
          <a:ext cx="7543799" cy="5683887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93021828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746926234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1151357546"/>
                    </a:ext>
                  </a:extLst>
                </a:gridCol>
              </a:tblGrid>
              <a:tr h="43229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Basis for Comparison</a:t>
                      </a:r>
                      <a:endParaRPr lang="en-US" sz="1400">
                        <a:effectLst/>
                      </a:endParaRP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Formal Group</a:t>
                      </a:r>
                      <a:endParaRPr lang="en-US" sz="1400">
                        <a:effectLst/>
                      </a:endParaRP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Informal Group</a:t>
                      </a:r>
                      <a:endParaRPr lang="en-US" sz="1400">
                        <a:effectLst/>
                      </a:endParaRP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19725"/>
                  </a:ext>
                </a:extLst>
              </a:tr>
              <a:tr h="14570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Meaning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Groups created by the organization, to accomplish a specific task, are known as Formal Groups.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Groups created by the employees themselves, for their own sake are known as Informal Groups.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52026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Formation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Deliberately.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Voluntarily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992366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Size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Large.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Comparatively small.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72333"/>
                  </a:ext>
                </a:extLst>
              </a:tr>
              <a:tr h="68847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Life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It depends on the type of group.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It depends on the members.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895865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Structure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Well Defined.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Not well defined.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2182"/>
                  </a:ext>
                </a:extLst>
              </a:tr>
              <a:tr h="68847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The importance is given to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Position.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Person.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5306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Relationship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Professional.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Personal.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19915"/>
                  </a:ext>
                </a:extLst>
              </a:tr>
              <a:tr h="68847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Communication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Moves in a defined direction.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Stretches in all the directions.</a:t>
                      </a:r>
                    </a:p>
                  </a:txBody>
                  <a:tcPr marL="28812" marR="28812" marT="57624" marB="57624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13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6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477708"/>
            <a:ext cx="4597194" cy="67710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Cohesive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7543800" cy="1969770"/>
          </a:xfrm>
        </p:spPr>
        <p:txBody>
          <a:bodyPr/>
          <a:lstStyle/>
          <a:p>
            <a:pPr algn="just"/>
            <a:r>
              <a:rPr lang="en-US" b="1" dirty="0"/>
              <a:t>Cohesion</a:t>
            </a:r>
            <a:r>
              <a:rPr lang="en-US" dirty="0"/>
              <a:t> can be defined as the tendency for a </a:t>
            </a:r>
            <a:r>
              <a:rPr lang="en-US" b="1" dirty="0"/>
              <a:t>group</a:t>
            </a:r>
            <a:r>
              <a:rPr lang="en-US" dirty="0"/>
              <a:t> to be in unity while working towards a goal or to satisfy the emotional needs of its members.</a:t>
            </a:r>
          </a:p>
        </p:txBody>
      </p:sp>
    </p:spTree>
    <p:extLst>
      <p:ext uri="{BB962C8B-B14F-4D97-AF65-F5344CB8AC3E}">
        <p14:creationId xmlns:p14="http://schemas.microsoft.com/office/powerpoint/2010/main" val="382301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77708"/>
            <a:ext cx="8077199" cy="6899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chemeClr val="tx1"/>
                </a:solidFill>
              </a:rPr>
              <a:t>TEAM</a:t>
            </a:r>
            <a:r>
              <a:rPr spc="-90">
                <a:solidFill>
                  <a:schemeClr val="tx1"/>
                </a:solidFill>
              </a:rPr>
              <a:t> </a:t>
            </a:r>
            <a:r>
              <a:rPr spc="-5">
                <a:solidFill>
                  <a:schemeClr val="tx1"/>
                </a:solidFill>
              </a:rPr>
              <a:t>CHARACTERISTI</a:t>
            </a:r>
            <a:r>
              <a:rPr lang="en-US" spc="-5" dirty="0">
                <a:solidFill>
                  <a:schemeClr val="tx1"/>
                </a:solidFill>
              </a:rPr>
              <a:t>C</a:t>
            </a:r>
            <a:r>
              <a:rPr spc="-5">
                <a:solidFill>
                  <a:schemeClr val="tx1"/>
                </a:solidFill>
              </a:rPr>
              <a:t>S</a:t>
            </a:r>
            <a:endParaRPr spc="-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8301990" cy="405320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1300" marR="5080" indent="-229235" algn="just">
              <a:lnSpc>
                <a:spcPct val="100800"/>
              </a:lnSpc>
              <a:spcBef>
                <a:spcPts val="70"/>
              </a:spcBef>
            </a:pPr>
            <a:r>
              <a:rPr sz="3000" b="1" spc="-65" dirty="0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sz="3000" b="1" spc="-65" dirty="0">
                <a:solidFill>
                  <a:srgbClr val="BF0000"/>
                </a:solidFill>
                <a:latin typeface="Times New Roman"/>
                <a:cs typeface="Times New Roman"/>
              </a:rPr>
              <a:t>Clarity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of goals and objectives: </a:t>
            </a:r>
            <a:r>
              <a:rPr sz="2600" spc="-5" dirty="0">
                <a:latin typeface="Times New Roman"/>
                <a:cs typeface="Times New Roman"/>
              </a:rPr>
              <a:t>The team members  should </a:t>
            </a:r>
            <a:r>
              <a:rPr sz="2600" dirty="0">
                <a:latin typeface="Times New Roman"/>
                <a:cs typeface="Times New Roman"/>
              </a:rPr>
              <a:t>be very </a:t>
            </a:r>
            <a:r>
              <a:rPr sz="2600" spc="-5" dirty="0">
                <a:latin typeface="Times New Roman"/>
                <a:cs typeface="Times New Roman"/>
              </a:rPr>
              <a:t>much clear about the </a:t>
            </a:r>
            <a:r>
              <a:rPr sz="2600" dirty="0">
                <a:latin typeface="Times New Roman"/>
                <a:cs typeface="Times New Roman"/>
              </a:rPr>
              <a:t>goals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objectives of  </a:t>
            </a:r>
            <a:r>
              <a:rPr sz="2600" spc="-5" dirty="0">
                <a:latin typeface="Times New Roman"/>
                <a:cs typeface="Times New Roman"/>
              </a:rPr>
              <a:t>the team as these will </a:t>
            </a:r>
            <a:r>
              <a:rPr sz="2600" dirty="0">
                <a:latin typeface="Times New Roman"/>
                <a:cs typeface="Times New Roman"/>
              </a:rPr>
              <a:t>help </a:t>
            </a:r>
            <a:r>
              <a:rPr sz="2600" spc="-5" dirty="0">
                <a:latin typeface="Times New Roman"/>
                <a:cs typeface="Times New Roman"/>
              </a:rPr>
              <a:t>them to </a:t>
            </a:r>
            <a:r>
              <a:rPr sz="2600" dirty="0">
                <a:latin typeface="Times New Roman"/>
                <a:cs typeface="Times New Roman"/>
              </a:rPr>
              <a:t>have better </a:t>
            </a:r>
            <a:r>
              <a:rPr sz="2600" spc="-5" dirty="0">
                <a:latin typeface="Times New Roman"/>
                <a:cs typeface="Times New Roman"/>
              </a:rPr>
              <a:t>clarity about  the </a:t>
            </a:r>
            <a:r>
              <a:rPr sz="2600" dirty="0">
                <a:latin typeface="Times New Roman"/>
                <a:cs typeface="Times New Roman"/>
              </a:rPr>
              <a:t>vision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purpose of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team.</a:t>
            </a:r>
            <a:endParaRPr sz="2600">
              <a:latin typeface="Times New Roman"/>
              <a:cs typeface="Times New Roman"/>
            </a:endParaRPr>
          </a:p>
          <a:p>
            <a:pPr marL="241300" marR="10160" indent="-229235" algn="just">
              <a:lnSpc>
                <a:spcPct val="89500"/>
              </a:lnSpc>
              <a:spcBef>
                <a:spcPts val="105"/>
              </a:spcBef>
            </a:pPr>
            <a:r>
              <a:rPr sz="3000" b="1" spc="-35" dirty="0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sz="3000" b="1" spc="-35" dirty="0">
                <a:solidFill>
                  <a:srgbClr val="BF0000"/>
                </a:solidFill>
                <a:latin typeface="Times New Roman"/>
                <a:cs typeface="Times New Roman"/>
              </a:rPr>
              <a:t>Communication: </a:t>
            </a:r>
            <a:r>
              <a:rPr sz="2600" spc="-5" dirty="0">
                <a:latin typeface="Times New Roman"/>
                <a:cs typeface="Times New Roman"/>
              </a:rPr>
              <a:t>Two way and </a:t>
            </a:r>
            <a:r>
              <a:rPr sz="2600" dirty="0">
                <a:latin typeface="Times New Roman"/>
                <a:cs typeface="Times New Roman"/>
              </a:rPr>
              <a:t>regular </a:t>
            </a:r>
            <a:r>
              <a:rPr sz="2600" spc="-5" dirty="0">
                <a:latin typeface="Times New Roman"/>
                <a:cs typeface="Times New Roman"/>
              </a:rPr>
              <a:t>communication  is </a:t>
            </a:r>
            <a:r>
              <a:rPr sz="2600" dirty="0">
                <a:latin typeface="Times New Roman"/>
                <a:cs typeface="Times New Roman"/>
              </a:rPr>
              <a:t>very </a:t>
            </a:r>
            <a:r>
              <a:rPr sz="2600" spc="-5" dirty="0">
                <a:latin typeface="Times New Roman"/>
                <a:cs typeface="Times New Roman"/>
              </a:rPr>
              <a:t>much crucial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the success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the teams as without  communication </a:t>
            </a:r>
            <a:r>
              <a:rPr sz="2600" dirty="0">
                <a:latin typeface="Times New Roman"/>
                <a:cs typeface="Times New Roman"/>
              </a:rPr>
              <a:t>no problem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solved.</a:t>
            </a:r>
            <a:endParaRPr sz="2600">
              <a:latin typeface="Times New Roman"/>
              <a:cs typeface="Times New Roman"/>
            </a:endParaRPr>
          </a:p>
          <a:p>
            <a:pPr marL="241300" indent="-229235" algn="just">
              <a:lnSpc>
                <a:spcPts val="3490"/>
              </a:lnSpc>
            </a:pPr>
            <a:r>
              <a:rPr sz="3000" b="1" spc="-65" dirty="0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sz="3000" b="1" spc="-65" dirty="0">
                <a:solidFill>
                  <a:srgbClr val="BF0000"/>
                </a:solidFill>
                <a:latin typeface="Times New Roman"/>
                <a:cs typeface="Times New Roman"/>
              </a:rPr>
              <a:t>Clarity</a:t>
            </a:r>
            <a:r>
              <a:rPr sz="3000" b="1" spc="6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of </a:t>
            </a:r>
            <a:r>
              <a:rPr sz="30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roles:</a:t>
            </a:r>
            <a:r>
              <a:rPr sz="3000" b="1" spc="1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Each member in team </a:t>
            </a:r>
            <a:r>
              <a:rPr sz="2600" dirty="0">
                <a:latin typeface="Times New Roman"/>
                <a:cs typeface="Times New Roman"/>
              </a:rPr>
              <a:t>has a </a:t>
            </a:r>
            <a:r>
              <a:rPr sz="2600" spc="-5" dirty="0">
                <a:latin typeface="Times New Roman"/>
                <a:cs typeface="Times New Roman"/>
              </a:rPr>
              <a:t>clear</a:t>
            </a:r>
            <a:endParaRPr sz="2600">
              <a:latin typeface="Times New Roman"/>
              <a:cs typeface="Times New Roman"/>
            </a:endParaRPr>
          </a:p>
          <a:p>
            <a:pPr marL="241300" marR="5080">
              <a:lnSpc>
                <a:spcPts val="3150"/>
              </a:lnSpc>
              <a:spcBef>
                <a:spcPts val="95"/>
              </a:spcBef>
            </a:pPr>
            <a:r>
              <a:rPr sz="2600" dirty="0">
                <a:latin typeface="Times New Roman"/>
                <a:cs typeface="Times New Roman"/>
              </a:rPr>
              <a:t>understanding of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role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be played </a:t>
            </a:r>
            <a:r>
              <a:rPr sz="2600" spc="-5" dirty="0">
                <a:latin typeface="Times New Roman"/>
                <a:cs typeface="Times New Roman"/>
              </a:rPr>
              <a:t>and tasks to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carried  </a:t>
            </a:r>
            <a:r>
              <a:rPr sz="2600" dirty="0">
                <a:latin typeface="Times New Roman"/>
                <a:cs typeface="Times New Roman"/>
              </a:rPr>
              <a:t>out 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him/her.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629399" cy="430887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Factors influencing Group Cohesiveness</a:t>
            </a:r>
          </a:p>
        </p:txBody>
      </p:sp>
      <p:pic>
        <p:nvPicPr>
          <p:cNvPr id="7170" name="Picture 2" descr="Group Cohesiveness: Meaning, Characteristics and Factors Affecting Group  Cohesiveness - Being Intelligent">
            <a:extLst>
              <a:ext uri="{FF2B5EF4-FFF2-40B4-BE49-F238E27FC236}">
                <a16:creationId xmlns:a16="http://schemas.microsoft.com/office/drawing/2014/main" id="{4A1CAA0C-9763-D834-648B-44885744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6" y="1085850"/>
            <a:ext cx="5305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83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77708"/>
            <a:ext cx="6172199" cy="665291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 for a Healthy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3F101-0C98-15B1-8230-971267137A86}"/>
              </a:ext>
            </a:extLst>
          </p:cNvPr>
          <p:cNvSpPr txBox="1"/>
          <p:nvPr/>
        </p:nvSpPr>
        <p:spPr>
          <a:xfrm>
            <a:off x="1143000" y="16764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work together successfully, group members must demonstrate a sense of cohesion.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Cohesion emerges as group members exhibit the following skills:</a:t>
            </a:r>
          </a:p>
          <a:p>
            <a:pPr marL="693738" lvl="1" indent="-236538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-apple-system"/>
              </a:rPr>
              <a:t>Openness</a:t>
            </a:r>
          </a:p>
          <a:p>
            <a:pPr marL="693738" lvl="1" indent="-236538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-apple-system"/>
              </a:rPr>
              <a:t>Trust and Self-Disclosure</a:t>
            </a:r>
          </a:p>
          <a:p>
            <a:pPr marL="693738" lvl="1" indent="-236538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-apple-system"/>
              </a:rPr>
              <a:t>Support</a:t>
            </a:r>
          </a:p>
          <a:p>
            <a:pPr marL="693738" lvl="1" indent="-236538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-apple-system"/>
              </a:rPr>
              <a:t>Respect</a:t>
            </a:r>
          </a:p>
          <a:p>
            <a:pPr marL="693738" lvl="1" indent="-236538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-apple-system"/>
              </a:rPr>
              <a:t>Individual Responsibility and Accountability</a:t>
            </a:r>
          </a:p>
          <a:p>
            <a:pPr marL="693738" lvl="1" indent="-236538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51515"/>
                </a:solidFill>
                <a:effectLst/>
                <a:latin typeface="-apple-system"/>
              </a:rPr>
              <a:t>Constructive Feedback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77708"/>
            <a:ext cx="6172199" cy="52322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Why individual Join in Group?</a:t>
            </a:r>
          </a:p>
        </p:txBody>
      </p:sp>
      <p:pic>
        <p:nvPicPr>
          <p:cNvPr id="4098" name="Picture 2" descr="6 Reasons Why Individuals Join Groups">
            <a:extLst>
              <a:ext uri="{FF2B5EF4-FFF2-40B4-BE49-F238E27FC236}">
                <a16:creationId xmlns:a16="http://schemas.microsoft.com/office/drawing/2014/main" id="{23C07001-1F16-244F-DA78-817F4FCE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35" y="1650646"/>
            <a:ext cx="6615113" cy="472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6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477708"/>
            <a:ext cx="4292394" cy="67710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Deindividuation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6624955" cy="1477328"/>
          </a:xfrm>
        </p:spPr>
        <p:txBody>
          <a:bodyPr/>
          <a:lstStyle/>
          <a:p>
            <a:pPr algn="just"/>
            <a:r>
              <a:rPr lang="en-US" dirty="0"/>
              <a:t>The process whereby the presence of others lead to individuals </a:t>
            </a:r>
            <a:r>
              <a:rPr lang="en-US" dirty="0">
                <a:solidFill>
                  <a:srgbClr val="FF0000"/>
                </a:solidFill>
              </a:rPr>
              <a:t>losing their sense of personal identity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Groupthink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286000"/>
            <a:ext cx="6853555" cy="1969770"/>
          </a:xfrm>
        </p:spPr>
        <p:txBody>
          <a:bodyPr/>
          <a:lstStyle/>
          <a:p>
            <a:pPr algn="just"/>
            <a:r>
              <a:rPr lang="en-US" dirty="0"/>
              <a:t>The tendency whereby a group reaches a </a:t>
            </a:r>
            <a:r>
              <a:rPr lang="en-US" dirty="0">
                <a:solidFill>
                  <a:srgbClr val="FF0000"/>
                </a:solidFill>
              </a:rPr>
              <a:t>decision by trying to minimize conflict</a:t>
            </a:r>
            <a:r>
              <a:rPr lang="en-US" dirty="0"/>
              <a:t>, neglecting to critically test and evaluate ideas.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200" y="1981200"/>
            <a:ext cx="5558155" cy="3692525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199" t="17708" r="36750" b="31250"/>
          <a:stretch>
            <a:fillRect/>
          </a:stretch>
        </p:blipFill>
        <p:spPr bwMode="auto">
          <a:xfrm>
            <a:off x="762000" y="304800"/>
            <a:ext cx="7467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274636"/>
            <a:ext cx="8229600" cy="1011555"/>
          </a:xfrm>
          <a:custGeom>
            <a:avLst/>
            <a:gdLst/>
            <a:ahLst/>
            <a:cxnLst/>
            <a:rect l="l" t="t" r="r" b="b"/>
            <a:pathLst>
              <a:path w="8229600" h="1011555">
                <a:moveTo>
                  <a:pt x="0" y="1011235"/>
                </a:moveTo>
                <a:lnTo>
                  <a:pt x="8229583" y="1011235"/>
                </a:lnTo>
                <a:lnTo>
                  <a:pt x="8229583" y="0"/>
                </a:lnTo>
                <a:lnTo>
                  <a:pt x="0" y="0"/>
                </a:lnTo>
                <a:lnTo>
                  <a:pt x="0" y="1011235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8153" y="477708"/>
            <a:ext cx="532904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Team Vs.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Group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21272" t="13905" r="21560" b="23669"/>
          <a:stretch>
            <a:fillRect/>
          </a:stretch>
        </p:blipFill>
        <p:spPr bwMode="auto">
          <a:xfrm>
            <a:off x="457200" y="1752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MCQs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848600" cy="4431983"/>
          </a:xfrm>
        </p:spPr>
        <p:txBody>
          <a:bodyPr/>
          <a:lstStyle/>
          <a:p>
            <a:pPr algn="just"/>
            <a:r>
              <a:rPr lang="en-US" dirty="0"/>
              <a:t>According to </a:t>
            </a:r>
            <a:r>
              <a:rPr lang="en-US" dirty="0" err="1"/>
              <a:t>Tuckman</a:t>
            </a:r>
            <a:r>
              <a:rPr lang="en-US" dirty="0"/>
              <a:t> (1965), which of the following is NOT a stage of the life cycle of a group: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a. performing</a:t>
            </a:r>
          </a:p>
          <a:p>
            <a:pPr algn="just"/>
            <a:r>
              <a:rPr lang="en-US" dirty="0"/>
              <a:t>b. norming</a:t>
            </a:r>
          </a:p>
          <a:p>
            <a:pPr algn="just"/>
            <a:r>
              <a:rPr lang="en-US" dirty="0"/>
              <a:t>c. reforming</a:t>
            </a:r>
          </a:p>
          <a:p>
            <a:pPr algn="just"/>
            <a:r>
              <a:rPr lang="en-US" dirty="0"/>
              <a:t>d. storming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7772400" cy="3634740"/>
          </a:xfrm>
        </p:spPr>
        <p:txBody>
          <a:bodyPr/>
          <a:lstStyle/>
          <a:p>
            <a:pPr algn="just" fontAlgn="base"/>
            <a:r>
              <a:rPr lang="en-US" dirty="0"/>
              <a:t>What is the term </a:t>
            </a:r>
            <a:r>
              <a:rPr lang="en-US" dirty="0" err="1"/>
              <a:t>Tuckman</a:t>
            </a:r>
            <a:r>
              <a:rPr lang="en-US" dirty="0"/>
              <a:t> uses for reaching consensus as a group?</a:t>
            </a:r>
          </a:p>
          <a:p>
            <a:pPr algn="just" fontAlgn="base"/>
            <a:r>
              <a:rPr lang="en-US" b="1" dirty="0"/>
              <a:t>a) </a:t>
            </a:r>
            <a:r>
              <a:rPr lang="en-US" dirty="0"/>
              <a:t>Storming</a:t>
            </a:r>
          </a:p>
          <a:p>
            <a:pPr algn="just" fontAlgn="base"/>
            <a:r>
              <a:rPr lang="en-US" b="1" dirty="0"/>
              <a:t>b) </a:t>
            </a:r>
            <a:r>
              <a:rPr lang="en-US" dirty="0"/>
              <a:t>Performing</a:t>
            </a:r>
          </a:p>
          <a:p>
            <a:pPr algn="just" fontAlgn="base"/>
            <a:r>
              <a:rPr lang="en-US" b="1" dirty="0"/>
              <a:t>c) </a:t>
            </a:r>
            <a:r>
              <a:rPr lang="en-US" dirty="0"/>
              <a:t>Forming</a:t>
            </a:r>
          </a:p>
          <a:p>
            <a:pPr algn="just" fontAlgn="base"/>
            <a:r>
              <a:rPr lang="en-US" b="1" dirty="0"/>
              <a:t>d) </a:t>
            </a:r>
            <a:r>
              <a:rPr lang="en-US" dirty="0" err="1"/>
              <a:t>Norming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99" y="274636"/>
            <a:ext cx="8229600" cy="114300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15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pc="-5" dirty="0">
                <a:solidFill>
                  <a:srgbClr val="000000"/>
                </a:solidFill>
              </a:rPr>
              <a:t>…………….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404" y="1609340"/>
            <a:ext cx="8313420" cy="1797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5904" marR="5080" indent="-243840" algn="just">
              <a:lnSpc>
                <a:spcPct val="100299"/>
              </a:lnSpc>
              <a:spcBef>
                <a:spcPts val="85"/>
              </a:spcBef>
            </a:pPr>
            <a:r>
              <a:rPr sz="3200" b="1" spc="-60" dirty="0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sz="3200" b="1" spc="-60" dirty="0">
                <a:solidFill>
                  <a:srgbClr val="BF0000"/>
                </a:solidFill>
                <a:latin typeface="Times New Roman"/>
                <a:cs typeface="Times New Roman"/>
              </a:rPr>
              <a:t>Suitable </a:t>
            </a:r>
            <a:r>
              <a:rPr sz="3200" b="1" dirty="0">
                <a:solidFill>
                  <a:srgbClr val="BF0000"/>
                </a:solidFill>
                <a:latin typeface="Times New Roman"/>
                <a:cs typeface="Times New Roman"/>
              </a:rPr>
              <a:t>and </a:t>
            </a:r>
            <a:r>
              <a:rPr sz="32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situational </a:t>
            </a:r>
            <a:r>
              <a:rPr sz="32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leadership: </a:t>
            </a:r>
            <a:r>
              <a:rPr sz="2800" spc="-5" dirty="0">
                <a:latin typeface="Times New Roman"/>
                <a:cs typeface="Times New Roman"/>
              </a:rPr>
              <a:t>Every team  </a:t>
            </a:r>
            <a:r>
              <a:rPr sz="2800" dirty="0">
                <a:latin typeface="Times New Roman"/>
                <a:cs typeface="Times New Roman"/>
              </a:rPr>
              <a:t>has a formal </a:t>
            </a:r>
            <a:r>
              <a:rPr sz="2800" spc="-5" dirty="0">
                <a:latin typeface="Times New Roman"/>
                <a:cs typeface="Times New Roman"/>
              </a:rPr>
              <a:t>leader, </a:t>
            </a:r>
            <a:r>
              <a:rPr sz="2800" dirty="0">
                <a:latin typeface="Times New Roman"/>
                <a:cs typeface="Times New Roman"/>
              </a:rPr>
              <a:t>however,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unique </a:t>
            </a:r>
            <a:r>
              <a:rPr sz="2800" spc="-5" dirty="0">
                <a:latin typeface="Times New Roman"/>
                <a:cs typeface="Times New Roman"/>
              </a:rPr>
              <a:t>characteristic 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team is that the </a:t>
            </a:r>
            <a:r>
              <a:rPr sz="2800" dirty="0">
                <a:latin typeface="Times New Roman"/>
                <a:cs typeface="Times New Roman"/>
              </a:rPr>
              <a:t>role of a </a:t>
            </a:r>
            <a:r>
              <a:rPr sz="2800" spc="-5" dirty="0">
                <a:latin typeface="Times New Roman"/>
                <a:cs typeface="Times New Roman"/>
              </a:rPr>
              <a:t>leader can </a:t>
            </a:r>
            <a:r>
              <a:rPr sz="2800" dirty="0">
                <a:latin typeface="Times New Roman"/>
                <a:cs typeface="Times New Roman"/>
              </a:rPr>
              <a:t>be performed by 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team member if the circumstance so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404" y="3380987"/>
            <a:ext cx="2675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5" dirty="0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sz="3200" b="1" spc="-45" dirty="0">
                <a:solidFill>
                  <a:srgbClr val="BF0000"/>
                </a:solidFill>
                <a:latin typeface="Times New Roman"/>
                <a:cs typeface="Times New Roman"/>
              </a:rPr>
              <a:t>Participation: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3179" y="3431787"/>
            <a:ext cx="5250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  <a:tab pos="2303780" algn="l"/>
                <a:tab pos="3529965" algn="l"/>
                <a:tab pos="4319270" algn="l"/>
              </a:tabLst>
            </a:pPr>
            <a:r>
              <a:rPr sz="2800" spc="-5" dirty="0">
                <a:latin typeface="Times New Roman"/>
                <a:cs typeface="Times New Roman"/>
              </a:rPr>
              <a:t>Opinion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5" dirty="0">
                <a:latin typeface="Times New Roman"/>
                <a:cs typeface="Times New Roman"/>
              </a:rPr>
              <a:t>ar</a:t>
            </a:r>
            <a:r>
              <a:rPr sz="2800" dirty="0">
                <a:latin typeface="Times New Roman"/>
                <a:cs typeface="Times New Roman"/>
              </a:rPr>
              <a:t>e	valued	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	hence,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404" y="3868793"/>
            <a:ext cx="8319134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algn="just">
              <a:lnSpc>
                <a:spcPts val="3204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leaders create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climate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participation.</a:t>
            </a:r>
            <a:endParaRPr sz="2800">
              <a:latin typeface="Times New Roman"/>
              <a:cs typeface="Times New Roman"/>
            </a:endParaRPr>
          </a:p>
          <a:p>
            <a:pPr marL="255904" marR="5080" indent="-243840" algn="just">
              <a:lnSpc>
                <a:spcPct val="89800"/>
              </a:lnSpc>
              <a:spcBef>
                <a:spcPts val="235"/>
              </a:spcBef>
            </a:pPr>
            <a:r>
              <a:rPr sz="3200" b="1" spc="-105" dirty="0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sz="3200" b="1" spc="-105" dirty="0">
                <a:solidFill>
                  <a:srgbClr val="BF0000"/>
                </a:solidFill>
                <a:latin typeface="Times New Roman"/>
                <a:cs typeface="Times New Roman"/>
              </a:rPr>
              <a:t>Open </a:t>
            </a:r>
            <a:r>
              <a:rPr sz="32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discussion </a:t>
            </a:r>
            <a:r>
              <a:rPr sz="3200" b="1" dirty="0">
                <a:solidFill>
                  <a:srgbClr val="BF0000"/>
                </a:solidFill>
                <a:latin typeface="Times New Roman"/>
                <a:cs typeface="Times New Roman"/>
              </a:rPr>
              <a:t>and </a:t>
            </a:r>
            <a:r>
              <a:rPr sz="32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conflict: </a:t>
            </a:r>
            <a:r>
              <a:rPr sz="2800" spc="-5" dirty="0">
                <a:latin typeface="Times New Roman"/>
                <a:cs typeface="Times New Roman"/>
              </a:rPr>
              <a:t>Sharing </a:t>
            </a:r>
            <a:r>
              <a:rPr sz="2800" dirty="0">
                <a:latin typeface="Times New Roman"/>
                <a:cs typeface="Times New Roman"/>
              </a:rPr>
              <a:t>viewpoints 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dealing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disagreements positively </a:t>
            </a:r>
            <a:r>
              <a:rPr sz="2800" spc="-5" dirty="0">
                <a:latin typeface="Times New Roman"/>
                <a:cs typeface="Times New Roman"/>
              </a:rPr>
              <a:t>is another  characteristic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team.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99" y="274636"/>
            <a:ext cx="8229600" cy="114300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15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pc="-5" dirty="0">
                <a:solidFill>
                  <a:srgbClr val="000000"/>
                </a:solidFill>
              </a:rPr>
              <a:t>……………..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404" y="1609340"/>
            <a:ext cx="8312150" cy="1369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5904" marR="5080" indent="-243840" algn="just">
              <a:lnSpc>
                <a:spcPct val="100200"/>
              </a:lnSpc>
              <a:spcBef>
                <a:spcPts val="90"/>
              </a:spcBef>
            </a:pPr>
            <a:r>
              <a:rPr sz="3200" b="1" spc="-75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sz="3200" b="1" spc="-75">
                <a:solidFill>
                  <a:srgbClr val="BF0000"/>
                </a:solidFill>
                <a:latin typeface="Times New Roman"/>
                <a:cs typeface="Times New Roman"/>
              </a:rPr>
              <a:t>Valued </a:t>
            </a:r>
            <a:r>
              <a:rPr sz="32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diversity: </a:t>
            </a:r>
            <a:r>
              <a:rPr sz="2800" spc="-5" dirty="0">
                <a:latin typeface="Times New Roman"/>
                <a:cs typeface="Times New Roman"/>
              </a:rPr>
              <a:t>Diversities in skills, attitudes and  </a:t>
            </a:r>
            <a:r>
              <a:rPr sz="2800" dirty="0">
                <a:latin typeface="Times New Roman"/>
                <a:cs typeface="Times New Roman"/>
              </a:rPr>
              <a:t>values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valued </a:t>
            </a:r>
            <a:r>
              <a:rPr sz="2800" spc="-5" dirty="0">
                <a:latin typeface="Times New Roman"/>
                <a:cs typeface="Times New Roman"/>
              </a:rPr>
              <a:t>in teams </a:t>
            </a:r>
            <a:r>
              <a:rPr sz="2800" dirty="0">
                <a:latin typeface="Times New Roman"/>
                <a:cs typeface="Times New Roman"/>
              </a:rPr>
              <a:t>keeping </a:t>
            </a:r>
            <a:r>
              <a:rPr sz="2800" spc="-5" dirty="0">
                <a:latin typeface="Times New Roman"/>
                <a:cs typeface="Times New Roman"/>
              </a:rPr>
              <a:t>in mind the cross  </a:t>
            </a:r>
            <a:r>
              <a:rPr sz="2800" dirty="0">
                <a:latin typeface="Times New Roman"/>
                <a:cs typeface="Times New Roman"/>
              </a:rPr>
              <a:t>functional requirements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404" y="2952363"/>
            <a:ext cx="840039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  <a:tab pos="3230245" algn="l"/>
              </a:tabLst>
            </a:pPr>
            <a:r>
              <a:rPr sz="3200" b="1" spc="-490">
                <a:solidFill>
                  <a:srgbClr val="BF0000"/>
                </a:solidFill>
                <a:latin typeface="Noto Sans Symbols"/>
                <a:cs typeface="Noto Sans Symbols"/>
              </a:rPr>
              <a:t>□</a:t>
            </a:r>
            <a:r>
              <a:rPr lang="en-US" sz="3200" b="1" spc="-490" dirty="0">
                <a:solidFill>
                  <a:srgbClr val="BF0000"/>
                </a:solidFill>
                <a:latin typeface="Noto Sans Symbols"/>
                <a:cs typeface="Noto Sans Symbols"/>
              </a:rPr>
              <a:t>  </a:t>
            </a:r>
            <a:r>
              <a:rPr sz="3200" b="1" spc="-5">
                <a:solidFill>
                  <a:srgbClr val="BF0000"/>
                </a:solidFill>
                <a:latin typeface="Times New Roman"/>
                <a:cs typeface="Times New Roman"/>
              </a:rPr>
              <a:t>Continuou</a:t>
            </a:r>
            <a:r>
              <a:rPr sz="3200" b="1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3200" b="1" dirty="0">
                <a:solidFill>
                  <a:srgbClr val="BF0000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sel</a:t>
            </a:r>
            <a:r>
              <a:rPr sz="3200" b="1" dirty="0">
                <a:solidFill>
                  <a:srgbClr val="BF0000"/>
                </a:solidFill>
                <a:latin typeface="Times New Roman"/>
                <a:cs typeface="Times New Roman"/>
              </a:rPr>
              <a:t>f	</a:t>
            </a:r>
            <a:r>
              <a:rPr sz="3200" b="1">
                <a:solidFill>
                  <a:srgbClr val="BF0000"/>
                </a:solidFill>
                <a:latin typeface="Times New Roman"/>
                <a:cs typeface="Times New Roman"/>
              </a:rPr>
              <a:t>assessment:</a:t>
            </a:r>
            <a:r>
              <a:rPr lang="en-US" sz="3200" b="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While performing the assigned task, the teams stops in between to assess how well it is performing.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229600" cy="894476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152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695"/>
              </a:spcBef>
            </a:pPr>
            <a:r>
              <a:rPr lang="en-US" spc="-10" dirty="0">
                <a:solidFill>
                  <a:srgbClr val="000000"/>
                </a:solidFill>
              </a:rPr>
              <a:t>Advantages</a:t>
            </a:r>
            <a:r>
              <a:rPr spc="-1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teamwork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6495396" cy="369252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pc="-55" dirty="0">
                <a:latin typeface="Noto Sans Symbols"/>
                <a:cs typeface="Noto Sans Symbols"/>
              </a:rPr>
              <a:t>□</a:t>
            </a:r>
            <a:r>
              <a:rPr spc="-55" dirty="0"/>
              <a:t>Effective </a:t>
            </a:r>
            <a:r>
              <a:rPr spc="-5" dirty="0"/>
              <a:t>utilization of</a:t>
            </a:r>
            <a:r>
              <a:rPr spc="-15" dirty="0"/>
              <a:t> </a:t>
            </a:r>
            <a:r>
              <a:rPr spc="-5" dirty="0"/>
              <a:t>resources</a:t>
            </a: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pc="-80" dirty="0">
                <a:latin typeface="Noto Sans Symbols"/>
                <a:cs typeface="Noto Sans Symbols"/>
              </a:rPr>
              <a:t>□</a:t>
            </a:r>
            <a:r>
              <a:rPr spc="-80" dirty="0"/>
              <a:t>Better</a:t>
            </a:r>
            <a:r>
              <a:rPr spc="-15" dirty="0"/>
              <a:t> </a:t>
            </a:r>
            <a:r>
              <a:rPr spc="-5" dirty="0"/>
              <a:t>decisions</a:t>
            </a: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pc="-55">
                <a:latin typeface="Noto Sans Symbols"/>
                <a:cs typeface="Noto Sans Symbols"/>
              </a:rPr>
              <a:t>□</a:t>
            </a:r>
            <a:r>
              <a:rPr spc="-55"/>
              <a:t>Motivatio</a:t>
            </a:r>
            <a:r>
              <a:rPr lang="en-US" spc="-55" dirty="0"/>
              <a:t>n</a:t>
            </a:r>
            <a:endParaRPr spc="-55" dirty="0"/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pc="-35" dirty="0">
                <a:latin typeface="Noto Sans Symbols"/>
                <a:cs typeface="Noto Sans Symbols"/>
              </a:rPr>
              <a:t>□</a:t>
            </a:r>
            <a:r>
              <a:rPr spc="-35" dirty="0"/>
              <a:t>Self-development </a:t>
            </a:r>
            <a:r>
              <a:rPr dirty="0"/>
              <a:t>and </a:t>
            </a:r>
            <a:r>
              <a:rPr spc="-5" dirty="0"/>
              <a:t>growth</a:t>
            </a: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pc="-40" dirty="0">
                <a:latin typeface="Noto Sans Symbols"/>
                <a:cs typeface="Noto Sans Symbols"/>
              </a:rPr>
              <a:t>□</a:t>
            </a:r>
            <a:r>
              <a:rPr spc="-40" dirty="0"/>
              <a:t>Organizational</a:t>
            </a:r>
            <a:r>
              <a:rPr spc="-15" dirty="0"/>
              <a:t> </a:t>
            </a:r>
            <a:r>
              <a:rPr spc="-5" dirty="0"/>
              <a:t>enhancement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15265" rIns="0" bIns="0" rtlCol="0">
            <a:spAutoFit/>
          </a:bodyPr>
          <a:lstStyle/>
          <a:p>
            <a:pPr marL="912494">
              <a:lnSpc>
                <a:spcPct val="100000"/>
              </a:lnSpc>
              <a:spcBef>
                <a:spcPts val="1695"/>
              </a:spcBef>
            </a:pPr>
            <a:r>
              <a:rPr spc="-5" dirty="0">
                <a:solidFill>
                  <a:srgbClr val="000000"/>
                </a:solidFill>
              </a:rPr>
              <a:t>Disadvantages of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Teamwork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133600"/>
            <a:ext cx="8438550" cy="325935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spc="-85">
                <a:latin typeface="Noto Sans Symbols"/>
                <a:cs typeface="Noto Sans Symbols"/>
              </a:rPr>
              <a:t>□</a:t>
            </a:r>
            <a:r>
              <a:rPr lang="en-US" sz="2700" spc="-85" dirty="0">
                <a:latin typeface="Noto Sans Symbols"/>
                <a:cs typeface="Noto Sans Symbols"/>
              </a:rPr>
              <a:t> </a:t>
            </a:r>
            <a:r>
              <a:rPr sz="2700" spc="-85">
                <a:latin typeface="Carlito"/>
                <a:cs typeface="Carlito"/>
              </a:rPr>
              <a:t>Some </a:t>
            </a:r>
            <a:r>
              <a:rPr sz="2700" spc="-5" dirty="0">
                <a:latin typeface="Carlito"/>
                <a:cs typeface="Carlito"/>
              </a:rPr>
              <a:t>people do not enjoy working in</a:t>
            </a:r>
            <a:r>
              <a:rPr sz="2700" spc="6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team</a:t>
            </a:r>
            <a:endParaRPr sz="2700">
              <a:latin typeface="Carlito"/>
              <a:cs typeface="Carlito"/>
            </a:endParaRPr>
          </a:p>
          <a:p>
            <a:pPr marL="218440" marR="5080" indent="-206375">
              <a:lnSpc>
                <a:spcPct val="129600"/>
              </a:lnSpc>
              <a:tabLst>
                <a:tab pos="1155700" algn="l"/>
                <a:tab pos="1975485" algn="l"/>
                <a:tab pos="2428875" algn="l"/>
                <a:tab pos="3039110" algn="l"/>
                <a:tab pos="4800600" algn="l"/>
                <a:tab pos="5774690" algn="l"/>
                <a:tab pos="6417945" algn="l"/>
                <a:tab pos="6936105" algn="l"/>
                <a:tab pos="7856855" algn="l"/>
              </a:tabLst>
            </a:pPr>
            <a:r>
              <a:rPr sz="2700" spc="-405">
                <a:latin typeface="Noto Sans Symbols"/>
                <a:cs typeface="Noto Sans Symbols"/>
              </a:rPr>
              <a:t>□</a:t>
            </a:r>
            <a:r>
              <a:rPr lang="en-US" sz="2700" spc="-405" dirty="0">
                <a:latin typeface="Noto Sans Symbols"/>
                <a:cs typeface="Noto Sans Symbols"/>
              </a:rPr>
              <a:t>   </a:t>
            </a:r>
            <a:r>
              <a:rPr sz="2700" spc="-45">
                <a:latin typeface="Carlito"/>
                <a:cs typeface="Carlito"/>
              </a:rPr>
              <a:t>Conflicts </a:t>
            </a:r>
            <a:r>
              <a:rPr sz="2700" spc="-5" dirty="0">
                <a:latin typeface="Carlito"/>
                <a:cs typeface="Carlito"/>
              </a:rPr>
              <a:t>may </a:t>
            </a:r>
            <a:r>
              <a:rPr sz="2700" dirty="0">
                <a:latin typeface="Carlito"/>
                <a:cs typeface="Carlito"/>
              </a:rPr>
              <a:t>arise among </a:t>
            </a:r>
            <a:r>
              <a:rPr sz="2700" spc="-10" dirty="0">
                <a:latin typeface="Carlito"/>
                <a:cs typeface="Carlito"/>
              </a:rPr>
              <a:t>the team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members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00" spc="-50">
                <a:latin typeface="Noto Sans Symbols"/>
                <a:cs typeface="Noto Sans Symbols"/>
              </a:rPr>
              <a:t>□</a:t>
            </a:r>
            <a:r>
              <a:rPr lang="en-US" sz="2700" spc="-50" dirty="0">
                <a:latin typeface="Noto Sans Symbols"/>
                <a:cs typeface="Noto Sans Symbols"/>
              </a:rPr>
              <a:t> </a:t>
            </a:r>
            <a:r>
              <a:rPr sz="2700" spc="-50">
                <a:latin typeface="Carlito"/>
                <a:cs typeface="Carlito"/>
              </a:rPr>
              <a:t>Decision </a:t>
            </a:r>
            <a:r>
              <a:rPr sz="2700" spc="-5" dirty="0">
                <a:latin typeface="Carlito"/>
                <a:cs typeface="Carlito"/>
              </a:rPr>
              <a:t>making may become </a:t>
            </a:r>
            <a:r>
              <a:rPr sz="2700" spc="-10" dirty="0">
                <a:latin typeface="Carlito"/>
                <a:cs typeface="Carlito"/>
              </a:rPr>
              <a:t>time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consuming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00" spc="-45">
                <a:latin typeface="Noto Sans Symbols"/>
                <a:cs typeface="Noto Sans Symbols"/>
              </a:rPr>
              <a:t>□</a:t>
            </a:r>
            <a:r>
              <a:rPr lang="en-US" sz="2700" spc="-45" dirty="0">
                <a:latin typeface="Noto Sans Symbols"/>
                <a:cs typeface="Noto Sans Symbols"/>
              </a:rPr>
              <a:t> </a:t>
            </a:r>
            <a:r>
              <a:rPr sz="2700" spc="-45">
                <a:latin typeface="Carlito"/>
                <a:cs typeface="Carlito"/>
              </a:rPr>
              <a:t>Groupthink </a:t>
            </a:r>
            <a:r>
              <a:rPr sz="2700" spc="-5" dirty="0">
                <a:latin typeface="Carlito"/>
                <a:cs typeface="Carlito"/>
              </a:rPr>
              <a:t>can kill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creativity of </a:t>
            </a:r>
            <a:r>
              <a:rPr sz="2700" spc="-10" dirty="0">
                <a:latin typeface="Carlito"/>
                <a:cs typeface="Carlito"/>
              </a:rPr>
              <a:t>team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members</a:t>
            </a:r>
            <a:endParaRPr sz="2700">
              <a:latin typeface="Carlito"/>
              <a:cs typeface="Carlito"/>
            </a:endParaRPr>
          </a:p>
          <a:p>
            <a:pPr marL="218440" marR="5715" indent="-206375">
              <a:lnSpc>
                <a:spcPct val="129600"/>
              </a:lnSpc>
              <a:tabLst>
                <a:tab pos="7341870" algn="l"/>
              </a:tabLst>
            </a:pPr>
            <a:r>
              <a:rPr sz="2700" spc="-405">
                <a:latin typeface="Noto Sans Symbols"/>
                <a:cs typeface="Noto Sans Symbols"/>
              </a:rPr>
              <a:t>□</a:t>
            </a:r>
            <a:r>
              <a:rPr lang="en-US" sz="2700" spc="-405" dirty="0">
                <a:latin typeface="Noto Sans Symbols"/>
                <a:cs typeface="Noto Sans Symbols"/>
              </a:rPr>
              <a:t>   </a:t>
            </a:r>
            <a:r>
              <a:rPr sz="2700" spc="-10">
                <a:latin typeface="Carlito"/>
                <a:cs typeface="Carlito"/>
              </a:rPr>
              <a:t>Replacemen</a:t>
            </a:r>
            <a:r>
              <a:rPr sz="2700">
                <a:latin typeface="Carlito"/>
                <a:cs typeface="Carlito"/>
              </a:rPr>
              <a:t>t</a:t>
            </a:r>
            <a:r>
              <a:rPr sz="2700" spc="5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become</a:t>
            </a:r>
            <a:r>
              <a:rPr sz="2700" dirty="0">
                <a:latin typeface="Carlito"/>
                <a:cs typeface="Carlito"/>
              </a:rPr>
              <a:t>s</a:t>
            </a:r>
            <a:r>
              <a:rPr sz="2700" spc="5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awkward</a:t>
            </a:r>
            <a:r>
              <a:rPr sz="2700" spc="5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i</a:t>
            </a:r>
            <a:r>
              <a:rPr sz="2700" dirty="0">
                <a:latin typeface="Carlito"/>
                <a:cs typeface="Carlito"/>
              </a:rPr>
              <a:t>f</a:t>
            </a:r>
            <a:r>
              <a:rPr sz="2700" spc="5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th</a:t>
            </a:r>
            <a:r>
              <a:rPr sz="2700" dirty="0">
                <a:latin typeface="Carlito"/>
                <a:cs typeface="Carlito"/>
              </a:rPr>
              <a:t>e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spc="-5">
                <a:latin typeface="Carlito"/>
                <a:cs typeface="Carlito"/>
              </a:rPr>
              <a:t>perso</a:t>
            </a:r>
            <a:r>
              <a:rPr sz="2700">
                <a:latin typeface="Carlito"/>
                <a:cs typeface="Carlito"/>
              </a:rPr>
              <a:t>n</a:t>
            </a:r>
            <a:r>
              <a:rPr sz="2700" spc="55">
                <a:latin typeface="Carlito"/>
                <a:cs typeface="Carlito"/>
              </a:rPr>
              <a:t> </a:t>
            </a:r>
            <a:r>
              <a:rPr sz="2700" spc="-5">
                <a:latin typeface="Carlito"/>
                <a:cs typeface="Carlito"/>
              </a:rPr>
              <a:t>ha</a:t>
            </a:r>
            <a:r>
              <a:rPr sz="2700">
                <a:latin typeface="Carlito"/>
                <a:cs typeface="Carlito"/>
              </a:rPr>
              <a:t>s</a:t>
            </a:r>
            <a:r>
              <a:rPr lang="en-US" sz="2700" dirty="0">
                <a:latin typeface="Carlito"/>
                <a:cs typeface="Carlito"/>
              </a:rPr>
              <a:t>   </a:t>
            </a:r>
            <a:r>
              <a:rPr sz="2700" spc="-5">
                <a:latin typeface="Carlito"/>
                <a:cs typeface="Carlito"/>
              </a:rPr>
              <a:t>stayed  </a:t>
            </a:r>
            <a:r>
              <a:rPr sz="2700" spc="-5" dirty="0">
                <a:latin typeface="Carlito"/>
                <a:cs typeface="Carlito"/>
              </a:rPr>
              <a:t>in </a:t>
            </a:r>
            <a:r>
              <a:rPr sz="2700" spc="-10" dirty="0">
                <a:latin typeface="Carlito"/>
                <a:cs typeface="Carlito"/>
              </a:rPr>
              <a:t>the team </a:t>
            </a:r>
            <a:r>
              <a:rPr sz="2700" spc="-5" dirty="0">
                <a:latin typeface="Carlito"/>
                <a:cs typeface="Carlito"/>
              </a:rPr>
              <a:t>for longer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period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362200"/>
            <a:ext cx="5650363" cy="843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5" dirty="0">
                <a:solidFill>
                  <a:srgbClr val="000000"/>
                </a:solidFill>
              </a:rPr>
              <a:t>Types of teams</a:t>
            </a:r>
            <a:endParaRPr sz="5400" spc="-5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0163" y="644548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974626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marL="1151890" marR="584200" indent="37465">
              <a:lnSpc>
                <a:spcPts val="3820"/>
              </a:lnSpc>
              <a:spcBef>
                <a:spcPts val="240"/>
              </a:spcBef>
              <a:tabLst>
                <a:tab pos="1472565" algn="l"/>
              </a:tabLst>
            </a:pPr>
            <a:br>
              <a:rPr lang="en-US" b="1" spc="-5" dirty="0">
                <a:solidFill>
                  <a:schemeClr val="tx1"/>
                </a:solidFill>
              </a:rPr>
            </a:br>
            <a:r>
              <a:rPr lang="en-US" b="1" spc="-5" dirty="0">
                <a:solidFill>
                  <a:schemeClr val="tx1"/>
                </a:solidFill>
              </a:rPr>
              <a:t>Nature of   Management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057400" y="2133600"/>
            <a:ext cx="5558155" cy="2028761"/>
          </a:xfrm>
        </p:spPr>
        <p:txBody>
          <a:bodyPr/>
          <a:lstStyle/>
          <a:p>
            <a:pPr marL="1151890" marR="584200" indent="37465">
              <a:lnSpc>
                <a:spcPts val="3820"/>
              </a:lnSpc>
              <a:spcBef>
                <a:spcPts val="240"/>
              </a:spcBef>
              <a:tabLst>
                <a:tab pos="1472565" algn="l"/>
              </a:tabLst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US" dirty="0">
                <a:latin typeface="Noto Sans Symbols"/>
                <a:cs typeface="Noto Sans Symbols"/>
              </a:rPr>
              <a:t>✔ </a:t>
            </a:r>
            <a:r>
              <a:rPr lang="en-US" spc="-5" dirty="0"/>
              <a:t>Self </a:t>
            </a:r>
            <a:r>
              <a:rPr lang="en-US" spc="-10" dirty="0"/>
              <a:t>Managed</a:t>
            </a:r>
            <a:r>
              <a:rPr lang="en-US" spc="175" dirty="0"/>
              <a:t> </a:t>
            </a:r>
            <a:r>
              <a:rPr lang="en-US" spc="-5" dirty="0"/>
              <a:t>Teams</a:t>
            </a:r>
            <a:endParaRPr lang="en-US" dirty="0"/>
          </a:p>
          <a:p>
            <a:pPr marL="12700">
              <a:lnSpc>
                <a:spcPct val="100000"/>
              </a:lnSpc>
            </a:pPr>
            <a:r>
              <a:rPr lang="en-US" dirty="0">
                <a:latin typeface="Noto Sans Symbols"/>
                <a:cs typeface="Noto Sans Symbols"/>
              </a:rPr>
              <a:t>✔ </a:t>
            </a:r>
            <a:r>
              <a:rPr lang="en-US" spc="-5" dirty="0"/>
              <a:t>Supervised</a:t>
            </a:r>
            <a:r>
              <a:rPr lang="en-US" spc="225" dirty="0"/>
              <a:t> </a:t>
            </a:r>
            <a:r>
              <a:rPr lang="en-US" spc="-5" dirty="0"/>
              <a:t>Teams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1244</Words>
  <Application>Microsoft Office PowerPoint</Application>
  <PresentationFormat>On-screen Show (4:3)</PresentationFormat>
  <Paragraphs>164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-apple-system</vt:lpstr>
      <vt:lpstr>Arial</vt:lpstr>
      <vt:lpstr>Calibri</vt:lpstr>
      <vt:lpstr>Carlito</vt:lpstr>
      <vt:lpstr>Noto Sans Symbols</vt:lpstr>
      <vt:lpstr>Times New Roman</vt:lpstr>
      <vt:lpstr>Trebuchet MS</vt:lpstr>
      <vt:lpstr>Office Theme</vt:lpstr>
      <vt:lpstr>GROUPS  &amp; TEAMS</vt:lpstr>
      <vt:lpstr>Group and Team</vt:lpstr>
      <vt:lpstr>TEAM CHARACTERISTICS</vt:lpstr>
      <vt:lpstr>…………….</vt:lpstr>
      <vt:lpstr>……………..</vt:lpstr>
      <vt:lpstr>Advantages of teamwork</vt:lpstr>
      <vt:lpstr>Disadvantages of Teamwork</vt:lpstr>
      <vt:lpstr>Types of teams</vt:lpstr>
      <vt:lpstr> Nature of   Management</vt:lpstr>
      <vt:lpstr>Period of Existence </vt:lpstr>
      <vt:lpstr>Nature of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MCQs</vt:lpstr>
      <vt:lpstr>2</vt:lpstr>
      <vt:lpstr>Recap quiz</vt:lpstr>
      <vt:lpstr>Reasons for Team  Failure</vt:lpstr>
      <vt:lpstr>How to create effective teams</vt:lpstr>
      <vt:lpstr>PROCESS OF TEAMWORK</vt:lpstr>
      <vt:lpstr>Group</vt:lpstr>
      <vt:lpstr>Characteristics of Group</vt:lpstr>
      <vt:lpstr>Reasons for Group formation</vt:lpstr>
      <vt:lpstr>Stages of Group Development</vt:lpstr>
      <vt:lpstr>Types of groups</vt:lpstr>
      <vt:lpstr>Formal Group vs Informal Group</vt:lpstr>
      <vt:lpstr>Cohesive Group</vt:lpstr>
      <vt:lpstr>Factors influencing Group Cohesiveness</vt:lpstr>
      <vt:lpstr>Skills for a Healthy group</vt:lpstr>
      <vt:lpstr>Why individual Join in Group?</vt:lpstr>
      <vt:lpstr>Deindividuation</vt:lpstr>
      <vt:lpstr>Groupthink</vt:lpstr>
      <vt:lpstr>PowerPoint Presentation</vt:lpstr>
      <vt:lpstr>Team Vs. Group</vt:lpstr>
      <vt:lpstr>MCQs</vt:lpstr>
      <vt:lpstr>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GROUPS  &amp; TEAMS</dc:title>
  <cp:lastModifiedBy>NARENDRA KIRAN</cp:lastModifiedBy>
  <cp:revision>17</cp:revision>
  <dcterms:created xsi:type="dcterms:W3CDTF">2020-10-03T01:11:11Z</dcterms:created>
  <dcterms:modified xsi:type="dcterms:W3CDTF">2022-10-17T05:16:21Z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2020-10-03T00:00:00Z</vt:filetime>
  </property>
</Properties>
</file>