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2" r:id="rId3"/>
    <p:sldId id="258" r:id="rId4"/>
    <p:sldId id="259" r:id="rId5"/>
    <p:sldId id="257" r:id="rId6"/>
    <p:sldId id="265" r:id="rId7"/>
    <p:sldId id="263" r:id="rId8"/>
    <p:sldId id="264" r:id="rId9"/>
    <p:sldId id="274" r:id="rId10"/>
    <p:sldId id="277" r:id="rId11"/>
    <p:sldId id="275" r:id="rId12"/>
    <p:sldId id="260" r:id="rId13"/>
    <p:sldId id="261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93716-570B-43A2-A358-B2EA9B424A6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9F12-9DF3-4D39-A18F-6BB39D90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pr.com/guides/biology/plant-growth-and-development/growth-and-its-pha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2778"/>
            <a:ext cx="7772400" cy="105767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 - Staffing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LPU Online - Apps on Google Play">
            <a:extLst>
              <a:ext uri="{FF2B5EF4-FFF2-40B4-BE49-F238E27FC236}">
                <a16:creationId xmlns:a16="http://schemas.microsoft.com/office/drawing/2014/main" id="{6B3057BF-37B3-6E24-DCD8-D9A92397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82550"/>
            <a:ext cx="3467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7F3945-0DB0-EEA9-9299-59B58A922AAA}"/>
              </a:ext>
            </a:extLst>
          </p:cNvPr>
          <p:cNvSpPr txBox="1">
            <a:spLocks/>
          </p:cNvSpPr>
          <p:nvPr/>
        </p:nvSpPr>
        <p:spPr bwMode="auto">
          <a:xfrm>
            <a:off x="3779912" y="592455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</a:rPr>
              <a:t>p. b. Narendra Kiran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rgbClr val="002060"/>
                </a:solidFill>
              </a:rPr>
              <a:t>Assistant professor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5A2378-AF6E-520E-7DC4-3768994E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7" y="1483518"/>
            <a:ext cx="22717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MGN-502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Eight Steps in the Staffing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2" y="1844824"/>
            <a:ext cx="7704856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Human Resource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B0B0B"/>
                </a:solidFill>
                <a:latin typeface="Minion Pro"/>
              </a:rPr>
              <a:t>Recruitment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B0B0B"/>
                </a:solidFill>
                <a:latin typeface="Minion Pro"/>
              </a:rPr>
              <a:t>Induction and 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Training and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B0B0B"/>
                </a:solidFill>
                <a:latin typeface="Minion Pro"/>
              </a:rPr>
              <a:t>Performance Appraisal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B0B0B"/>
                </a:solidFill>
                <a:latin typeface="Minion Pro"/>
              </a:rPr>
              <a:t>Separations</a:t>
            </a:r>
            <a:endParaRPr lang="en-US" sz="2600" b="0" i="0" dirty="0">
              <a:solidFill>
                <a:srgbClr val="0B0B0B"/>
              </a:solidFill>
              <a:effectLst/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5331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Elements of 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680" y="1844824"/>
            <a:ext cx="7531808" cy="3168352"/>
          </a:xfrm>
        </p:spPr>
        <p:txBody>
          <a:bodyPr>
            <a:noAutofit/>
          </a:bodyPr>
          <a:lstStyle/>
          <a:p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Manpower Planning</a:t>
            </a:r>
          </a:p>
          <a:p>
            <a:r>
              <a:rPr lang="en-US" sz="2600" b="1" dirty="0">
                <a:solidFill>
                  <a:srgbClr val="0B0B0B"/>
                </a:solidFill>
                <a:latin typeface="Minion Pro"/>
              </a:rPr>
              <a:t>Job Analysis</a:t>
            </a:r>
          </a:p>
          <a:p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Recruitment and Selection</a:t>
            </a:r>
          </a:p>
          <a:p>
            <a:r>
              <a:rPr lang="en-US" sz="2600" b="1" dirty="0">
                <a:solidFill>
                  <a:srgbClr val="0B0B0B"/>
                </a:solidFill>
                <a:latin typeface="Minion Pro"/>
              </a:rPr>
              <a:t>Training and Development</a:t>
            </a:r>
          </a:p>
          <a:p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Performance Appraisal</a:t>
            </a:r>
            <a:endParaRPr lang="en-US" sz="2600" b="0" i="0" dirty="0">
              <a:solidFill>
                <a:srgbClr val="0B0B0B"/>
              </a:solidFill>
              <a:effectLst/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71219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Selection is the process of choosing most suitable person for specific job role who can successfully deliver valuable contributions to the organization.</a:t>
            </a:r>
          </a:p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is a negative function </a:t>
            </a:r>
            <a:r>
              <a:rPr lang="en-US" dirty="0"/>
              <a:t>of HRM as it involves rejection.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Process of Selection in Human Resourc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Staffing is the most vital asset with an organization, without which it cannot move ahead in the competitive world. </a:t>
            </a:r>
          </a:p>
          <a:p>
            <a:pPr algn="just"/>
            <a:r>
              <a:rPr lang="en-US" sz="2600" dirty="0"/>
              <a:t>It can be equated with HR management as both have same sort of objectives. </a:t>
            </a:r>
          </a:p>
          <a:p>
            <a:pPr algn="just"/>
            <a:r>
              <a:rPr lang="en-US" sz="2600" dirty="0"/>
              <a:t>Staffing is an open system approach. </a:t>
            </a:r>
          </a:p>
          <a:p>
            <a:pPr algn="just"/>
            <a:r>
              <a:rPr lang="en-US" sz="2600" dirty="0"/>
              <a:t>It is carried out within the enterprise but it is also linked to external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519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outcome-</a:t>
            </a:r>
            <a:endParaRPr lang="en-US" dirty="0"/>
          </a:p>
          <a:p>
            <a:r>
              <a:rPr lang="en-US" dirty="0"/>
              <a:t>be able to explain the importance of staffing in HRM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Functions of HRM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ccording to Niramay Satpute What Are the Basic Duties of a Human Resource  Manager? - Niramay Satpute"/>
          <p:cNvPicPr>
            <a:picLocks noChangeAspect="1" noChangeArrowheads="1"/>
          </p:cNvPicPr>
          <p:nvPr/>
        </p:nvPicPr>
        <p:blipFill>
          <a:blip r:embed="rId2"/>
          <a:srcRect t="18969"/>
          <a:stretch>
            <a:fillRect/>
          </a:stretch>
        </p:blipFill>
        <p:spPr bwMode="auto">
          <a:xfrm>
            <a:off x="428596" y="1571612"/>
            <a:ext cx="8286808" cy="4824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uman Resource Management - What is HRM? - Definitions - Functions -  Objectives - Importance - Evolution of HRM from Personnel management - What  is Human Resource? (Defined) Human Resource Management Topics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358246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HRM: Human Resource Management is the </a:t>
            </a:r>
            <a:r>
              <a:rPr lang="en-US" dirty="0">
                <a:solidFill>
                  <a:srgbClr val="FF0000"/>
                </a:solidFill>
              </a:rPr>
              <a:t>strategic approach to the effective management of people </a:t>
            </a:r>
            <a:r>
              <a:rPr lang="en-US" dirty="0"/>
              <a:t>in a company or organization such that they help their business gain a competitive advantage.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Objective of 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859216" cy="45259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0" i="0" dirty="0">
                <a:solidFill>
                  <a:srgbClr val="0B0B0B"/>
                </a:solidFill>
                <a:effectLst/>
                <a:latin typeface="Minion Pro"/>
              </a:rPr>
              <a:t>To understand all functions in an </a:t>
            </a:r>
            <a:r>
              <a:rPr lang="en-US" sz="2600" b="0" i="0" dirty="0" err="1">
                <a:solidFill>
                  <a:srgbClr val="0B0B0B"/>
                </a:solidFill>
                <a:effectLst/>
                <a:latin typeface="Minion Pro"/>
              </a:rPr>
              <a:t>organisation</a:t>
            </a:r>
            <a:endParaRPr lang="en-US" sz="2600" b="0" i="0" dirty="0">
              <a:solidFill>
                <a:srgbClr val="0B0B0B"/>
              </a:solidFill>
              <a:effectLst/>
              <a:latin typeface="Minion Pro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To understand manpower planning so that people are available at right time and at a right place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0" i="0" dirty="0">
                <a:solidFill>
                  <a:srgbClr val="0B0B0B"/>
                </a:solidFill>
                <a:effectLst/>
                <a:latin typeface="Minion Pro"/>
              </a:rPr>
              <a:t>To understand issues related job analysis and to overcome the problem</a:t>
            </a:r>
          </a:p>
        </p:txBody>
      </p:sp>
    </p:spTree>
    <p:extLst>
      <p:ext uri="{BB962C8B-B14F-4D97-AF65-F5344CB8AC3E}">
        <p14:creationId xmlns:p14="http://schemas.microsoft.com/office/powerpoint/2010/main" val="263862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Functions of 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The first and foremost function of staffing is to obtain qualified personnel for different jobs position in the organization.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In staffing, the right person is recruited for the right jobs, therefore it leads to maximum productivity and higher performance.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It helps in promoting the optimum utilization of human resource through various aspects.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Job satisfaction and morale of the workers increases through the recruitment of the right person.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Staffing helps to ensure better utilization of human resources.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It ensures the continuity and </a:t>
            </a:r>
            <a:r>
              <a:rPr lang="en-US" sz="2400" b="0" i="0" u="none" strike="noStrike" dirty="0">
                <a:solidFill>
                  <a:srgbClr val="4A90E2"/>
                </a:solidFill>
                <a:effectLst/>
                <a:latin typeface="Minion Pro"/>
                <a:hlinkClick r:id="rId2"/>
              </a:rPr>
              <a:t>growth</a:t>
            </a:r>
            <a:r>
              <a:rPr lang="en-US" sz="2400" b="0" i="0" dirty="0">
                <a:solidFill>
                  <a:srgbClr val="0B0B0B"/>
                </a:solidFill>
                <a:effectLst/>
                <a:latin typeface="Minion Pro"/>
              </a:rPr>
              <a:t> of the organization, through development managers</a:t>
            </a:r>
          </a:p>
        </p:txBody>
      </p:sp>
    </p:spTree>
    <p:extLst>
      <p:ext uri="{BB962C8B-B14F-4D97-AF65-F5344CB8AC3E}">
        <p14:creationId xmlns:p14="http://schemas.microsoft.com/office/powerpoint/2010/main" val="11338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Importance of 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8507288" cy="452596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B0B0B"/>
                </a:solidFill>
                <a:effectLst/>
                <a:latin typeface="Minion Pro"/>
              </a:rPr>
              <a:t>Efficient performance of other functions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Effective use of technology and other resources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Optimum utilization of human resources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Development of Human capital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The motivation of Human resources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0B0B0B"/>
                </a:solidFill>
                <a:latin typeface="Minion Pro"/>
              </a:rPr>
              <a:t>Building higher morale</a:t>
            </a:r>
          </a:p>
          <a:p>
            <a:pPr marL="0" indent="0" algn="l">
              <a:buNone/>
            </a:pPr>
            <a:endParaRPr lang="en-US" sz="2600" dirty="0">
              <a:solidFill>
                <a:srgbClr val="0B0B0B"/>
              </a:solidFill>
              <a:latin typeface="Minion Pro"/>
            </a:endParaRPr>
          </a:p>
          <a:p>
            <a:pPr algn="l">
              <a:buFont typeface="+mj-lt"/>
              <a:buAutoNum type="arabicPeriod"/>
            </a:pPr>
            <a:endParaRPr lang="en-US" sz="2600" b="0" i="0" dirty="0">
              <a:solidFill>
                <a:srgbClr val="0B0B0B"/>
              </a:solidFill>
              <a:effectLst/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367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Staffing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2" y="1844824"/>
            <a:ext cx="770485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3 Parts : Recruitment, Selection and Hiring</a:t>
            </a:r>
          </a:p>
          <a:p>
            <a:pPr lvl="1"/>
            <a:r>
              <a:rPr lang="en-US" sz="2600" b="1" dirty="0">
                <a:solidFill>
                  <a:srgbClr val="0B0B0B"/>
                </a:solidFill>
                <a:latin typeface="Minion Pro"/>
              </a:rPr>
              <a:t>Recruiting</a:t>
            </a:r>
            <a:r>
              <a:rPr lang="en-US" sz="2600" dirty="0">
                <a:solidFill>
                  <a:srgbClr val="0B0B0B"/>
                </a:solidFill>
                <a:latin typeface="Minion Pro"/>
              </a:rPr>
              <a:t> : The process of attracting qualified applicants</a:t>
            </a:r>
          </a:p>
          <a:p>
            <a:pPr lvl="1"/>
            <a:r>
              <a:rPr lang="en-US" sz="2600" b="1" i="0" dirty="0">
                <a:solidFill>
                  <a:srgbClr val="0B0B0B"/>
                </a:solidFill>
                <a:effectLst/>
                <a:latin typeface="Minion Pro"/>
              </a:rPr>
              <a:t>Selecting</a:t>
            </a:r>
            <a:r>
              <a:rPr lang="en-US" sz="2600" b="0" i="0" dirty="0">
                <a:solidFill>
                  <a:srgbClr val="0B0B0B"/>
                </a:solidFill>
                <a:effectLst/>
                <a:latin typeface="Minion Pro"/>
              </a:rPr>
              <a:t> : The process of screening applicants and narrowing the job pool</a:t>
            </a:r>
          </a:p>
          <a:p>
            <a:pPr lvl="1"/>
            <a:r>
              <a:rPr lang="en-US" sz="2600" b="1" dirty="0">
                <a:solidFill>
                  <a:srgbClr val="0B0B0B"/>
                </a:solidFill>
                <a:latin typeface="Minion Pro"/>
              </a:rPr>
              <a:t>Hiring</a:t>
            </a:r>
            <a:r>
              <a:rPr lang="en-US" sz="2600" dirty="0">
                <a:solidFill>
                  <a:srgbClr val="0B0B0B"/>
                </a:solidFill>
                <a:latin typeface="Minion Pro"/>
              </a:rPr>
              <a:t> :  The process of extending offers to the most desirable applicants</a:t>
            </a:r>
            <a:endParaRPr lang="en-US" sz="2600" b="0" i="0" dirty="0">
              <a:solidFill>
                <a:srgbClr val="0B0B0B"/>
              </a:solidFill>
              <a:effectLst/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14022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406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Minion Pro</vt:lpstr>
      <vt:lpstr>Times New Roman</vt:lpstr>
      <vt:lpstr>Tw Cen MT</vt:lpstr>
      <vt:lpstr>Office Theme</vt:lpstr>
      <vt:lpstr>Unit-II</vt:lpstr>
      <vt:lpstr>Staffing</vt:lpstr>
      <vt:lpstr> Functions of HRM </vt:lpstr>
      <vt:lpstr>PowerPoint Presentation</vt:lpstr>
      <vt:lpstr>Staffing</vt:lpstr>
      <vt:lpstr>Objective of Staffing</vt:lpstr>
      <vt:lpstr>Functions of Staffing</vt:lpstr>
      <vt:lpstr>Importance of Staffing</vt:lpstr>
      <vt:lpstr>Staffing Process</vt:lpstr>
      <vt:lpstr>Eight Steps in the Staffing Process</vt:lpstr>
      <vt:lpstr>Elements of Staffing</vt:lpstr>
      <vt:lpstr>SELECTION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NARENDRA KIRAN</cp:lastModifiedBy>
  <cp:revision>6</cp:revision>
  <dcterms:created xsi:type="dcterms:W3CDTF">2021-09-25T05:35:42Z</dcterms:created>
  <dcterms:modified xsi:type="dcterms:W3CDTF">2022-09-16T04:30:12Z</dcterms:modified>
</cp:coreProperties>
</file>