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Lst>
  <p:notesMasterIdLst>
    <p:notesMasterId r:id="rId25"/>
  </p:notesMasterIdLst>
  <p:handoutMasterIdLst>
    <p:handoutMasterId r:id="rId26"/>
  </p:handoutMasterIdLst>
  <p:sldIdLst>
    <p:sldId id="273" r:id="rId6"/>
    <p:sldId id="306" r:id="rId7"/>
    <p:sldId id="307" r:id="rId8"/>
    <p:sldId id="309" r:id="rId9"/>
    <p:sldId id="308" r:id="rId10"/>
    <p:sldId id="315" r:id="rId11"/>
    <p:sldId id="318" r:id="rId12"/>
    <p:sldId id="310" r:id="rId13"/>
    <p:sldId id="316" r:id="rId14"/>
    <p:sldId id="317" r:id="rId15"/>
    <p:sldId id="311" r:id="rId16"/>
    <p:sldId id="314" r:id="rId17"/>
    <p:sldId id="312" r:id="rId18"/>
    <p:sldId id="321" r:id="rId19"/>
    <p:sldId id="322" r:id="rId20"/>
    <p:sldId id="323" r:id="rId21"/>
    <p:sldId id="320" r:id="rId22"/>
    <p:sldId id="313" r:id="rId23"/>
    <p:sldId id="319" r:id="rId24"/>
  </p:sldIdLst>
  <p:sldSz cx="9144000" cy="5143500" type="screen16x9"/>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93" autoAdjust="0"/>
  </p:normalViewPr>
  <p:slideViewPr>
    <p:cSldViewPr snapToGrid="0" snapToObjects="1">
      <p:cViewPr varScale="1">
        <p:scale>
          <a:sx n="83" d="100"/>
          <a:sy n="83" d="100"/>
        </p:scale>
        <p:origin x="1026"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2ADE2627-BAD7-FA45-A8E5-462B498F4D67}" type="datetimeFigureOut">
              <a:rPr lang="en-US" smtClean="0"/>
              <a:t>1/5/2023</a:t>
            </a:fld>
            <a:endParaRPr lang="en-US"/>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D04ADBE6-820A-C742-A751-8DCEC60B6CA6}" type="slidenum">
              <a:rPr lang="en-US" smtClean="0"/>
              <a:t>‹#›</a:t>
            </a:fld>
            <a:endParaRPr lang="en-US"/>
          </a:p>
        </p:txBody>
      </p:sp>
    </p:spTree>
    <p:extLst>
      <p:ext uri="{BB962C8B-B14F-4D97-AF65-F5344CB8AC3E}">
        <p14:creationId xmlns:p14="http://schemas.microsoft.com/office/powerpoint/2010/main" val="39059228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99BADDAF-4AC4-B54E-A6E7-4D6C4BBD0F5B}" type="datetimeFigureOut">
              <a:rPr lang="en-US" smtClean="0"/>
              <a:t>1/5/2023</a:t>
            </a:fld>
            <a:endParaRPr lang="en-US"/>
          </a:p>
        </p:txBody>
      </p:sp>
      <p:sp>
        <p:nvSpPr>
          <p:cNvPr id="4" name="Slide Image Placeholder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F042054A-CDC2-4E44-818A-998250619D94}" type="slidenum">
              <a:rPr lang="en-US" smtClean="0"/>
              <a:t>‹#›</a:t>
            </a:fld>
            <a:endParaRPr lang="en-US"/>
          </a:p>
        </p:txBody>
      </p:sp>
    </p:spTree>
    <p:extLst>
      <p:ext uri="{BB962C8B-B14F-4D97-AF65-F5344CB8AC3E}">
        <p14:creationId xmlns:p14="http://schemas.microsoft.com/office/powerpoint/2010/main" val="39915001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1565783" y="3876867"/>
            <a:ext cx="7356052" cy="750958"/>
          </a:xfrm>
        </p:spPr>
        <p:txBody>
          <a:bodyPr anchor="b" anchorCtr="0">
            <a:normAutofit/>
          </a:bodyPr>
          <a:lstStyle>
            <a:lvl1pPr algn="r">
              <a:defRPr sz="2800"/>
            </a:lvl1pPr>
          </a:lstStyle>
          <a:p>
            <a:endParaRPr lang="en-US" dirty="0"/>
          </a:p>
        </p:txBody>
      </p:sp>
      <p:sp>
        <p:nvSpPr>
          <p:cNvPr id="8" name="Picture Placeholder 7"/>
          <p:cNvSpPr>
            <a:spLocks noGrp="1"/>
          </p:cNvSpPr>
          <p:nvPr>
            <p:ph type="pic" sz="quarter" idx="13"/>
          </p:nvPr>
        </p:nvSpPr>
        <p:spPr>
          <a:xfrm>
            <a:off x="1522925" y="179308"/>
            <a:ext cx="7441768" cy="3388718"/>
          </a:xfrm>
        </p:spPr>
        <p:txBody>
          <a:bodyPr/>
          <a:lstStyle/>
          <a:p>
            <a:endParaRPr lang="en-US" dirty="0"/>
          </a:p>
        </p:txBody>
      </p:sp>
    </p:spTree>
    <p:extLst>
      <p:ext uri="{BB962C8B-B14F-4D97-AF65-F5344CB8AC3E}">
        <p14:creationId xmlns:p14="http://schemas.microsoft.com/office/powerpoint/2010/main" val="28438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5" y="1597822"/>
            <a:ext cx="8144887" cy="1102519"/>
          </a:xfrm>
        </p:spPr>
        <p:txBody>
          <a:bodyPr anchor="b" anchorCtr="0">
            <a:normAutofit/>
          </a:bodyPr>
          <a:lstStyle>
            <a:lvl1pPr>
              <a:defRPr sz="2800"/>
            </a:lvl1pPr>
          </a:lstStyle>
          <a:p>
            <a:r>
              <a:rPr lang="en-US"/>
              <a:t>Click to edit Master title style</a:t>
            </a:r>
          </a:p>
        </p:txBody>
      </p:sp>
      <p:sp>
        <p:nvSpPr>
          <p:cNvPr id="3" name="Subtitle 2"/>
          <p:cNvSpPr>
            <a:spLocks noGrp="1"/>
          </p:cNvSpPr>
          <p:nvPr>
            <p:ph type="subTitle" idx="1"/>
          </p:nvPr>
        </p:nvSpPr>
        <p:spPr>
          <a:xfrm>
            <a:off x="457200" y="2900504"/>
            <a:ext cx="8144886" cy="1314450"/>
          </a:xfrm>
        </p:spPr>
        <p:txBody>
          <a:bodyPr>
            <a:normAutofit/>
          </a:bodyPr>
          <a:lstStyle>
            <a:lvl1pPr marL="0" indent="0" algn="l">
              <a:buNone/>
              <a:defRPr sz="2000">
                <a:solidFill>
                  <a:srgbClr val="89898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a:xfrm>
            <a:off x="457200" y="4818264"/>
            <a:ext cx="6597080" cy="273844"/>
          </a:xfrm>
        </p:spPr>
        <p:txBody>
          <a:bodyPr/>
          <a:lstStyle>
            <a:lvl1pPr algn="l">
              <a:defRPr/>
            </a:lvl1pPr>
          </a:lstStyle>
          <a:p>
            <a:endParaRPr lang="en-US"/>
          </a:p>
        </p:txBody>
      </p:sp>
    </p:spTree>
    <p:extLst>
      <p:ext uri="{BB962C8B-B14F-4D97-AF65-F5344CB8AC3E}">
        <p14:creationId xmlns:p14="http://schemas.microsoft.com/office/powerpoint/2010/main" val="312811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717"/>
            <a:ext cx="8229600" cy="712050"/>
          </a:xfrm>
        </p:spPr>
        <p:txBody>
          <a:bodyPr/>
          <a:lstStyle>
            <a:lvl1pPr>
              <a:defRPr>
                <a:solidFill>
                  <a:srgbClr val="000000"/>
                </a:solidFill>
              </a:defRPr>
            </a:lvl1pPr>
          </a:lstStyle>
          <a:p>
            <a:endParaRPr lang="en-US" dirty="0"/>
          </a:p>
        </p:txBody>
      </p:sp>
      <p:sp>
        <p:nvSpPr>
          <p:cNvPr id="3" name="Content Placeholder 2"/>
          <p:cNvSpPr>
            <a:spLocks noGrp="1"/>
          </p:cNvSpPr>
          <p:nvPr>
            <p:ph idx="1"/>
          </p:nvPr>
        </p:nvSpPr>
        <p:spPr>
          <a:xfrm>
            <a:off x="457200" y="914821"/>
            <a:ext cx="8229600" cy="38477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C70C5-AC53-154B-B171-0269074D3A41}" type="slidenum">
              <a:rPr lang="en-US" smtClean="0"/>
              <a:t>‹#›</a:t>
            </a:fld>
            <a:endParaRPr lang="en-US"/>
          </a:p>
        </p:txBody>
      </p:sp>
    </p:spTree>
    <p:extLst>
      <p:ext uri="{BB962C8B-B14F-4D97-AF65-F5344CB8AC3E}">
        <p14:creationId xmlns:p14="http://schemas.microsoft.com/office/powerpoint/2010/main" val="201783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717"/>
            <a:ext cx="8229600" cy="638107"/>
          </a:xfrm>
        </p:spPr>
        <p:txBody>
          <a:bodyPr/>
          <a:lstStyle>
            <a:lvl1pPr>
              <a:defRPr>
                <a:solidFill>
                  <a:srgbClr val="000000"/>
                </a:solidFill>
              </a:defRPr>
            </a:lvl1pPr>
          </a:lstStyle>
          <a:p>
            <a:endParaRPr lang="en-US" dirty="0"/>
          </a:p>
        </p:txBody>
      </p:sp>
      <p:sp>
        <p:nvSpPr>
          <p:cNvPr id="3" name="Content Placeholder 2"/>
          <p:cNvSpPr>
            <a:spLocks noGrp="1"/>
          </p:cNvSpPr>
          <p:nvPr>
            <p:ph idx="1"/>
          </p:nvPr>
        </p:nvSpPr>
        <p:spPr>
          <a:xfrm>
            <a:off x="457200" y="942299"/>
            <a:ext cx="8229600" cy="38249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C70C5-AC53-154B-B171-0269074D3A41}" type="slidenum">
              <a:rPr lang="en-US" smtClean="0"/>
              <a:t>‹#›</a:t>
            </a:fld>
            <a:endParaRPr lang="en-US"/>
          </a:p>
        </p:txBody>
      </p:sp>
      <p:sp>
        <p:nvSpPr>
          <p:cNvPr id="9" name="Text Placeholder 8"/>
          <p:cNvSpPr>
            <a:spLocks noGrp="1"/>
          </p:cNvSpPr>
          <p:nvPr>
            <p:ph type="body" sz="quarter" idx="13"/>
          </p:nvPr>
        </p:nvSpPr>
        <p:spPr>
          <a:xfrm>
            <a:off x="457200" y="648817"/>
            <a:ext cx="8229600" cy="293485"/>
          </a:xfrm>
        </p:spPr>
        <p:txBody>
          <a:bodyPr anchor="t" anchorCtr="0">
            <a:normAutofit/>
          </a:bodyPr>
          <a:lstStyle>
            <a:lvl1pPr marL="0" indent="0">
              <a:buNone/>
              <a:defRPr sz="16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17804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718"/>
            <a:ext cx="8229600" cy="712050"/>
          </a:xfrm>
        </p:spPr>
        <p:txBody>
          <a:bodyPr/>
          <a:lstStyle>
            <a:lvl1pPr>
              <a:defRPr>
                <a:solidFill>
                  <a:srgbClr val="000000"/>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C70C5-AC53-154B-B171-0269074D3A41}" type="slidenum">
              <a:rPr lang="en-US" smtClean="0"/>
              <a:t>‹#›</a:t>
            </a:fld>
            <a:endParaRPr lang="en-US"/>
          </a:p>
        </p:txBody>
      </p:sp>
    </p:spTree>
    <p:extLst>
      <p:ext uri="{BB962C8B-B14F-4D97-AF65-F5344CB8AC3E}">
        <p14:creationId xmlns:p14="http://schemas.microsoft.com/office/powerpoint/2010/main" val="354102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0C70C5-AC53-154B-B171-0269074D3A41}" type="slidenum">
              <a:rPr lang="en-US" smtClean="0"/>
              <a:t>‹#›</a:t>
            </a:fld>
            <a:endParaRPr lang="en-US"/>
          </a:p>
        </p:txBody>
      </p:sp>
    </p:spTree>
    <p:extLst>
      <p:ext uri="{BB962C8B-B14F-4D97-AF65-F5344CB8AC3E}">
        <p14:creationId xmlns:p14="http://schemas.microsoft.com/office/powerpoint/2010/main" val="300589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718"/>
            <a:ext cx="8229600" cy="712050"/>
          </a:xfrm>
        </p:spPr>
        <p:txBody>
          <a:bodyPr/>
          <a:lstStyle>
            <a:lvl1pPr>
              <a:defRPr>
                <a:solidFill>
                  <a:srgbClr val="000000"/>
                </a:solidFill>
              </a:defRPr>
            </a:lvl1pPr>
          </a:lstStyle>
          <a:p>
            <a:r>
              <a:rPr lang="en-US" dirty="0"/>
              <a:t>Click to edit Master title style</a:t>
            </a:r>
          </a:p>
        </p:txBody>
      </p:sp>
      <p:sp>
        <p:nvSpPr>
          <p:cNvPr id="3" name="Content Placeholder 2"/>
          <p:cNvSpPr>
            <a:spLocks noGrp="1"/>
          </p:cNvSpPr>
          <p:nvPr>
            <p:ph sz="half" idx="1"/>
          </p:nvPr>
        </p:nvSpPr>
        <p:spPr>
          <a:xfrm>
            <a:off x="457200" y="1042139"/>
            <a:ext cx="4038600" cy="3725124"/>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42139"/>
            <a:ext cx="4038600" cy="3725124"/>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C70C5-AC53-154B-B171-0269074D3A41}" type="slidenum">
              <a:rPr lang="en-US" smtClean="0"/>
              <a:t>‹#›</a:t>
            </a:fld>
            <a:endParaRPr lang="en-US"/>
          </a:p>
        </p:txBody>
      </p:sp>
    </p:spTree>
    <p:extLst>
      <p:ext uri="{BB962C8B-B14F-4D97-AF65-F5344CB8AC3E}">
        <p14:creationId xmlns:p14="http://schemas.microsoft.com/office/powerpoint/2010/main" val="4233833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718"/>
            <a:ext cx="8229600" cy="712050"/>
          </a:xfrm>
        </p:spPr>
        <p:txBody>
          <a:bodyPr/>
          <a:lstStyle>
            <a:lvl1pPr>
              <a:defRPr>
                <a:solidFill>
                  <a:srgbClr val="000000"/>
                </a:solidFill>
              </a:defRPr>
            </a:lvl1pPr>
          </a:lstStyle>
          <a:p>
            <a:r>
              <a:rPr lang="en-US"/>
              <a:t>Click to edit Master title style</a:t>
            </a:r>
          </a:p>
        </p:txBody>
      </p:sp>
      <p:sp>
        <p:nvSpPr>
          <p:cNvPr id="3" name="Text Placeholder 2"/>
          <p:cNvSpPr>
            <a:spLocks noGrp="1"/>
          </p:cNvSpPr>
          <p:nvPr>
            <p:ph type="body" idx="1"/>
          </p:nvPr>
        </p:nvSpPr>
        <p:spPr>
          <a:xfrm>
            <a:off x="457200" y="1042140"/>
            <a:ext cx="4040188" cy="58901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3136107"/>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2" y="1042140"/>
            <a:ext cx="4041775" cy="58901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2" y="1631156"/>
            <a:ext cx="4041775" cy="3136107"/>
          </a:xfrm>
        </p:spPr>
        <p:txBody>
          <a:bodyPr/>
          <a:lstStyle>
            <a:lvl1pPr>
              <a:defRPr sz="1800"/>
            </a:lvl1pPr>
            <a:lvl2pPr>
              <a:defRPr sz="1600"/>
            </a:lvl2pPr>
            <a:lvl3pPr>
              <a:defRPr sz="14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0C70C5-AC53-154B-B171-0269074D3A41}" type="slidenum">
              <a:rPr lang="en-US" smtClean="0"/>
              <a:t>‹#›</a:t>
            </a:fld>
            <a:endParaRPr lang="en-US"/>
          </a:p>
        </p:txBody>
      </p:sp>
    </p:spTree>
    <p:extLst>
      <p:ext uri="{BB962C8B-B14F-4D97-AF65-F5344CB8AC3E}">
        <p14:creationId xmlns:p14="http://schemas.microsoft.com/office/powerpoint/2010/main" val="388022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718"/>
            <a:ext cx="8229600" cy="712050"/>
          </a:xfrm>
        </p:spPr>
        <p:txBody>
          <a:bodyPr/>
          <a:lstStyle>
            <a:lvl1pPr>
              <a:defRPr>
                <a:solidFill>
                  <a:srgbClr val="000000"/>
                </a:solidFill>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C70C5-AC53-154B-B171-0269074D3A41}" type="slidenum">
              <a:rPr lang="en-US" smtClean="0"/>
              <a:t>‹#›</a:t>
            </a:fld>
            <a:endParaRPr lang="en-US"/>
          </a:p>
        </p:txBody>
      </p:sp>
      <p:sp>
        <p:nvSpPr>
          <p:cNvPr id="9" name="Picture Placeholder 8"/>
          <p:cNvSpPr>
            <a:spLocks noGrp="1"/>
          </p:cNvSpPr>
          <p:nvPr>
            <p:ph type="pic" sz="quarter" idx="13"/>
          </p:nvPr>
        </p:nvSpPr>
        <p:spPr>
          <a:xfrm>
            <a:off x="457205" y="1042140"/>
            <a:ext cx="2600381" cy="1950286"/>
          </a:xfrm>
        </p:spPr>
        <p:txBody>
          <a:bodyPr/>
          <a:lstStyle/>
          <a:p>
            <a:endParaRPr lang="en-US"/>
          </a:p>
        </p:txBody>
      </p:sp>
      <p:sp>
        <p:nvSpPr>
          <p:cNvPr id="10" name="Picture Placeholder 8"/>
          <p:cNvSpPr>
            <a:spLocks noGrp="1"/>
          </p:cNvSpPr>
          <p:nvPr>
            <p:ph type="pic" sz="quarter" idx="14"/>
          </p:nvPr>
        </p:nvSpPr>
        <p:spPr>
          <a:xfrm>
            <a:off x="3271918" y="1042140"/>
            <a:ext cx="2600381" cy="1950286"/>
          </a:xfrm>
        </p:spPr>
        <p:txBody>
          <a:bodyPr/>
          <a:lstStyle/>
          <a:p>
            <a:endParaRPr lang="en-US"/>
          </a:p>
        </p:txBody>
      </p:sp>
      <p:sp>
        <p:nvSpPr>
          <p:cNvPr id="11" name="Picture Placeholder 8"/>
          <p:cNvSpPr>
            <a:spLocks noGrp="1"/>
          </p:cNvSpPr>
          <p:nvPr>
            <p:ph type="pic" sz="quarter" idx="15"/>
          </p:nvPr>
        </p:nvSpPr>
        <p:spPr>
          <a:xfrm>
            <a:off x="6086422" y="1042140"/>
            <a:ext cx="2600381" cy="1950286"/>
          </a:xfrm>
        </p:spPr>
        <p:txBody>
          <a:bodyPr/>
          <a:lstStyle/>
          <a:p>
            <a:endParaRPr lang="en-US"/>
          </a:p>
        </p:txBody>
      </p:sp>
      <p:sp>
        <p:nvSpPr>
          <p:cNvPr id="14" name="Text Placeholder 13"/>
          <p:cNvSpPr>
            <a:spLocks noGrp="1"/>
          </p:cNvSpPr>
          <p:nvPr>
            <p:ph type="body" sz="quarter" idx="16"/>
          </p:nvPr>
        </p:nvSpPr>
        <p:spPr>
          <a:xfrm>
            <a:off x="457204" y="3150438"/>
            <a:ext cx="2600381" cy="1433470"/>
          </a:xfrm>
        </p:spPr>
        <p:txBody>
          <a:bodyPr>
            <a:normAutofit/>
          </a:bodyPr>
          <a:lstStyle>
            <a:lvl1pPr marL="0" indent="0">
              <a:buNone/>
              <a:defRPr sz="14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17" name="Text Placeholder 13"/>
          <p:cNvSpPr>
            <a:spLocks noGrp="1"/>
          </p:cNvSpPr>
          <p:nvPr>
            <p:ph type="body" sz="quarter" idx="17"/>
          </p:nvPr>
        </p:nvSpPr>
        <p:spPr>
          <a:xfrm>
            <a:off x="3258348" y="3150438"/>
            <a:ext cx="2600381" cy="1433470"/>
          </a:xfrm>
        </p:spPr>
        <p:txBody>
          <a:bodyPr>
            <a:normAutofit/>
          </a:bodyPr>
          <a:lstStyle>
            <a:lvl1pPr marL="0" indent="0">
              <a:buNone/>
              <a:defRPr sz="14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18" name="Text Placeholder 13"/>
          <p:cNvSpPr>
            <a:spLocks noGrp="1"/>
          </p:cNvSpPr>
          <p:nvPr>
            <p:ph type="body" sz="quarter" idx="18"/>
          </p:nvPr>
        </p:nvSpPr>
        <p:spPr>
          <a:xfrm>
            <a:off x="6091172" y="3150438"/>
            <a:ext cx="2600381" cy="1433470"/>
          </a:xfrm>
        </p:spPr>
        <p:txBody>
          <a:bodyPr>
            <a:normAutofit/>
          </a:bodyPr>
          <a:lstStyle>
            <a:lvl1pPr marL="0" indent="0">
              <a:buNone/>
              <a:defRPr sz="14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Tree>
    <p:extLst>
      <p:ext uri="{BB962C8B-B14F-4D97-AF65-F5344CB8AC3E}">
        <p14:creationId xmlns:p14="http://schemas.microsoft.com/office/powerpoint/2010/main" val="143121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600451"/>
            <a:ext cx="8222548" cy="425054"/>
          </a:xfrm>
        </p:spPr>
        <p:txBody>
          <a:bodyPr anchor="b"/>
          <a:lstStyle>
            <a:lvl1pPr algn="l">
              <a:defRPr sz="2000" b="0"/>
            </a:lvl1pPr>
          </a:lstStyle>
          <a:p>
            <a:r>
              <a:rPr lang="en-US"/>
              <a:t>Click to edit Master title style</a:t>
            </a:r>
          </a:p>
        </p:txBody>
      </p:sp>
      <p:sp>
        <p:nvSpPr>
          <p:cNvPr id="3" name="Picture Placeholder 2"/>
          <p:cNvSpPr>
            <a:spLocks noGrp="1"/>
          </p:cNvSpPr>
          <p:nvPr>
            <p:ph type="pic" idx="1"/>
          </p:nvPr>
        </p:nvSpPr>
        <p:spPr>
          <a:xfrm>
            <a:off x="360309" y="179310"/>
            <a:ext cx="8222548" cy="3270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457200" y="4025506"/>
            <a:ext cx="8222548"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C70C5-AC53-154B-B171-0269074D3A41}" type="slidenum">
              <a:rPr lang="en-US" smtClean="0"/>
              <a:t>‹#›</a:t>
            </a:fld>
            <a:endParaRPr lang="en-US"/>
          </a:p>
        </p:txBody>
      </p:sp>
    </p:spTree>
    <p:extLst>
      <p:ext uri="{BB962C8B-B14F-4D97-AF65-F5344CB8AC3E}">
        <p14:creationId xmlns:p14="http://schemas.microsoft.com/office/powerpoint/2010/main" val="141893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8863"/>
            <a:ext cx="8229600" cy="712050"/>
          </a:xfrm>
          <a:prstGeom prst="rect">
            <a:avLst/>
          </a:prstGeom>
        </p:spPr>
        <p:txBody>
          <a:bodyPr vert="horz" lIns="91440" tIns="45720" rIns="91440" bIns="45720" rtlCol="0" anchor="b" anchorCtr="0">
            <a:normAutofit/>
          </a:bodyPr>
          <a:lstStyle/>
          <a:p>
            <a:endParaRPr lang="en-US" dirty="0"/>
          </a:p>
        </p:txBody>
      </p:sp>
      <p:sp>
        <p:nvSpPr>
          <p:cNvPr id="3" name="Text Placeholder 2"/>
          <p:cNvSpPr>
            <a:spLocks noGrp="1"/>
          </p:cNvSpPr>
          <p:nvPr>
            <p:ph type="body" idx="1"/>
          </p:nvPr>
        </p:nvSpPr>
        <p:spPr>
          <a:xfrm>
            <a:off x="457200" y="806362"/>
            <a:ext cx="8229600" cy="39609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6500" y="4821084"/>
            <a:ext cx="2237700" cy="273844"/>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4821084"/>
            <a:ext cx="3848346" cy="273844"/>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57200" y="4821084"/>
            <a:ext cx="429300" cy="273844"/>
          </a:xfrm>
          <a:prstGeom prst="rect">
            <a:avLst/>
          </a:prstGeom>
        </p:spPr>
        <p:txBody>
          <a:bodyPr vert="horz" lIns="91440" tIns="45720" rIns="91440" bIns="45720" rtlCol="0" anchor="ctr"/>
          <a:lstStyle>
            <a:lvl1pPr algn="l">
              <a:defRPr sz="800">
                <a:solidFill>
                  <a:schemeClr val="tx1">
                    <a:tint val="75000"/>
                  </a:schemeClr>
                </a:solidFill>
              </a:defRPr>
            </a:lvl1pPr>
          </a:lstStyle>
          <a:p>
            <a:fld id="{3A0C70C5-AC53-154B-B171-0269074D3A41}" type="slidenum">
              <a:rPr lang="en-US" smtClean="0"/>
              <a:pPr/>
              <a:t>‹#›</a:t>
            </a:fld>
            <a:endParaRPr lang="en-US" dirty="0"/>
          </a:p>
        </p:txBody>
      </p:sp>
      <p:pic>
        <p:nvPicPr>
          <p:cNvPr id="9" name="Picture 8" descr="TomTom_RGB_logo.png"/>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436816" y="4856389"/>
            <a:ext cx="1249985" cy="216407"/>
          </a:xfrm>
          <a:prstGeom prst="rect">
            <a:avLst/>
          </a:prstGeom>
        </p:spPr>
      </p:pic>
      <p:cxnSp>
        <p:nvCxnSpPr>
          <p:cNvPr id="8" name="Straight Connector 7"/>
          <p:cNvCxnSpPr/>
          <p:nvPr userDrawn="1"/>
        </p:nvCxnSpPr>
        <p:spPr>
          <a:xfrm>
            <a:off x="0" y="4767264"/>
            <a:ext cx="9144000"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8951370"/>
      </p:ext>
    </p:extLst>
  </p:cSld>
  <p:clrMap bg1="lt1" tx1="dk1" bg2="lt2" tx2="dk2" accent1="accent1" accent2="accent2" accent3="accent3" accent4="accent4" accent5="accent5" accent6="accent6" hlink="hlink" folHlink="folHlink"/>
  <p:sldLayoutIdLst>
    <p:sldLayoutId id="2147483671" r:id="rId1"/>
    <p:sldLayoutId id="2147483662" r:id="rId2"/>
    <p:sldLayoutId id="2147483672" r:id="rId3"/>
    <p:sldLayoutId id="2147483665" r:id="rId4"/>
    <p:sldLayoutId id="2147483666" r:id="rId5"/>
    <p:sldLayoutId id="2147483663" r:id="rId6"/>
    <p:sldLayoutId id="2147483664" r:id="rId7"/>
    <p:sldLayoutId id="2147483673" r:id="rId8"/>
    <p:sldLayoutId id="2147483669" r:id="rId9"/>
    <p:sldLayoutId id="2147483661" r:id="rId10"/>
  </p:sldLayoutIdLst>
  <p:hf hdr="0" ftr="0" dt="0"/>
  <p:txStyles>
    <p:titleStyle>
      <a:lvl1pPr algn="l" defTabSz="457200" rtl="0" eaLnBrk="1" latinLnBrk="0" hangingPunct="1">
        <a:spcBef>
          <a:spcPct val="0"/>
        </a:spcBef>
        <a:buNone/>
        <a:defRPr sz="2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1467859" y="4040373"/>
            <a:ext cx="7356052" cy="511079"/>
          </a:xfrm>
        </p:spPr>
        <p:txBody>
          <a:bodyPr>
            <a:normAutofit fontScale="90000"/>
          </a:bodyPr>
          <a:lstStyle/>
          <a:p>
            <a:r>
              <a:rPr lang="en-US" dirty="0">
                <a:latin typeface="Calibri" pitchFamily="34" charset="0"/>
                <a:ea typeface="Verdana" pitchFamily="34" charset="0"/>
                <a:cs typeface="Calibri" pitchFamily="34" charset="0"/>
              </a:rPr>
              <a:t>CAP782:Responsive Web Design</a:t>
            </a:r>
            <a:endParaRPr lang="en-US" dirty="0"/>
          </a:p>
        </p:txBody>
      </p:sp>
      <p:sp>
        <p:nvSpPr>
          <p:cNvPr id="2" name="Rectangle 1"/>
          <p:cNvSpPr/>
          <p:nvPr/>
        </p:nvSpPr>
        <p:spPr>
          <a:xfrm>
            <a:off x="0" y="4714314"/>
            <a:ext cx="9144000" cy="1022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337" y="146393"/>
            <a:ext cx="7685096" cy="3893979"/>
          </a:xfrm>
          <a:prstGeom prst="rect">
            <a:avLst/>
          </a:prstGeom>
          <a:ln/>
        </p:spPr>
        <p:style>
          <a:lnRef idx="0">
            <a:schemeClr val="accent2"/>
          </a:lnRef>
          <a:fillRef idx="3">
            <a:schemeClr val="accent2"/>
          </a:fillRef>
          <a:effectRef idx="3">
            <a:schemeClr val="accent2"/>
          </a:effectRef>
          <a:fontRef idx="minor">
            <a:schemeClr val="lt1"/>
          </a:fontRef>
        </p:style>
      </p:pic>
      <p:sp>
        <p:nvSpPr>
          <p:cNvPr id="7" name="Title 1"/>
          <p:cNvSpPr txBox="1">
            <a:spLocks/>
          </p:cNvSpPr>
          <p:nvPr/>
        </p:nvSpPr>
        <p:spPr bwMode="gray">
          <a:xfrm>
            <a:off x="1303337" y="1210170"/>
            <a:ext cx="7685096" cy="364933"/>
          </a:xfrm>
          <a:prstGeom prst="rect">
            <a:avLst/>
          </a:prstGeom>
          <a:solidFill>
            <a:srgbClr val="DF2213">
              <a:alpha val="90195"/>
            </a:srgbClr>
          </a:solidFill>
        </p:spPr>
        <p:txBody>
          <a:bodyPr vert="horz" lIns="0" tIns="0" rIns="0" bIns="0" rtlCol="0" anchor="t" anchorCtr="0">
            <a:noAutofit/>
          </a:bodyPr>
          <a:lstStyle>
            <a:lvl1pPr algn="r" defTabSz="914400" rtl="0" eaLnBrk="1" latinLnBrk="0" hangingPunct="1">
              <a:spcBef>
                <a:spcPct val="0"/>
              </a:spcBef>
              <a:buNone/>
              <a:defRPr sz="2800" kern="1200">
                <a:solidFill>
                  <a:schemeClr val="tx2"/>
                </a:solidFill>
                <a:latin typeface="+mj-lt"/>
                <a:ea typeface="+mj-ea"/>
                <a:cs typeface="+mj-cs"/>
              </a:defRPr>
            </a:lvl1pPr>
          </a:lstStyle>
          <a:p>
            <a:pPr algn="ctr"/>
            <a:r>
              <a:rPr lang="en-GB" sz="2000" b="1" dirty="0">
                <a:solidFill>
                  <a:schemeClr val="bg1"/>
                </a:solidFill>
              </a:rPr>
              <a:t>“Building a web, for all device ”</a:t>
            </a:r>
          </a:p>
        </p:txBody>
      </p:sp>
    </p:spTree>
    <p:extLst>
      <p:ext uri="{BB962C8B-B14F-4D97-AF65-F5344CB8AC3E}">
        <p14:creationId xmlns:p14="http://schemas.microsoft.com/office/powerpoint/2010/main" val="3192795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ADVANTAGES of Responsive Web Design</a:t>
            </a:r>
            <a:endParaRPr lang="en-US" dirty="0"/>
          </a:p>
        </p:txBody>
      </p:sp>
      <p:sp>
        <p:nvSpPr>
          <p:cNvPr id="3" name="Content Placeholder 2"/>
          <p:cNvSpPr>
            <a:spLocks noGrp="1"/>
          </p:cNvSpPr>
          <p:nvPr>
            <p:ph idx="1"/>
          </p:nvPr>
        </p:nvSpPr>
        <p:spPr/>
        <p:txBody>
          <a:bodyPr/>
          <a:lstStyle/>
          <a:p>
            <a:r>
              <a:rPr lang="en-US" altLang="en-US" sz="1800" b="1" dirty="0"/>
              <a:t>Development</a:t>
            </a:r>
            <a:r>
              <a:rPr lang="en-US" altLang="en-US" sz="1800" dirty="0"/>
              <a:t>: RWD involves no redirects to take care of, no user-agent targeting.</a:t>
            </a:r>
          </a:p>
          <a:p>
            <a:endParaRPr lang="en-US" altLang="en-US" sz="1800" dirty="0"/>
          </a:p>
          <a:p>
            <a:r>
              <a:rPr lang="en-US" altLang="en-US" sz="1800" b="1" dirty="0"/>
              <a:t>Maintenance</a:t>
            </a:r>
            <a:r>
              <a:rPr lang="en-US" altLang="en-US" sz="1800" dirty="0"/>
              <a:t>: Once your website is responsive, there's very little maintenance involved, as opposed to up-keeping a separate mobile site. It is not required to up-keep a user-agent list with all of the up-to-date mobile devices.</a:t>
            </a:r>
          </a:p>
          <a:p>
            <a:endParaRPr lang="en-US" altLang="en-US" sz="1800" dirty="0"/>
          </a:p>
          <a:p>
            <a:r>
              <a:rPr lang="en-US" altLang="en-US" sz="1800" b="1" dirty="0"/>
              <a:t>Information Architecture (IA)</a:t>
            </a:r>
            <a:r>
              <a:rPr lang="en-US" altLang="en-US" sz="1800" dirty="0"/>
              <a:t>: With a 1-to-1 relationship to the desktop site, mobile mimics the full site's IA, reducing the learning curve to get accustomed to using the mobile version.</a:t>
            </a:r>
          </a:p>
          <a:p>
            <a:endParaRPr lang="en-US" dirty="0"/>
          </a:p>
        </p:txBody>
      </p:sp>
      <p:sp>
        <p:nvSpPr>
          <p:cNvPr id="4" name="Slide Number Placeholder 3"/>
          <p:cNvSpPr>
            <a:spLocks noGrp="1"/>
          </p:cNvSpPr>
          <p:nvPr>
            <p:ph type="sldNum" sz="quarter" idx="12"/>
          </p:nvPr>
        </p:nvSpPr>
        <p:spPr/>
        <p:txBody>
          <a:bodyPr/>
          <a:lstStyle/>
          <a:p>
            <a:fld id="{3A0C70C5-AC53-154B-B171-0269074D3A41}" type="slidenum">
              <a:rPr lang="en-US" smtClean="0"/>
              <a:t>10</a:t>
            </a:fld>
            <a:endParaRPr lang="en-US"/>
          </a:p>
        </p:txBody>
      </p:sp>
    </p:spTree>
    <p:extLst>
      <p:ext uri="{BB962C8B-B14F-4D97-AF65-F5344CB8AC3E}">
        <p14:creationId xmlns:p14="http://schemas.microsoft.com/office/powerpoint/2010/main" val="353265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benefits of Responsive web designs</a:t>
            </a:r>
          </a:p>
        </p:txBody>
      </p:sp>
      <p:sp>
        <p:nvSpPr>
          <p:cNvPr id="3" name="Content Placeholder 2"/>
          <p:cNvSpPr>
            <a:spLocks noGrp="1"/>
          </p:cNvSpPr>
          <p:nvPr>
            <p:ph idx="1"/>
          </p:nvPr>
        </p:nvSpPr>
        <p:spPr/>
        <p:txBody>
          <a:bodyPr/>
          <a:lstStyle/>
          <a:p>
            <a:r>
              <a:rPr lang="en-US" dirty="0"/>
              <a:t>Save money</a:t>
            </a:r>
          </a:p>
          <a:p>
            <a:r>
              <a:rPr lang="en-US" dirty="0"/>
              <a:t>Save Time</a:t>
            </a:r>
          </a:p>
          <a:p>
            <a:r>
              <a:rPr lang="en-US" dirty="0"/>
              <a:t>Better performance</a:t>
            </a:r>
          </a:p>
          <a:p>
            <a:r>
              <a:rPr lang="en-US" dirty="0"/>
              <a:t>Improved SEO</a:t>
            </a:r>
          </a:p>
          <a:p>
            <a:r>
              <a:rPr lang="en-US" dirty="0"/>
              <a:t>Wider browser support</a:t>
            </a:r>
          </a:p>
          <a:p>
            <a:endParaRPr lang="en-US" dirty="0"/>
          </a:p>
        </p:txBody>
      </p:sp>
      <p:sp>
        <p:nvSpPr>
          <p:cNvPr id="4" name="Slide Number Placeholder 3"/>
          <p:cNvSpPr>
            <a:spLocks noGrp="1"/>
          </p:cNvSpPr>
          <p:nvPr>
            <p:ph type="sldNum" sz="quarter" idx="12"/>
          </p:nvPr>
        </p:nvSpPr>
        <p:spPr/>
        <p:txBody>
          <a:bodyPr/>
          <a:lstStyle/>
          <a:p>
            <a:fld id="{3A0C70C5-AC53-154B-B171-0269074D3A41}" type="slidenum">
              <a:rPr lang="en-US" smtClean="0"/>
              <a:t>11</a:t>
            </a:fld>
            <a:endParaRPr lang="en-US"/>
          </a:p>
        </p:txBody>
      </p:sp>
    </p:spTree>
    <p:extLst>
      <p:ext uri="{BB962C8B-B14F-4D97-AF65-F5344CB8AC3E}">
        <p14:creationId xmlns:p14="http://schemas.microsoft.com/office/powerpoint/2010/main" val="3288457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How do we design for RWD</a:t>
            </a:r>
            <a:endParaRPr lang="en-US" dirty="0"/>
          </a:p>
        </p:txBody>
      </p:sp>
      <p:sp>
        <p:nvSpPr>
          <p:cNvPr id="3" name="Content Placeholder 2"/>
          <p:cNvSpPr>
            <a:spLocks noGrp="1"/>
          </p:cNvSpPr>
          <p:nvPr>
            <p:ph idx="1"/>
          </p:nvPr>
        </p:nvSpPr>
        <p:spPr>
          <a:xfrm>
            <a:off x="457200" y="914821"/>
            <a:ext cx="8229600" cy="1556005"/>
          </a:xfrm>
        </p:spPr>
        <p:txBody>
          <a:bodyPr>
            <a:normAutofit/>
          </a:bodyPr>
          <a:lstStyle/>
          <a:p>
            <a:pPr>
              <a:spcBef>
                <a:spcPts val="1100"/>
              </a:spcBef>
              <a:buClrTx/>
              <a:buFontTx/>
              <a:buNone/>
            </a:pPr>
            <a:r>
              <a:rPr lang="en-US" altLang="en-US" sz="3200" dirty="0"/>
              <a:t>Use the </a:t>
            </a:r>
            <a:r>
              <a:rPr lang="en-US" altLang="en-US" sz="3200" b="1" dirty="0">
                <a:solidFill>
                  <a:srgbClr val="0070C0"/>
                </a:solidFill>
              </a:rPr>
              <a:t>Mobile First Approach </a:t>
            </a:r>
            <a:r>
              <a:rPr lang="en-US" altLang="en-US" sz="3200" dirty="0"/>
              <a:t>and favor </a:t>
            </a:r>
            <a:r>
              <a:rPr lang="en-US" altLang="en-US" sz="3200" b="1" dirty="0"/>
              <a:t>Progressive Enhancement </a:t>
            </a:r>
            <a:r>
              <a:rPr lang="en-US" altLang="en-US" sz="3200" dirty="0"/>
              <a:t>instead of the traditional Graceful Degradation</a:t>
            </a:r>
          </a:p>
          <a:p>
            <a:pPr>
              <a:spcBef>
                <a:spcPts val="1100"/>
              </a:spcBef>
              <a:buClrTx/>
              <a:buFontTx/>
              <a:buNone/>
            </a:pPr>
            <a:endParaRPr lang="en-US" altLang="en-US" sz="3200" dirty="0"/>
          </a:p>
          <a:p>
            <a:endParaRPr lang="en-US" sz="1800" dirty="0"/>
          </a:p>
        </p:txBody>
      </p:sp>
      <p:sp>
        <p:nvSpPr>
          <p:cNvPr id="4" name="Slide Number Placeholder 3"/>
          <p:cNvSpPr>
            <a:spLocks noGrp="1"/>
          </p:cNvSpPr>
          <p:nvPr>
            <p:ph type="sldNum" sz="quarter" idx="12"/>
          </p:nvPr>
        </p:nvSpPr>
        <p:spPr/>
        <p:txBody>
          <a:bodyPr/>
          <a:lstStyle/>
          <a:p>
            <a:fld id="{3A0C70C5-AC53-154B-B171-0269074D3A41}" type="slidenum">
              <a:rPr lang="en-US" smtClean="0"/>
              <a:t>12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72" y="2577998"/>
            <a:ext cx="8239328" cy="2110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743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does it works</a:t>
            </a:r>
          </a:p>
        </p:txBody>
      </p:sp>
      <p:sp>
        <p:nvSpPr>
          <p:cNvPr id="3" name="Content Placeholder 2"/>
          <p:cNvSpPr>
            <a:spLocks noGrp="1"/>
          </p:cNvSpPr>
          <p:nvPr>
            <p:ph idx="1"/>
          </p:nvPr>
        </p:nvSpPr>
        <p:spPr/>
        <p:txBody>
          <a:bodyPr>
            <a:normAutofit lnSpcReduction="10000"/>
          </a:bodyPr>
          <a:lstStyle/>
          <a:p>
            <a:pPr marL="285750" indent="-285750">
              <a:buFont typeface="Arial" panose="020B0604020202020204" pitchFamily="34" charset="0"/>
              <a:buChar char="•"/>
            </a:pPr>
            <a:r>
              <a:rPr lang="en-AU" altLang="en-US" b="1" dirty="0"/>
              <a:t>A flexible grid</a:t>
            </a:r>
          </a:p>
          <a:p>
            <a:pPr marL="555625" lvl="1"/>
            <a:r>
              <a:rPr lang="en-AU" altLang="en-US" dirty="0"/>
              <a:t>A flexible grid-based layout is one of the cornerstones of responsive design.</a:t>
            </a:r>
          </a:p>
          <a:p>
            <a:pPr marL="555625" lvl="1"/>
            <a:r>
              <a:rPr lang="en-AU" altLang="en-US" dirty="0"/>
              <a:t>Stop using pixel-based layouts and start using </a:t>
            </a:r>
            <a:r>
              <a:rPr lang="en-AU" altLang="en-US" b="1" dirty="0"/>
              <a:t>percentages</a:t>
            </a:r>
            <a:r>
              <a:rPr lang="en-AU" altLang="en-US" dirty="0"/>
              <a:t> or the </a:t>
            </a:r>
            <a:r>
              <a:rPr lang="en-AU" altLang="en-US" b="1" i="1" dirty="0" err="1"/>
              <a:t>em</a:t>
            </a:r>
            <a:r>
              <a:rPr lang="en-AU" altLang="en-US" dirty="0"/>
              <a:t> for sizing</a:t>
            </a:r>
          </a:p>
          <a:p>
            <a:pPr lvl="1" indent="0">
              <a:buNone/>
            </a:pPr>
            <a:endParaRPr lang="en-AU" altLang="en-US" dirty="0"/>
          </a:p>
          <a:p>
            <a:pPr marL="285750" indent="-285750">
              <a:buFont typeface="Arial" panose="020B0604020202020204" pitchFamily="34" charset="0"/>
              <a:buChar char="•"/>
            </a:pPr>
            <a:r>
              <a:rPr lang="en-AU" altLang="en-US" b="1" dirty="0"/>
              <a:t>Flexible images and media</a:t>
            </a:r>
          </a:p>
          <a:p>
            <a:pPr marL="555625" lvl="1"/>
            <a:r>
              <a:rPr lang="en-AU" altLang="en-US" dirty="0"/>
              <a:t>Adapt your images or other media to load differently depending on the device, either by scaling or by using the CSS overflow property</a:t>
            </a:r>
          </a:p>
          <a:p>
            <a:pPr lvl="1" indent="0">
              <a:buNone/>
            </a:pPr>
            <a:endParaRPr lang="en-AU" altLang="en-US" b="1" dirty="0"/>
          </a:p>
          <a:p>
            <a:pPr marL="285750" indent="-285750">
              <a:buFont typeface="Arial" panose="020B0604020202020204" pitchFamily="34" charset="0"/>
              <a:buChar char="•"/>
            </a:pPr>
            <a:r>
              <a:rPr lang="en-AU" altLang="en-US" b="1" dirty="0"/>
              <a:t>CSS3 media queries</a:t>
            </a:r>
          </a:p>
          <a:p>
            <a:pPr marL="555625" lvl="1"/>
            <a:r>
              <a:rPr lang="en-AU" altLang="en-US" dirty="0"/>
              <a:t>You can use media queries to scope styles to specific capabilities, applying different styles based on the capabilities that match your query</a:t>
            </a:r>
          </a:p>
          <a:p>
            <a:endParaRPr lang="en-US" dirty="0"/>
          </a:p>
        </p:txBody>
      </p:sp>
      <p:sp>
        <p:nvSpPr>
          <p:cNvPr id="4" name="Slide Number Placeholder 3"/>
          <p:cNvSpPr>
            <a:spLocks noGrp="1"/>
          </p:cNvSpPr>
          <p:nvPr>
            <p:ph type="sldNum" sz="quarter" idx="12"/>
          </p:nvPr>
        </p:nvSpPr>
        <p:spPr/>
        <p:txBody>
          <a:bodyPr/>
          <a:lstStyle/>
          <a:p>
            <a:fld id="{3A0C70C5-AC53-154B-B171-0269074D3A41}" type="slidenum">
              <a:rPr lang="en-US" smtClean="0"/>
              <a:t>13</a:t>
            </a:fld>
            <a:endParaRPr lang="en-US"/>
          </a:p>
        </p:txBody>
      </p:sp>
    </p:spTree>
    <p:extLst>
      <p:ext uri="{BB962C8B-B14F-4D97-AF65-F5344CB8AC3E}">
        <p14:creationId xmlns:p14="http://schemas.microsoft.com/office/powerpoint/2010/main" val="290450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Query example </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body </a:t>
            </a:r>
            <a:r>
              <a:rPr lang="en-US" b="1" dirty="0"/>
              <a:t>{</a:t>
            </a:r>
          </a:p>
          <a:p>
            <a:pPr marL="0" indent="0">
              <a:buNone/>
            </a:pPr>
            <a:r>
              <a:rPr lang="en-US" dirty="0"/>
              <a:t>background-color</a:t>
            </a:r>
            <a:r>
              <a:rPr lang="en-US" b="1" dirty="0"/>
              <a:t>: blue;</a:t>
            </a:r>
          </a:p>
          <a:p>
            <a:pPr marL="0" indent="0">
              <a:buNone/>
            </a:pPr>
            <a:r>
              <a:rPr lang="en-US" b="1" dirty="0"/>
              <a:t>}</a:t>
            </a:r>
          </a:p>
          <a:p>
            <a:pPr marL="0" indent="0">
              <a:buNone/>
            </a:pPr>
            <a:r>
              <a:rPr lang="en-US" dirty="0">
                <a:solidFill>
                  <a:srgbClr val="0000FF"/>
                </a:solidFill>
              </a:rPr>
              <a:t>@media screen and (max-width</a:t>
            </a:r>
            <a:r>
              <a:rPr lang="en-US" b="1" dirty="0">
                <a:solidFill>
                  <a:srgbClr val="0000FF"/>
                </a:solidFill>
              </a:rPr>
              <a:t>: 960px)</a:t>
            </a:r>
            <a:r>
              <a:rPr lang="en-US" b="1" dirty="0"/>
              <a:t> {</a:t>
            </a:r>
          </a:p>
          <a:p>
            <a:pPr marL="0" indent="0">
              <a:buNone/>
            </a:pPr>
            <a:r>
              <a:rPr lang="en-US" dirty="0"/>
              <a:t>body </a:t>
            </a:r>
            <a:r>
              <a:rPr lang="en-US" b="1" dirty="0"/>
              <a:t>{</a:t>
            </a:r>
          </a:p>
          <a:p>
            <a:pPr marL="0" indent="0">
              <a:buNone/>
            </a:pPr>
            <a:r>
              <a:rPr lang="en-US" dirty="0"/>
              <a:t>background-color</a:t>
            </a:r>
            <a:r>
              <a:rPr lang="en-US" b="1" dirty="0"/>
              <a:t>: </a:t>
            </a:r>
            <a:r>
              <a:rPr lang="en-US" b="1" dirty="0">
                <a:solidFill>
                  <a:srgbClr val="FF0000"/>
                </a:solidFill>
              </a:rPr>
              <a:t>red</a:t>
            </a:r>
            <a:r>
              <a:rPr lang="en-US" b="1" dirty="0"/>
              <a:t>;</a:t>
            </a:r>
          </a:p>
          <a:p>
            <a:pPr marL="0" indent="0">
              <a:buNone/>
            </a:pPr>
            <a:r>
              <a:rPr lang="en-US" b="1" dirty="0"/>
              <a:t>}</a:t>
            </a:r>
          </a:p>
          <a:p>
            <a:pPr marL="0" indent="0">
              <a:buNone/>
            </a:pPr>
            <a:r>
              <a:rPr lang="en-US" b="1" dirty="0"/>
              <a:t>}</a:t>
            </a:r>
          </a:p>
          <a:p>
            <a:pPr marL="0" indent="0">
              <a:buNone/>
            </a:pPr>
            <a:r>
              <a:rPr lang="en-US" sz="2100" dirty="0">
                <a:solidFill>
                  <a:srgbClr val="0000FF"/>
                </a:solidFill>
              </a:rPr>
              <a:t>@media screen and (max-width: </a:t>
            </a:r>
            <a:r>
              <a:rPr lang="en-US" sz="2100" b="1" dirty="0">
                <a:solidFill>
                  <a:srgbClr val="0000FF"/>
                </a:solidFill>
              </a:rPr>
              <a:t>768px</a:t>
            </a:r>
            <a:r>
              <a:rPr lang="en-US" sz="2100" dirty="0">
                <a:solidFill>
                  <a:srgbClr val="0000FF"/>
                </a:solidFill>
              </a:rPr>
              <a:t>) </a:t>
            </a:r>
            <a:r>
              <a:rPr lang="en-US" b="1" dirty="0"/>
              <a:t>{</a:t>
            </a:r>
          </a:p>
          <a:p>
            <a:pPr marL="0" indent="0">
              <a:buNone/>
            </a:pPr>
            <a:r>
              <a:rPr lang="en-US" dirty="0"/>
              <a:t>body </a:t>
            </a:r>
            <a:r>
              <a:rPr lang="en-US" b="1" dirty="0"/>
              <a:t>{</a:t>
            </a:r>
          </a:p>
          <a:p>
            <a:pPr marL="0" indent="0">
              <a:buNone/>
            </a:pPr>
            <a:r>
              <a:rPr lang="en-US" dirty="0"/>
              <a:t>background-color</a:t>
            </a:r>
            <a:r>
              <a:rPr lang="en-US" b="1" dirty="0"/>
              <a:t>: </a:t>
            </a:r>
            <a:r>
              <a:rPr lang="en-US" b="1" dirty="0">
                <a:solidFill>
                  <a:srgbClr val="0000FF"/>
                </a:solidFill>
              </a:rPr>
              <a:t>blue</a:t>
            </a:r>
            <a:r>
              <a:rPr lang="en-US" b="1" dirty="0"/>
              <a:t>;</a:t>
            </a:r>
          </a:p>
          <a:p>
            <a:pPr marL="0" indent="0">
              <a:buNone/>
            </a:pPr>
            <a:r>
              <a:rPr lang="en-US" b="1" dirty="0"/>
              <a:t>}</a:t>
            </a:r>
          </a:p>
          <a:p>
            <a:pPr marL="0" indent="0">
              <a:buNone/>
            </a:pPr>
            <a:r>
              <a:rPr lang="en-US" b="1" dirty="0"/>
              <a:t>}</a:t>
            </a:r>
          </a:p>
          <a:p>
            <a:pPr marL="0" indent="0">
              <a:buNone/>
            </a:pPr>
            <a:r>
              <a:rPr lang="en-US" sz="2100" dirty="0">
                <a:solidFill>
                  <a:srgbClr val="0000FF"/>
                </a:solidFill>
              </a:rPr>
              <a:t>@media screen and (max-width: </a:t>
            </a:r>
            <a:r>
              <a:rPr lang="en-US" sz="2100" b="1" dirty="0">
                <a:solidFill>
                  <a:srgbClr val="0000FF"/>
                </a:solidFill>
              </a:rPr>
              <a:t>320px</a:t>
            </a:r>
            <a:r>
              <a:rPr lang="en-US" sz="2100" dirty="0">
                <a:solidFill>
                  <a:srgbClr val="0000FF"/>
                </a:solidFill>
              </a:rPr>
              <a:t>)</a:t>
            </a:r>
            <a:r>
              <a:rPr lang="en-US" b="1" dirty="0"/>
              <a:t> {</a:t>
            </a:r>
          </a:p>
          <a:p>
            <a:pPr marL="0" indent="0">
              <a:buNone/>
            </a:pPr>
            <a:r>
              <a:rPr lang="en-US" dirty="0"/>
              <a:t>body </a:t>
            </a:r>
            <a:r>
              <a:rPr lang="en-US" b="1" dirty="0"/>
              <a:t>{</a:t>
            </a:r>
          </a:p>
          <a:p>
            <a:pPr marL="0" indent="0">
              <a:buNone/>
            </a:pPr>
            <a:r>
              <a:rPr lang="en-US" dirty="0"/>
              <a:t>background-color</a:t>
            </a:r>
            <a:r>
              <a:rPr lang="en-US" b="1" dirty="0"/>
              <a:t>: </a:t>
            </a:r>
            <a:r>
              <a:rPr lang="en-US" b="1" dirty="0">
                <a:solidFill>
                  <a:srgbClr val="00B050"/>
                </a:solidFill>
              </a:rPr>
              <a:t>green</a:t>
            </a:r>
            <a:r>
              <a:rPr lang="en-US" b="1" dirty="0"/>
              <a:t>;</a:t>
            </a:r>
          </a:p>
          <a:p>
            <a:pPr marL="0" indent="0">
              <a:buNone/>
            </a:pPr>
            <a:r>
              <a:rPr lang="en-US" b="1" dirty="0"/>
              <a:t>}</a:t>
            </a:r>
          </a:p>
          <a:p>
            <a:pPr marL="0" indent="0">
              <a:buNone/>
            </a:pPr>
            <a:r>
              <a:rPr lang="en-US" b="1" dirty="0"/>
              <a:t>}</a:t>
            </a:r>
            <a:endParaRPr lang="en-US" dirty="0"/>
          </a:p>
        </p:txBody>
      </p:sp>
      <p:sp>
        <p:nvSpPr>
          <p:cNvPr id="4" name="Slide Number Placeholder 3"/>
          <p:cNvSpPr>
            <a:spLocks noGrp="1"/>
          </p:cNvSpPr>
          <p:nvPr>
            <p:ph type="sldNum" sz="quarter" idx="12"/>
          </p:nvPr>
        </p:nvSpPr>
        <p:spPr/>
        <p:txBody>
          <a:bodyPr/>
          <a:lstStyle/>
          <a:p>
            <a:fld id="{3A0C70C5-AC53-154B-B171-0269074D3A41}" type="slidenum">
              <a:rPr lang="en-US" smtClean="0"/>
              <a:t>14</a:t>
            </a:fld>
            <a:endParaRPr lang="en-US"/>
          </a:p>
        </p:txBody>
      </p:sp>
    </p:spTree>
    <p:extLst>
      <p:ext uri="{BB962C8B-B14F-4D97-AF65-F5344CB8AC3E}">
        <p14:creationId xmlns:p14="http://schemas.microsoft.com/office/powerpoint/2010/main" val="1570378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Query example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A0C70C5-AC53-154B-B171-0269074D3A41}" type="slidenum">
              <a:rPr lang="en-US" smtClean="0"/>
              <a:t>15</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820"/>
            <a:ext cx="8229600" cy="3847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056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Query example </a:t>
            </a:r>
          </a:p>
        </p:txBody>
      </p:sp>
      <p:sp>
        <p:nvSpPr>
          <p:cNvPr id="4" name="Slide Number Placeholder 3"/>
          <p:cNvSpPr>
            <a:spLocks noGrp="1"/>
          </p:cNvSpPr>
          <p:nvPr>
            <p:ph type="sldNum" sz="quarter" idx="12"/>
          </p:nvPr>
        </p:nvSpPr>
        <p:spPr/>
        <p:txBody>
          <a:bodyPr/>
          <a:lstStyle/>
          <a:p>
            <a:fld id="{3A0C70C5-AC53-154B-B171-0269074D3A41}" type="slidenum">
              <a:rPr lang="en-US" smtClean="0"/>
              <a:t>16</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7620" y="942460"/>
            <a:ext cx="521970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876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guide lines</a:t>
            </a:r>
          </a:p>
        </p:txBody>
      </p:sp>
      <p:sp>
        <p:nvSpPr>
          <p:cNvPr id="3" name="Content Placeholder 2"/>
          <p:cNvSpPr>
            <a:spLocks noGrp="1"/>
          </p:cNvSpPr>
          <p:nvPr>
            <p:ph idx="1"/>
          </p:nvPr>
        </p:nvSpPr>
        <p:spPr/>
        <p:txBody>
          <a:bodyPr/>
          <a:lstStyle/>
          <a:p>
            <a:r>
              <a:rPr lang="en-US" dirty="0"/>
              <a:t>Resizing image to fit the screen  resolution.</a:t>
            </a:r>
          </a:p>
          <a:p>
            <a:endParaRPr lang="en-US" dirty="0"/>
          </a:p>
          <a:p>
            <a:r>
              <a:rPr lang="en-US" dirty="0"/>
              <a:t>Hiding non-essential elements especially for smaller screen.</a:t>
            </a:r>
          </a:p>
          <a:p>
            <a:endParaRPr lang="en-US" dirty="0"/>
          </a:p>
          <a:p>
            <a:r>
              <a:rPr lang="en-US" dirty="0"/>
              <a:t>Do not use web technologies that don’t work on mobile.</a:t>
            </a:r>
          </a:p>
          <a:p>
            <a:endParaRPr lang="en-US" dirty="0"/>
          </a:p>
          <a:p>
            <a:r>
              <a:rPr lang="en-US" dirty="0"/>
              <a:t>Make sure that website get loaded properly in seconds</a:t>
            </a:r>
          </a:p>
          <a:p>
            <a:endParaRPr lang="en-US" dirty="0"/>
          </a:p>
          <a:p>
            <a:r>
              <a:rPr lang="en-US" dirty="0"/>
              <a:t>Optimize your page for vertical scrolling.</a:t>
            </a:r>
          </a:p>
        </p:txBody>
      </p:sp>
      <p:sp>
        <p:nvSpPr>
          <p:cNvPr id="4" name="Slide Number Placeholder 3"/>
          <p:cNvSpPr>
            <a:spLocks noGrp="1"/>
          </p:cNvSpPr>
          <p:nvPr>
            <p:ph type="sldNum" sz="quarter" idx="12"/>
          </p:nvPr>
        </p:nvSpPr>
        <p:spPr/>
        <p:txBody>
          <a:bodyPr/>
          <a:lstStyle/>
          <a:p>
            <a:fld id="{3A0C70C5-AC53-154B-B171-0269074D3A41}" type="slidenum">
              <a:rPr lang="en-US" smtClean="0"/>
              <a:t>17</a:t>
            </a:fld>
            <a:endParaRPr lang="en-US"/>
          </a:p>
        </p:txBody>
      </p:sp>
    </p:spTree>
    <p:extLst>
      <p:ext uri="{BB962C8B-B14F-4D97-AF65-F5344CB8AC3E}">
        <p14:creationId xmlns:p14="http://schemas.microsoft.com/office/powerpoint/2010/main" val="1826396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Frameworks</a:t>
            </a:r>
          </a:p>
        </p:txBody>
      </p:sp>
      <p:sp>
        <p:nvSpPr>
          <p:cNvPr id="4" name="Slide Number Placeholder 3"/>
          <p:cNvSpPr>
            <a:spLocks noGrp="1"/>
          </p:cNvSpPr>
          <p:nvPr>
            <p:ph type="sldNum" sz="quarter" idx="12"/>
          </p:nvPr>
        </p:nvSpPr>
        <p:spPr/>
        <p:txBody>
          <a:bodyPr/>
          <a:lstStyle/>
          <a:p>
            <a:fld id="{3A0C70C5-AC53-154B-B171-0269074D3A41}" type="slidenum">
              <a:rPr lang="en-US" smtClean="0"/>
              <a:t>18</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814043"/>
            <a:ext cx="8229600" cy="1773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6850"/>
            <a:ext cx="8229600" cy="1834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9399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Frameworks</a:t>
            </a:r>
          </a:p>
        </p:txBody>
      </p:sp>
      <p:sp>
        <p:nvSpPr>
          <p:cNvPr id="4" name="Slide Number Placeholder 3"/>
          <p:cNvSpPr>
            <a:spLocks noGrp="1"/>
          </p:cNvSpPr>
          <p:nvPr>
            <p:ph type="sldNum" sz="quarter" idx="12"/>
          </p:nvPr>
        </p:nvSpPr>
        <p:spPr/>
        <p:txBody>
          <a:bodyPr/>
          <a:lstStyle/>
          <a:p>
            <a:fld id="{3A0C70C5-AC53-154B-B171-0269074D3A41}" type="slidenum">
              <a:rPr lang="en-US" smtClean="0"/>
              <a:t>19</a:t>
            </a:fld>
            <a:endParaRPr lang="en-US"/>
          </a:p>
        </p:txBody>
      </p:sp>
      <p:pic>
        <p:nvPicPr>
          <p:cNvPr id="5"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96667"/>
            <a:ext cx="8229600" cy="2683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659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Verdana" pitchFamily="34" charset="0"/>
                <a:ea typeface="Verdana" pitchFamily="34" charset="0"/>
                <a:cs typeface="Verdana" pitchFamily="34" charset="0"/>
              </a:rPr>
              <a:t>Contents</a:t>
            </a:r>
            <a:endParaRPr lang="en-US" dirty="0"/>
          </a:p>
        </p:txBody>
      </p:sp>
      <p:sp>
        <p:nvSpPr>
          <p:cNvPr id="7" name="Content Placeholder 6"/>
          <p:cNvSpPr>
            <a:spLocks noGrp="1"/>
          </p:cNvSpPr>
          <p:nvPr>
            <p:ph idx="1"/>
          </p:nvPr>
        </p:nvSpPr>
        <p:spPr>
          <a:xfrm>
            <a:off x="457200" y="914821"/>
            <a:ext cx="8229600" cy="3297583"/>
          </a:xfrm>
        </p:spPr>
        <p:txBody>
          <a:bodyPr/>
          <a:lstStyle/>
          <a:p>
            <a:r>
              <a:rPr lang="en-US" dirty="0"/>
              <a:t>Mobile is Future</a:t>
            </a:r>
          </a:p>
          <a:p>
            <a:r>
              <a:rPr lang="en-US" dirty="0"/>
              <a:t>What is Responsive Web Designs</a:t>
            </a:r>
          </a:p>
          <a:p>
            <a:r>
              <a:rPr lang="en-US" dirty="0"/>
              <a:t>Why do you need Responsive web designs</a:t>
            </a:r>
          </a:p>
          <a:p>
            <a:r>
              <a:rPr lang="en-US" dirty="0"/>
              <a:t>Adoptive vs Responsive web designs</a:t>
            </a:r>
          </a:p>
          <a:p>
            <a:r>
              <a:rPr lang="en-US" dirty="0"/>
              <a:t>Key benefits of Responsive web designs</a:t>
            </a:r>
          </a:p>
          <a:p>
            <a:r>
              <a:rPr lang="en-US" dirty="0"/>
              <a:t>How does it works</a:t>
            </a:r>
          </a:p>
          <a:p>
            <a:r>
              <a:rPr lang="en-US" dirty="0"/>
              <a:t>How you can implement Responsive Websites</a:t>
            </a:r>
          </a:p>
          <a:p>
            <a:r>
              <a:rPr lang="en-US" dirty="0"/>
              <a:t>Frameworks</a:t>
            </a:r>
          </a:p>
        </p:txBody>
      </p:sp>
      <p:sp>
        <p:nvSpPr>
          <p:cNvPr id="4" name="Slide Number Placeholder 3"/>
          <p:cNvSpPr>
            <a:spLocks noGrp="1"/>
          </p:cNvSpPr>
          <p:nvPr>
            <p:ph type="sldNum" sz="quarter" idx="12"/>
          </p:nvPr>
        </p:nvSpPr>
        <p:spPr/>
        <p:txBody>
          <a:bodyPr/>
          <a:lstStyle/>
          <a:p>
            <a:fld id="{3A0C70C5-AC53-154B-B171-0269074D3A41}" type="slidenum">
              <a:rPr lang="en-US" smtClean="0"/>
              <a:pPr/>
              <a:t>2</a:t>
            </a:fld>
            <a:endParaRPr lang="en-US"/>
          </a:p>
        </p:txBody>
      </p:sp>
    </p:spTree>
    <p:extLst>
      <p:ext uri="{BB962C8B-B14F-4D97-AF65-F5344CB8AC3E}">
        <p14:creationId xmlns:p14="http://schemas.microsoft.com/office/powerpoint/2010/main" val="2643106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is Future</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Since 2013 Mobile users accessing internet are more than computer users.</a:t>
            </a:r>
          </a:p>
          <a:p>
            <a:endParaRPr lang="en-US" dirty="0"/>
          </a:p>
        </p:txBody>
      </p:sp>
      <p:sp>
        <p:nvSpPr>
          <p:cNvPr id="4" name="Slide Number Placeholder 3"/>
          <p:cNvSpPr>
            <a:spLocks noGrp="1"/>
          </p:cNvSpPr>
          <p:nvPr>
            <p:ph type="sldNum" sz="quarter" idx="12"/>
          </p:nvPr>
        </p:nvSpPr>
        <p:spPr/>
        <p:txBody>
          <a:bodyPr/>
          <a:lstStyle/>
          <a:p>
            <a:fld id="{3A0C70C5-AC53-154B-B171-0269074D3A41}" type="slidenum">
              <a:rPr lang="en-US" smtClean="0"/>
              <a:t>3</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42" y="1872212"/>
            <a:ext cx="5186220" cy="2460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http://www.savemoneyindia.net/wp-content/uploads/2013/12/SHZW1q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136" y="1483922"/>
            <a:ext cx="3016511" cy="317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86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do you need Responsive web designs</a:t>
            </a:r>
          </a:p>
        </p:txBody>
      </p:sp>
      <p:sp>
        <p:nvSpPr>
          <p:cNvPr id="3" name="Content Placeholder 2"/>
          <p:cNvSpPr>
            <a:spLocks noGrp="1"/>
          </p:cNvSpPr>
          <p:nvPr>
            <p:ph idx="1"/>
          </p:nvPr>
        </p:nvSpPr>
        <p:spPr/>
        <p:txBody>
          <a:bodyPr/>
          <a:lstStyle/>
          <a:p>
            <a:pPr marL="285750" indent="-285750">
              <a:buFont typeface="Arial" pitchFamily="34" charset="0"/>
              <a:buChar char="•"/>
            </a:pPr>
            <a:r>
              <a:rPr lang="en-US" dirty="0">
                <a:latin typeface="Verdana" pitchFamily="34" charset="0"/>
                <a:ea typeface="Verdana" pitchFamily="34" charset="0"/>
                <a:cs typeface="Verdana" pitchFamily="34" charset="0"/>
              </a:rPr>
              <a:t>The Number of devices, platforms and browser that need to work with your website is growing exponential rate.</a:t>
            </a:r>
          </a:p>
          <a:p>
            <a:pPr marL="285750" indent="-285750">
              <a:buFont typeface="Arial" pitchFamily="34" charset="0"/>
              <a:buChar char="•"/>
            </a:pPr>
            <a:endParaRPr lang="en-US" dirty="0">
              <a:latin typeface="Verdana" pitchFamily="34" charset="0"/>
              <a:ea typeface="Verdana" pitchFamily="34" charset="0"/>
              <a:cs typeface="Verdana" pitchFamily="34" charset="0"/>
            </a:endParaRPr>
          </a:p>
          <a:p>
            <a:pPr marL="285750" indent="-285750">
              <a:buFont typeface="Arial" pitchFamily="34" charset="0"/>
              <a:buChar char="•"/>
            </a:pPr>
            <a:r>
              <a:rPr lang="en-US" dirty="0">
                <a:latin typeface="Verdana" pitchFamily="34" charset="0"/>
                <a:ea typeface="Verdana" pitchFamily="34" charset="0"/>
                <a:cs typeface="Verdana" pitchFamily="34" charset="0"/>
              </a:rPr>
              <a:t>New devices with varying screen resolution </a:t>
            </a:r>
          </a:p>
          <a:p>
            <a:endParaRPr lang="en-US" dirty="0"/>
          </a:p>
        </p:txBody>
      </p:sp>
      <p:sp>
        <p:nvSpPr>
          <p:cNvPr id="4" name="Slide Number Placeholder 3"/>
          <p:cNvSpPr>
            <a:spLocks noGrp="1"/>
          </p:cNvSpPr>
          <p:nvPr>
            <p:ph type="sldNum" sz="quarter" idx="12"/>
          </p:nvPr>
        </p:nvSpPr>
        <p:spPr/>
        <p:txBody>
          <a:bodyPr/>
          <a:lstStyle/>
          <a:p>
            <a:fld id="{3A0C70C5-AC53-154B-B171-0269074D3A41}" type="slidenum">
              <a:rPr lang="en-US" smtClean="0"/>
              <a:t>4</a:t>
            </a:fld>
            <a:endParaRPr lang="en-US"/>
          </a:p>
        </p:txBody>
      </p:sp>
    </p:spTree>
    <p:extLst>
      <p:ext uri="{BB962C8B-B14F-4D97-AF65-F5344CB8AC3E}">
        <p14:creationId xmlns:p14="http://schemas.microsoft.com/office/powerpoint/2010/main" val="850869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Responsive Web Designs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Responsive Websites respond to there environment.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Responsive Web Designing </a:t>
            </a:r>
            <a:r>
              <a:rPr lang="en-US" b="1" dirty="0"/>
              <a:t>(RWD)</a:t>
            </a:r>
            <a:r>
              <a:rPr lang="en-US" dirty="0"/>
              <a:t> is a process of </a:t>
            </a:r>
            <a:r>
              <a:rPr lang="en-US" b="1" dirty="0"/>
              <a:t>designing a single website </a:t>
            </a:r>
            <a:r>
              <a:rPr lang="en-US" dirty="0"/>
              <a:t>to be used and compatible on different  portable or handy electronic devices with different Screen size , platform and orientation .</a:t>
            </a:r>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2"/>
          </p:nvPr>
        </p:nvSpPr>
        <p:spPr/>
        <p:txBody>
          <a:bodyPr/>
          <a:lstStyle/>
          <a:p>
            <a:fld id="{3A0C70C5-AC53-154B-B171-0269074D3A41}" type="slidenum">
              <a:rPr lang="en-US" smtClean="0"/>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60" y="3083668"/>
            <a:ext cx="8103140" cy="15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4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Responsive Web Designs</a:t>
            </a:r>
          </a:p>
        </p:txBody>
      </p:sp>
      <p:sp>
        <p:nvSpPr>
          <p:cNvPr id="3" name="Content Placeholder 2"/>
          <p:cNvSpPr>
            <a:spLocks noGrp="1"/>
          </p:cNvSpPr>
          <p:nvPr>
            <p:ph idx="1"/>
          </p:nvPr>
        </p:nvSpPr>
        <p:spPr/>
        <p:txBody>
          <a:bodyPr/>
          <a:lstStyle/>
          <a:p>
            <a:r>
              <a:rPr lang="en-US" dirty="0"/>
              <a:t>A Responsive Website serves the exact same page to every visitor but the design and layout of that page responds to the size of the visitors screen size. Every piece of content on a responsive site adapts to how it is being viewed – be it desktop PC , Mobile or TV.</a:t>
            </a:r>
          </a:p>
          <a:p>
            <a:endParaRPr lang="en-US" dirty="0"/>
          </a:p>
          <a:p>
            <a:r>
              <a:rPr lang="en-US" dirty="0"/>
              <a:t>All Type of devices are considered during design process.</a:t>
            </a:r>
          </a:p>
        </p:txBody>
      </p:sp>
      <p:sp>
        <p:nvSpPr>
          <p:cNvPr id="4" name="Slide Number Placeholder 3"/>
          <p:cNvSpPr>
            <a:spLocks noGrp="1"/>
          </p:cNvSpPr>
          <p:nvPr>
            <p:ph type="sldNum" sz="quarter" idx="12"/>
          </p:nvPr>
        </p:nvSpPr>
        <p:spPr/>
        <p:txBody>
          <a:bodyPr/>
          <a:lstStyle/>
          <a:p>
            <a:fld id="{3A0C70C5-AC53-154B-B171-0269074D3A41}" type="slidenum">
              <a:rPr lang="en-US" smtClean="0"/>
              <a:t>6</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268" y="3137389"/>
            <a:ext cx="7354624" cy="148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87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 / Responsive Process</a:t>
            </a:r>
          </a:p>
        </p:txBody>
      </p:sp>
      <p:sp>
        <p:nvSpPr>
          <p:cNvPr id="4" name="Slide Number Placeholder 3"/>
          <p:cNvSpPr>
            <a:spLocks noGrp="1"/>
          </p:cNvSpPr>
          <p:nvPr>
            <p:ph type="sldNum" sz="quarter" idx="12"/>
          </p:nvPr>
        </p:nvSpPr>
        <p:spPr/>
        <p:txBody>
          <a:bodyPr/>
          <a:lstStyle/>
          <a:p>
            <a:fld id="{3A0C70C5-AC53-154B-B171-0269074D3A41}" type="slidenum">
              <a:rPr lang="en-US" smtClean="0"/>
              <a:t>7</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42975"/>
            <a:ext cx="8229600" cy="382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67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Adoptive Vs Responsive web designs</a:t>
            </a:r>
          </a:p>
        </p:txBody>
      </p:sp>
      <p:sp>
        <p:nvSpPr>
          <p:cNvPr id="3" name="Content Placeholder 2"/>
          <p:cNvSpPr>
            <a:spLocks noGrp="1"/>
          </p:cNvSpPr>
          <p:nvPr>
            <p:ph idx="1"/>
          </p:nvPr>
        </p:nvSpPr>
        <p:spPr/>
        <p:txBody>
          <a:bodyPr>
            <a:normAutofit fontScale="85000" lnSpcReduction="10000"/>
          </a:bodyPr>
          <a:lstStyle/>
          <a:p>
            <a:pPr marL="285750" indent="-285750">
              <a:buFont typeface="Arial" panose="020B0604020202020204" pitchFamily="34" charset="0"/>
              <a:buChar char="•"/>
            </a:pPr>
            <a:r>
              <a:rPr lang="en-US" dirty="0"/>
              <a:t>AWD depends on predefined screen sizing</a:t>
            </a:r>
          </a:p>
          <a:p>
            <a:pPr marL="285750" indent="-285750">
              <a:buFont typeface="Arial" panose="020B0604020202020204" pitchFamily="34" charset="0"/>
              <a:buChar char="•"/>
            </a:pPr>
            <a:r>
              <a:rPr lang="en-US" dirty="0"/>
              <a:t>RWD depends on flexible and fluid grids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AWD possesses a consistent and layered approach using scripting</a:t>
            </a:r>
          </a:p>
          <a:p>
            <a:pPr marL="285750" indent="-285750">
              <a:buFont typeface="Arial" panose="020B0604020202020204" pitchFamily="34" charset="0"/>
              <a:buChar char="•"/>
            </a:pPr>
            <a:r>
              <a:rPr lang="en-US" dirty="0"/>
              <a:t>RWD consists of a little more coding approach with fluid grids &amp; CSS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AWD is recommended for end users with a limited budget or limited device types and screen sizes. It is also better for applications which have a </a:t>
            </a:r>
            <a:r>
              <a:rPr lang="en-US" b="1" dirty="0"/>
              <a:t>lot of images </a:t>
            </a:r>
            <a:r>
              <a:rPr lang="en-US" dirty="0"/>
              <a:t>which do not scale well</a:t>
            </a:r>
          </a:p>
          <a:p>
            <a:pPr marL="285750" indent="-285750">
              <a:buFont typeface="Arial" panose="020B0604020202020204" pitchFamily="34" charset="0"/>
              <a:buChar char="•"/>
            </a:pPr>
            <a:r>
              <a:rPr lang="en-US" dirty="0"/>
              <a:t>RWD is recommended for end users for whom budget is no question and who need a variance of mobile devices for their application to be implemented.</a:t>
            </a:r>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2"/>
          </p:nvPr>
        </p:nvSpPr>
        <p:spPr/>
        <p:txBody>
          <a:bodyPr/>
          <a:lstStyle/>
          <a:p>
            <a:fld id="{3A0C70C5-AC53-154B-B171-0269074D3A41}" type="slidenum">
              <a:rPr lang="en-US" smtClean="0"/>
              <a:t>8</a:t>
            </a:fld>
            <a:endParaRPr lang="en-US"/>
          </a:p>
        </p:txBody>
      </p:sp>
    </p:spTree>
    <p:extLst>
      <p:ext uri="{BB962C8B-B14F-4D97-AF65-F5344CB8AC3E}">
        <p14:creationId xmlns:p14="http://schemas.microsoft.com/office/powerpoint/2010/main" val="2458353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ADVANTAGES of Responsive Web Design</a:t>
            </a:r>
            <a:endParaRPr lang="en-US" dirty="0"/>
          </a:p>
        </p:txBody>
      </p:sp>
      <p:sp>
        <p:nvSpPr>
          <p:cNvPr id="3" name="Content Placeholder 2"/>
          <p:cNvSpPr>
            <a:spLocks noGrp="1"/>
          </p:cNvSpPr>
          <p:nvPr>
            <p:ph idx="1"/>
          </p:nvPr>
        </p:nvSpPr>
        <p:spPr/>
        <p:txBody>
          <a:bodyPr>
            <a:normAutofit fontScale="77500" lnSpcReduction="20000"/>
          </a:bodyPr>
          <a:lstStyle/>
          <a:p>
            <a:r>
              <a:rPr lang="en-US" altLang="en-US" sz="2600" b="1" dirty="0"/>
              <a:t>User Experience (UX)</a:t>
            </a:r>
            <a:r>
              <a:rPr lang="en-US" altLang="en-US" sz="2600" dirty="0"/>
              <a:t>: Website adjusts to any screen size, making it a good long-term solution to UX with the current plethora of devices (including mobile/tablet hybrids). Hiding elements which aren't crucial for mobile visitors helps to achieve their goals faster.</a:t>
            </a:r>
          </a:p>
          <a:p>
            <a:endParaRPr lang="en-US" altLang="en-US" sz="2600" dirty="0"/>
          </a:p>
          <a:p>
            <a:r>
              <a:rPr lang="en-US" altLang="en-US" sz="2600" b="1" dirty="0"/>
              <a:t>Analytics</a:t>
            </a:r>
            <a:r>
              <a:rPr lang="en-US" altLang="en-US" sz="2600" dirty="0"/>
              <a:t>: One complete view for all the traffic. To get insights on the mobile visitors, create a "mobile-only" segment</a:t>
            </a:r>
          </a:p>
          <a:p>
            <a:endParaRPr lang="en-US" altLang="en-US" sz="2600" dirty="0"/>
          </a:p>
          <a:p>
            <a:r>
              <a:rPr lang="en-US" altLang="en-US" sz="2600" b="1" dirty="0"/>
              <a:t>Sharing/Linking</a:t>
            </a:r>
            <a:r>
              <a:rPr lang="en-US" altLang="en-US" sz="2600" dirty="0"/>
              <a:t>: One URL to accumulate all of the shares, likes, tweets, and inbound links. </a:t>
            </a:r>
          </a:p>
          <a:p>
            <a:endParaRPr lang="en-US" altLang="en-US" sz="2600" dirty="0"/>
          </a:p>
          <a:p>
            <a:r>
              <a:rPr lang="en-US" altLang="en-US" sz="2500" b="1" dirty="0"/>
              <a:t>SEO</a:t>
            </a:r>
            <a:r>
              <a:rPr lang="en-US" altLang="en-US" sz="2600" dirty="0"/>
              <a:t>: Going with the advantage above, </a:t>
            </a:r>
            <a:r>
              <a:rPr lang="en-US" altLang="en-US" sz="2600" b="1" dirty="0"/>
              <a:t>one URL </a:t>
            </a:r>
            <a:r>
              <a:rPr lang="en-US" altLang="en-US" sz="2600" dirty="0"/>
              <a:t>accumulates all links, PageRank, Page Authority, etc. </a:t>
            </a:r>
            <a:endParaRPr lang="en-US" sz="1500" dirty="0"/>
          </a:p>
        </p:txBody>
      </p:sp>
      <p:sp>
        <p:nvSpPr>
          <p:cNvPr id="4" name="Slide Number Placeholder 3"/>
          <p:cNvSpPr>
            <a:spLocks noGrp="1"/>
          </p:cNvSpPr>
          <p:nvPr>
            <p:ph type="sldNum" sz="quarter" idx="12"/>
          </p:nvPr>
        </p:nvSpPr>
        <p:spPr/>
        <p:txBody>
          <a:bodyPr/>
          <a:lstStyle/>
          <a:p>
            <a:fld id="{3A0C70C5-AC53-154B-B171-0269074D3A41}" type="slidenum">
              <a:rPr lang="en-US" smtClean="0"/>
              <a:t>9</a:t>
            </a:fld>
            <a:endParaRPr lang="en-US"/>
          </a:p>
        </p:txBody>
      </p:sp>
    </p:spTree>
    <p:extLst>
      <p:ext uri="{BB962C8B-B14F-4D97-AF65-F5344CB8AC3E}">
        <p14:creationId xmlns:p14="http://schemas.microsoft.com/office/powerpoint/2010/main" val="615422078"/>
      </p:ext>
    </p:extLst>
  </p:cSld>
  <p:clrMapOvr>
    <a:masterClrMapping/>
  </p:clrMapOvr>
</p:sld>
</file>

<file path=ppt/theme/theme1.xml><?xml version="1.0" encoding="utf-8"?>
<a:theme xmlns:a="http://schemas.openxmlformats.org/drawingml/2006/main" name="TomTom 16 9">
  <a:themeElements>
    <a:clrScheme name="Custom 11">
      <a:dk1>
        <a:srgbClr val="000000"/>
      </a:dk1>
      <a:lt1>
        <a:srgbClr val="FFFFFF"/>
      </a:lt1>
      <a:dk2>
        <a:srgbClr val="404040"/>
      </a:dk2>
      <a:lt2>
        <a:srgbClr val="8E8E8E"/>
      </a:lt2>
      <a:accent1>
        <a:srgbClr val="B0D226"/>
      </a:accent1>
      <a:accent2>
        <a:srgbClr val="A9ABAE"/>
      </a:accent2>
      <a:accent3>
        <a:srgbClr val="00A2BD"/>
      </a:accent3>
      <a:accent4>
        <a:srgbClr val="424542"/>
      </a:accent4>
      <a:accent5>
        <a:srgbClr val="FF1400"/>
      </a:accent5>
      <a:accent6>
        <a:srgbClr val="52B028"/>
      </a:accent6>
      <a:hlink>
        <a:srgbClr val="AECC2A"/>
      </a:hlink>
      <a:folHlink>
        <a:srgbClr val="AECC2A"/>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1EDFEAA6881428591471F044CAE47" ma:contentTypeVersion="3" ma:contentTypeDescription="Create a new document." ma:contentTypeScope="" ma:versionID="cd8c9659b7a3749a14e4aae4ed0a0260">
  <xsd:schema xmlns:xsd="http://www.w3.org/2001/XMLSchema" xmlns:xs="http://www.w3.org/2001/XMLSchema" xmlns:p="http://schemas.microsoft.com/office/2006/metadata/properties" xmlns:ns1="http://schemas.microsoft.com/sharepoint/v3" xmlns:ns2="4dfd58f6-105f-491b-a1bb-bdda3388ee03" targetNamespace="http://schemas.microsoft.com/office/2006/metadata/properties" ma:root="true" ma:fieldsID="c4090b16c87c34bfdbe457ae7f1cf41b" ns1:_="" ns2:_="">
    <xsd:import namespace="http://schemas.microsoft.com/sharepoint/v3"/>
    <xsd:import namespace="4dfd58f6-105f-491b-a1bb-bdda3388ee03"/>
    <xsd:element name="properties">
      <xsd:complexType>
        <xsd:sequence>
          <xsd:element name="documentManagement">
            <xsd:complexType>
              <xsd:all>
                <xsd:element ref="ns2:_dlc_DocId" minOccurs="0"/>
                <xsd:element ref="ns2:_dlc_DocIdUrl" minOccurs="0"/>
                <xsd:element ref="ns2:_dlc_DocIdPersistId" minOccurs="0"/>
                <xsd:element ref="ns2:DocumentCategory"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2" nillable="true" ma:displayName="Scheduling Start Date" ma:description="" ma:hidden="true" ma:internalName="PublishingStartDate">
      <xsd:simpleType>
        <xsd:restriction base="dms:Unknown"/>
      </xsd:simpleType>
    </xsd:element>
    <xsd:element name="PublishingExpirationDate" ma:index="13"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dfd58f6-105f-491b-a1bb-bdda3388ee0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DocumentCategory" ma:index="11" nillable="true" ma:displayName="Document Category" ma:format="Dropdown" ma:internalName="DocumentCategory">
      <xsd:simpleType>
        <xsd:restriction base="dms:Choice">
          <xsd:enumeration value="Benefits"/>
          <xsd:enumeration value="Best Practices"/>
          <xsd:enumeration value="Forms"/>
          <xsd:enumeration value="Manuals &amp; User Guides"/>
          <xsd:enumeration value="Organization Chart"/>
          <xsd:enumeration value="Other"/>
          <xsd:enumeration value="Policies"/>
          <xsd:enumeration value="Presentations"/>
          <xsd:enumeration value="Templ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4dfd58f6-105f-491b-a1bb-bdda3388ee03">TOMTOM-596-75</_dlc_DocId>
    <DocumentCategory xmlns="4dfd58f6-105f-491b-a1bb-bdda3388ee03">Template</DocumentCategory>
    <_dlc_DocIdUrl xmlns="4dfd58f6-105f-491b-a1bb-bdda3388ee03">
      <Url>http://intouch.tomtomgroup.com/About/TomTomBrand/_layouts/DocIdRedir.aspx?ID=TOMTOM-596-75</Url>
      <Description>TOMTOM-596-75</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9ADB77F-89D6-4013-B250-474967D43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dfd58f6-105f-491b-a1bb-bdda3388ee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7E8BFC-68EB-4146-B518-6B40F9A11DB1}">
  <ds:schemaRefs>
    <ds:schemaRef ds:uri="http://purl.org/dc/elements/1.1/"/>
    <ds:schemaRef ds:uri="http://www.w3.org/XML/1998/namespace"/>
    <ds:schemaRef ds:uri="http://schemas.microsoft.com/sharepoint/v3"/>
    <ds:schemaRef ds:uri="http://purl.org/dc/dcmitype/"/>
    <ds:schemaRef ds:uri="http://schemas.microsoft.com/office/2006/documentManagement/types"/>
    <ds:schemaRef ds:uri="http://purl.org/dc/terms/"/>
    <ds:schemaRef ds:uri="4dfd58f6-105f-491b-a1bb-bdda3388ee03"/>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1D0D8DB8-C7AD-4BE4-A5C2-B8F36910C16D}">
  <ds:schemaRefs>
    <ds:schemaRef ds:uri="http://schemas.microsoft.com/sharepoint/v3/contenttype/forms"/>
  </ds:schemaRefs>
</ds:datastoreItem>
</file>

<file path=customXml/itemProps4.xml><?xml version="1.0" encoding="utf-8"?>
<ds:datastoreItem xmlns:ds="http://schemas.openxmlformats.org/officeDocument/2006/customXml" ds:itemID="{D7BF1EDA-9B94-4B3F-9F09-6C62E5FE384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TomTom 16 9.thmx</Template>
  <TotalTime>1201</TotalTime>
  <Words>799</Words>
  <Application>Microsoft Office PowerPoint</Application>
  <PresentationFormat>On-screen Show (16:9)</PresentationFormat>
  <Paragraphs>120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Verdana</vt:lpstr>
      <vt:lpstr>TomTom 16 9</vt:lpstr>
      <vt:lpstr>CAP782:Responsive Web Design</vt:lpstr>
      <vt:lpstr>Contents</vt:lpstr>
      <vt:lpstr>Mobile is Future</vt:lpstr>
      <vt:lpstr>Why do you need Responsive web designs</vt:lpstr>
      <vt:lpstr>What is Responsive Web Designs</vt:lpstr>
      <vt:lpstr>What is Responsive Web Designs</vt:lpstr>
      <vt:lpstr>How does it work / Responsive Process</vt:lpstr>
      <vt:lpstr>Adoptive Vs Responsive web designs</vt:lpstr>
      <vt:lpstr>ADVANTAGES of Responsive Web Design</vt:lpstr>
      <vt:lpstr>ADVANTAGES of Responsive Web Design</vt:lpstr>
      <vt:lpstr>Key benefits of Responsive web designs</vt:lpstr>
      <vt:lpstr>How do we design for RWD</vt:lpstr>
      <vt:lpstr>How does it works</vt:lpstr>
      <vt:lpstr>Media Query example </vt:lpstr>
      <vt:lpstr>Media Query example </vt:lpstr>
      <vt:lpstr>Media Query example </vt:lpstr>
      <vt:lpstr>Important guide lines</vt:lpstr>
      <vt:lpstr>Frameworks</vt:lpstr>
      <vt:lpstr>Frameworks</vt:lpstr>
    </vt:vector>
  </TitlesOfParts>
  <Company>TomTom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16:9</dc:title>
  <dc:creator>Aaron Williams</dc:creator>
  <cp:lastModifiedBy>Sahil Rampal</cp:lastModifiedBy>
  <cp:revision>156</cp:revision>
  <cp:lastPrinted>2014-09-18T12:38:32Z</cp:lastPrinted>
  <dcterms:created xsi:type="dcterms:W3CDTF">2013-07-03T13:34:25Z</dcterms:created>
  <dcterms:modified xsi:type="dcterms:W3CDTF">2023-01-05T05:25:32Z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e8cbf860-90f5-4d59-ae5c-b2eeef93ddbe</vt:lpwstr>
  </property>
  <property fmtid="{D5CDD505-2E9C-101B-9397-08002B2CF9AE}" pid="3" name="ContentTypeId">
    <vt:lpwstr>0x0101009AF1EDFEAA6881428591471F044CAE47</vt:lpwstr>
  </property>
</Properties>
</file>