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8" r:id="rId6"/>
    <p:sldId id="269" r:id="rId7"/>
    <p:sldId id="270" r:id="rId8"/>
    <p:sldId id="271" r:id="rId9"/>
    <p:sldId id="260" r:id="rId10"/>
    <p:sldId id="267" r:id="rId11"/>
    <p:sldId id="261" r:id="rId12"/>
    <p:sldId id="262" r:id="rId13"/>
    <p:sldId id="263" r:id="rId14"/>
    <p:sldId id="272" r:id="rId15"/>
    <p:sldId id="264" r:id="rId16"/>
    <p:sldId id="265" r:id="rId17"/>
    <p:sldId id="266" r:id="rId18"/>
    <p:sldId id="274" r:id="rId19"/>
    <p:sldId id="278" r:id="rId20"/>
    <p:sldId id="279" r:id="rId21"/>
    <p:sldId id="275" r:id="rId22"/>
    <p:sldId id="276" r:id="rId23"/>
    <p:sldId id="281" r:id="rId24"/>
    <p:sldId id="277" r:id="rId25"/>
    <p:sldId id="280" r:id="rId26"/>
    <p:sldId id="27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0" d="100"/>
          <a:sy n="60" d="100"/>
        </p:scale>
        <p:origin x="103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730E7-0E36-49E1-A99E-BF7A5E831F71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FBAEB-75FB-4686-9B34-906605FFA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48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1DDDF-012C-445B-9922-EEA066709D59}" type="datetime1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AF34-210C-411A-BD1E-28C4388945D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203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EB524-3797-4DD0-AEDB-BF52A980145A}" type="datetime1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AF34-210C-411A-BD1E-28C438894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13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9CBBA-634C-471F-98EF-32C7AC09BD28}" type="datetime1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AF34-210C-411A-BD1E-28C438894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0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214B-61AD-44B0-88D1-E40266575561}" type="datetime1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AF34-210C-411A-BD1E-28C438894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79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7218-38EC-412B-A26A-B4F789BA99D0}" type="datetime1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AF34-210C-411A-BD1E-28C4388945D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27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26C8-B76E-4412-A8B9-BDE92E6171B6}" type="datetime1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AF34-210C-411A-BD1E-28C438894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33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47D1-BC63-43DB-A88E-BF60AD1BA319}" type="datetime1">
              <a:rPr lang="en-US" smtClean="0"/>
              <a:t>9/1/2021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AF34-210C-411A-BD1E-28C438894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16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0EF55-B82E-4D28-88B1-D9B362641F3F}" type="datetime1">
              <a:rPr lang="en-US" smtClean="0"/>
              <a:t>9/1/2021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AF34-210C-411A-BD1E-28C438894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08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68BD-7980-4B50-BB5B-C38D41AD033A}" type="datetime1">
              <a:rPr lang="en-US" smtClean="0"/>
              <a:t>9/1/2021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Lovely Professional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AF34-210C-411A-BD1E-28C438894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38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6ECDEE9-8292-4384-BB63-1CC3674C261F}" type="datetime1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Lovely Professional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34AF34-210C-411A-BD1E-28C438894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61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E15-18C6-4AAD-AC74-9B2B0CADECD8}" type="datetime1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AF34-210C-411A-BD1E-28C438894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07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0844B01-67BA-4A07-BD04-503788446C07}" type="datetime1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34AF34-210C-411A-BD1E-28C4388945D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847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F7383-4DC2-4376-A3AA-E937F969DE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UNIT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D80F83-50E1-497F-B521-DBBC0E24D1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4800" b="1" dirty="0"/>
              <a:t>Frame and div tag in html</a:t>
            </a:r>
          </a:p>
          <a:p>
            <a:endParaRPr lang="en-US" sz="48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D7D377-E7EA-4C52-9E34-03BF83F2A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1FD61-D7CD-45ED-B339-AF56D758C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AF34-210C-411A-BD1E-28C4388945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01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62546-BF52-4718-A302-3C7E01A23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The &lt;frame&gt; Tag Attributes</a:t>
            </a:r>
            <a:br>
              <a:rPr lang="en-US" b="0" i="0" dirty="0"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37424-18CB-4893-A06B-F1A930FD9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Src</a:t>
            </a:r>
            <a:endParaRPr lang="en-US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Name</a:t>
            </a:r>
          </a:p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Frameborder</a:t>
            </a:r>
          </a:p>
          <a:p>
            <a:r>
              <a:rPr lang="en-US" b="1" dirty="0" err="1">
                <a:solidFill>
                  <a:srgbClr val="000000"/>
                </a:solidFill>
                <a:latin typeface="Arial" panose="020B0604020202020204" pitchFamily="34" charset="0"/>
              </a:rPr>
              <a:t>Marginwidth</a:t>
            </a:r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b="1" dirty="0" err="1">
                <a:solidFill>
                  <a:srgbClr val="000000"/>
                </a:solidFill>
                <a:latin typeface="Arial" panose="020B0604020202020204" pitchFamily="34" charset="0"/>
              </a:rPr>
              <a:t>Marginheight</a:t>
            </a:r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b="1" dirty="0" err="1">
                <a:solidFill>
                  <a:srgbClr val="000000"/>
                </a:solidFill>
                <a:latin typeface="Arial" panose="020B0604020202020204" pitchFamily="34" charset="0"/>
              </a:rPr>
              <a:t>Norsize</a:t>
            </a:r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Scrolling</a:t>
            </a:r>
          </a:p>
          <a:p>
            <a:r>
              <a:rPr lang="en-US" b="1" dirty="0" err="1">
                <a:solidFill>
                  <a:srgbClr val="000000"/>
                </a:solidFill>
                <a:latin typeface="Arial" panose="020B0604020202020204" pitchFamily="34" charset="0"/>
              </a:rPr>
              <a:t>longdesc</a:t>
            </a:r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86B878-F2F5-4331-B85E-9D474F6F5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BB23E8-71FF-4724-AE9F-B2AA627BA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AF34-210C-411A-BD1E-28C4388945D4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357EA0-1A8D-4D71-A632-D43C860BA4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864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343BD-7B03-4B73-A85A-424CACB30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Frame's name and target attributes</a:t>
            </a:r>
            <a:br>
              <a:rPr lang="en-US" b="0" i="0" dirty="0"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E2AF6-FA38-4A6C-9F27-D52D5BAC7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&lt;frameset cols = "200, *"&gt;</a:t>
            </a:r>
          </a:p>
          <a:p>
            <a:pPr lvl="1"/>
            <a:r>
              <a:rPr lang="en-US" dirty="0"/>
              <a:t>      &lt;frame </a:t>
            </a:r>
            <a:r>
              <a:rPr lang="en-US" dirty="0" err="1"/>
              <a:t>src</a:t>
            </a:r>
            <a:r>
              <a:rPr lang="en-US" dirty="0"/>
              <a:t> = "/html/menu.htm" name = "</a:t>
            </a:r>
            <a:r>
              <a:rPr lang="en-US" dirty="0" err="1"/>
              <a:t>menu_page</a:t>
            </a:r>
            <a:r>
              <a:rPr lang="en-US" dirty="0"/>
              <a:t>" /&gt;</a:t>
            </a:r>
          </a:p>
          <a:p>
            <a:pPr lvl="1"/>
            <a:r>
              <a:rPr lang="en-US" dirty="0"/>
              <a:t>      &lt;frame </a:t>
            </a:r>
            <a:r>
              <a:rPr lang="en-US" dirty="0" err="1"/>
              <a:t>src</a:t>
            </a:r>
            <a:r>
              <a:rPr lang="en-US" dirty="0"/>
              <a:t> = "/html/main.htm" name = "</a:t>
            </a:r>
            <a:r>
              <a:rPr lang="en-US" dirty="0" err="1"/>
              <a:t>main_page</a:t>
            </a:r>
            <a:r>
              <a:rPr lang="en-US" dirty="0"/>
              <a:t>" /&gt;</a:t>
            </a:r>
          </a:p>
          <a:p>
            <a:pPr lvl="1"/>
            <a:r>
              <a:rPr lang="en-US" dirty="0"/>
              <a:t>      </a:t>
            </a:r>
          </a:p>
          <a:p>
            <a:pPr lvl="1"/>
            <a:r>
              <a:rPr lang="en-US" dirty="0"/>
              <a:t>      &lt;</a:t>
            </a:r>
            <a:r>
              <a:rPr lang="en-US" dirty="0" err="1"/>
              <a:t>noframes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         &lt;body&gt;Your browser does not support frames.&lt;/body&gt;</a:t>
            </a:r>
          </a:p>
          <a:p>
            <a:pPr lvl="1"/>
            <a:r>
              <a:rPr lang="en-US" dirty="0"/>
              <a:t>      &lt;/</a:t>
            </a:r>
            <a:r>
              <a:rPr lang="en-US" dirty="0" err="1"/>
              <a:t>noframes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   &lt;/frameset&gt;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69B55-A962-49AC-A629-5D3ADD9DB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30611E-AE7D-4487-9FA3-8AEA06783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AF34-210C-411A-BD1E-28C4388945D4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0AFA52-25D4-4B45-85FF-CF1CAFF007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145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5C8A6-BA66-4257-B354-23740B918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Define a frameset with two columns: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39F8D-0E92-4F12-BE87-C8E8BA0F0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&lt;FRAMESET COLS="*,*"&gt;</a:t>
            </a:r>
          </a:p>
          <a:p>
            <a:r>
              <a:rPr lang="en-US" dirty="0"/>
              <a:t>&lt;FRAME SRC="leftmost.html" NAME=left&gt;</a:t>
            </a:r>
          </a:p>
          <a:p>
            <a:r>
              <a:rPr lang="en-US" dirty="0"/>
              <a:t>&lt;FRAME NAME=right&gt;</a:t>
            </a:r>
          </a:p>
          <a:p>
            <a:r>
              <a:rPr lang="en-US" dirty="0"/>
              <a:t>&lt;/FRAMESET&gt;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2A59EF-5EBF-45C4-A681-BE630D9B7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8D321-F010-4F97-B140-034AA5B29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AF34-210C-411A-BD1E-28C4388945D4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F90554-945A-4F19-B936-79ECF1F0A6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68786DF-37AE-4E87-8364-2E7E7EE337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130472"/>
              </p:ext>
            </p:extLst>
          </p:nvPr>
        </p:nvGraphicFramePr>
        <p:xfrm>
          <a:off x="5646821" y="3603218"/>
          <a:ext cx="4859254" cy="1738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190">
                  <a:extLst>
                    <a:ext uri="{9D8B030D-6E8A-4147-A177-3AD203B41FA5}">
                      <a16:colId xmlns:a16="http://schemas.microsoft.com/office/drawing/2014/main" val="213855539"/>
                    </a:ext>
                  </a:extLst>
                </a:gridCol>
                <a:gridCol w="2501064">
                  <a:extLst>
                    <a:ext uri="{9D8B030D-6E8A-4147-A177-3AD203B41FA5}">
                      <a16:colId xmlns:a16="http://schemas.microsoft.com/office/drawing/2014/main" val="3925053073"/>
                    </a:ext>
                  </a:extLst>
                </a:gridCol>
              </a:tblGrid>
              <a:tr h="173880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left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Right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899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66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93C71-020A-4FAB-BD1E-9FD8488F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45F18-C1C8-45D2-ABD1-8AE76489C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&lt;FRAMESET ROWS="25%,75%"&gt;</a:t>
            </a:r>
          </a:p>
          <a:p>
            <a:r>
              <a:rPr lang="en-US" dirty="0"/>
              <a:t>&lt;FRAME SRC="top.html" NAME=</a:t>
            </a:r>
            <a:r>
              <a:rPr lang="en-US" dirty="0" err="1"/>
              <a:t>topright</a:t>
            </a:r>
            <a:r>
              <a:rPr lang="en-US" dirty="0"/>
              <a:t>&gt;</a:t>
            </a:r>
          </a:p>
          <a:p>
            <a:r>
              <a:rPr lang="en-US" dirty="0"/>
              <a:t>&lt;FRAME SRC="bottom.html" NAME=</a:t>
            </a:r>
            <a:r>
              <a:rPr lang="en-US" dirty="0" err="1"/>
              <a:t>bottomright</a:t>
            </a:r>
            <a:r>
              <a:rPr lang="en-US" dirty="0"/>
              <a:t>&gt;</a:t>
            </a:r>
          </a:p>
          <a:p>
            <a:r>
              <a:rPr lang="en-US" dirty="0"/>
              <a:t>&lt;/FRAMESET&gt;</a:t>
            </a:r>
          </a:p>
          <a:p>
            <a:endParaRPr lang="en-US" dirty="0"/>
          </a:p>
          <a:p>
            <a:r>
              <a:rPr lang="en-US" dirty="0"/>
              <a:t>&lt;FRAMESET COLS="*,*"&gt;</a:t>
            </a:r>
          </a:p>
          <a:p>
            <a:r>
              <a:rPr lang="en-US" dirty="0"/>
              <a:t>&lt;FRAME SRC="leftmost.html" NAME=left&gt;</a:t>
            </a:r>
          </a:p>
          <a:p>
            <a:r>
              <a:rPr lang="en-US" dirty="0"/>
              <a:t>&lt;FRAMESET ROWS="25%,75%"&gt;</a:t>
            </a:r>
          </a:p>
          <a:p>
            <a:r>
              <a:rPr lang="en-US" dirty="0"/>
              <a:t>&lt;FRAME SRC="top.html" NAME=</a:t>
            </a:r>
            <a:r>
              <a:rPr lang="en-US" dirty="0" err="1"/>
              <a:t>topright</a:t>
            </a:r>
            <a:r>
              <a:rPr lang="en-US" dirty="0"/>
              <a:t>&gt;</a:t>
            </a:r>
          </a:p>
          <a:p>
            <a:r>
              <a:rPr lang="en-US" dirty="0"/>
              <a:t>&lt;FRAME SRC="bottom.html" NAME=</a:t>
            </a:r>
            <a:r>
              <a:rPr lang="en-US" dirty="0" err="1"/>
              <a:t>bottomright</a:t>
            </a:r>
            <a:r>
              <a:rPr lang="en-US" dirty="0"/>
              <a:t>&gt;</a:t>
            </a:r>
          </a:p>
          <a:p>
            <a:r>
              <a:rPr lang="en-US" dirty="0"/>
              <a:t>&lt;/FRAMESET&gt;</a:t>
            </a:r>
          </a:p>
          <a:p>
            <a:r>
              <a:rPr lang="en-US" dirty="0"/>
              <a:t>&lt;/FRAMESET&gt;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223C8A-ED39-4CE3-89D3-586A9BCF4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86BC3C-C48A-4E3F-A5F1-99CF9F503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AF34-210C-411A-BD1E-28C4388945D4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DE4BEE-DC5C-4254-A879-EF9130E1AA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4DF22AD-B9A4-4656-A77B-A1DF03D4E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260937"/>
              </p:ext>
            </p:extLst>
          </p:nvPr>
        </p:nvGraphicFramePr>
        <p:xfrm>
          <a:off x="6908799" y="1793597"/>
          <a:ext cx="2755221" cy="2024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221">
                  <a:extLst>
                    <a:ext uri="{9D8B030D-6E8A-4147-A177-3AD203B41FA5}">
                      <a16:colId xmlns:a16="http://schemas.microsoft.com/office/drawing/2014/main" val="3871860279"/>
                    </a:ext>
                  </a:extLst>
                </a:gridCol>
              </a:tblGrid>
              <a:tr h="98526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Top Right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622327"/>
                  </a:ext>
                </a:extLst>
              </a:tr>
              <a:tr h="1039161">
                <a:tc>
                  <a:txBody>
                    <a:bodyPr/>
                    <a:lstStyle/>
                    <a:p>
                      <a:r>
                        <a:rPr lang="en-US" dirty="0"/>
                        <a:t>Bottom Right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308466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40E4F731-BAE5-449C-AE58-66544A6A73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007545"/>
              </p:ext>
            </p:extLst>
          </p:nvPr>
        </p:nvGraphicFramePr>
        <p:xfrm>
          <a:off x="6095999" y="4742386"/>
          <a:ext cx="5253038" cy="1422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6519">
                  <a:extLst>
                    <a:ext uri="{9D8B030D-6E8A-4147-A177-3AD203B41FA5}">
                      <a16:colId xmlns:a16="http://schemas.microsoft.com/office/drawing/2014/main" val="915301258"/>
                    </a:ext>
                  </a:extLst>
                </a:gridCol>
                <a:gridCol w="2626519">
                  <a:extLst>
                    <a:ext uri="{9D8B030D-6E8A-4147-A177-3AD203B41FA5}">
                      <a16:colId xmlns:a16="http://schemas.microsoft.com/office/drawing/2014/main" val="1946323630"/>
                    </a:ext>
                  </a:extLst>
                </a:gridCol>
              </a:tblGrid>
              <a:tr h="711027">
                <a:tc row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Left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Top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22612"/>
                  </a:ext>
                </a:extLst>
              </a:tr>
              <a:tr h="71102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Bottom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531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3152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DA2F2-A532-47FD-AF60-03E741633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1A2A5-3CAB-4D25-B409-516FE65D0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Which amongst the following is the attribute that is used to add styles to an element in HTML such as color, font, and so on?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950"/>
              </a:lnSpc>
              <a:spcAft>
                <a:spcPts val="800"/>
              </a:spcAft>
              <a:buFont typeface="+mj-lt"/>
              <a:buAutoNum type="alphaUcPeriod"/>
            </a:pPr>
            <a:r>
              <a:rPr lang="en-US" sz="1800" dirty="0">
                <a:solidFill>
                  <a:srgbClr val="666666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950"/>
              </a:lnSpc>
              <a:spcAft>
                <a:spcPts val="800"/>
              </a:spcAft>
              <a:buFont typeface="+mj-lt"/>
              <a:buAutoNum type="alphaUcPeriod"/>
            </a:pPr>
            <a:r>
              <a:rPr lang="en-US" sz="1800" dirty="0">
                <a:solidFill>
                  <a:srgbClr val="666666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endParaRPr lang="en-US" sz="1800" dirty="0">
              <a:solidFill>
                <a:srgbClr val="66666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950"/>
              </a:lnSpc>
              <a:spcAft>
                <a:spcPts val="800"/>
              </a:spcAft>
              <a:buFont typeface="+mj-lt"/>
              <a:buAutoNum type="alphaUcPeriod"/>
            </a:pPr>
            <a:r>
              <a:rPr lang="en-US" sz="1800" dirty="0">
                <a:solidFill>
                  <a:srgbClr val="666666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endParaRPr lang="en-US" sz="1800" dirty="0">
              <a:solidFill>
                <a:srgbClr val="66666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950"/>
              </a:lnSpc>
              <a:spcAft>
                <a:spcPts val="800"/>
              </a:spcAft>
              <a:buFont typeface="+mj-lt"/>
              <a:buAutoNum type="alphaUcPeriod"/>
            </a:pPr>
            <a:r>
              <a:rPr lang="en-US" sz="1800" dirty="0">
                <a:solidFill>
                  <a:srgbClr val="666666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None of the above</a:t>
            </a:r>
            <a:endParaRPr lang="en-US" sz="1800" dirty="0">
              <a:solidFill>
                <a:srgbClr val="66666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56B2AC-F98E-4929-B3D2-C8AC10403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A40998-FC2E-49E3-AFDA-446745607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AF34-210C-411A-BD1E-28C4388945D4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65B937-627F-4DB8-A9CF-93AF8243F0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15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D6694-5C42-49E8-9F76-C7F7685B5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HTML tag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&lt;iframe&gt;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05EFA-1A4C-41A2-AB47-6894CDC43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90898"/>
          </a:xfrm>
        </p:spPr>
        <p:txBody>
          <a:bodyPr>
            <a:normAutofit fontScale="77500" lnSpcReduction="2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The &lt;iframe&gt; tag is not somehow related to &lt;frameset&gt; tag, instead, it can appear anywhere in your document.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The &lt;iframe&gt; tag defines a rectangular region within the document in which the browser can display a separate document, including scrollbars and borders.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An inline frame is used to embed another document within the current HTML document.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The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src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attribute is used to specify the URL of the document that occupies the inline frame.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Example program: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      &lt;p&gt;Document content goes here...&lt;/p&gt;</a:t>
            </a:r>
          </a:p>
          <a:p>
            <a:r>
              <a:rPr lang="en-US" dirty="0"/>
              <a:t>      &lt;iframe </a:t>
            </a:r>
            <a:r>
              <a:rPr lang="en-US" dirty="0" err="1"/>
              <a:t>src</a:t>
            </a:r>
            <a:r>
              <a:rPr lang="en-US" dirty="0"/>
              <a:t> = "/html/menu.htm" width = "555" height = "200"&gt;</a:t>
            </a:r>
          </a:p>
          <a:p>
            <a:r>
              <a:rPr lang="en-US" dirty="0"/>
              <a:t>         Sorry your browser does not support inline frames.</a:t>
            </a:r>
          </a:p>
          <a:p>
            <a:r>
              <a:rPr lang="en-US" dirty="0"/>
              <a:t>      &lt;/iframe&gt;</a:t>
            </a:r>
          </a:p>
          <a:p>
            <a:r>
              <a:rPr lang="en-US" dirty="0"/>
              <a:t>      &lt;p&gt;Document content also go here...&lt;/p&gt;</a:t>
            </a:r>
          </a:p>
          <a:p>
            <a:r>
              <a:rPr lang="en-US" dirty="0"/>
              <a:t>   &lt;/body&gt;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5DA4D6-5ACD-4D72-969E-14F8A01C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7C5C4A-1CD5-46CD-8714-ECF4A2BE7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AF34-210C-411A-BD1E-28C4388945D4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C79052-B602-4F00-B9B5-7BB063C0CD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397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11451-1733-4864-938B-1DAFBC3BE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42E6F-BF22-46C1-B228-C2DED404D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&lt;iframe&gt; tag used for?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950"/>
              </a:lnSpc>
              <a:spcAft>
                <a:spcPts val="800"/>
              </a:spcAft>
              <a:buFont typeface="+mj-lt"/>
              <a:buAutoNum type="alphaUcPeriod"/>
            </a:pPr>
            <a:r>
              <a:rPr lang="en-US" sz="1800" dirty="0">
                <a:solidFill>
                  <a:srgbClr val="666666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display a web page within a web page.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950"/>
              </a:lnSpc>
              <a:spcAft>
                <a:spcPts val="800"/>
              </a:spcAft>
              <a:buFont typeface="+mj-lt"/>
              <a:buAutoNum type="alphaUcPeriod"/>
            </a:pPr>
            <a:r>
              <a:rPr lang="en-US" sz="1800" dirty="0">
                <a:solidFill>
                  <a:srgbClr val="666666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specify an inline frame.</a:t>
            </a:r>
            <a:endParaRPr lang="en-US" sz="1800" dirty="0">
              <a:solidFill>
                <a:srgbClr val="66666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950"/>
              </a:lnSpc>
              <a:spcAft>
                <a:spcPts val="800"/>
              </a:spcAft>
              <a:buFont typeface="+mj-lt"/>
              <a:buAutoNum type="alphaUcPeriod"/>
            </a:pPr>
            <a:r>
              <a:rPr lang="en-US" sz="1800" dirty="0">
                <a:solidFill>
                  <a:srgbClr val="666666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Both (a) and (b)</a:t>
            </a:r>
            <a:endParaRPr lang="en-US" sz="1800" dirty="0">
              <a:solidFill>
                <a:srgbClr val="66666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950"/>
              </a:lnSpc>
              <a:spcAft>
                <a:spcPts val="800"/>
              </a:spcAft>
              <a:buFont typeface="+mj-lt"/>
              <a:buAutoNum type="alphaUcPeriod"/>
            </a:pPr>
            <a:r>
              <a:rPr lang="en-US" sz="1800" dirty="0">
                <a:solidFill>
                  <a:srgbClr val="666666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None of the above</a:t>
            </a:r>
            <a:endParaRPr lang="en-US" sz="1800" dirty="0">
              <a:solidFill>
                <a:srgbClr val="66666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85B02-5991-45A2-970F-3170897BD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414327-D812-4D8D-A039-68076291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AF34-210C-411A-BD1E-28C4388945D4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5434BA-3D1B-4702-9EC3-54884386D1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715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B6F2C-A055-4DA4-BE81-A6C1F56FB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103DA-701A-47FB-9952-5596DEB88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spc="55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the correct syntax.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spc="55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A)&lt;iframe </a:t>
            </a:r>
            <a:r>
              <a:rPr lang="en-US" sz="1800" spc="55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src</a:t>
            </a:r>
            <a:r>
              <a:rPr lang="en-US" sz="1800" spc="55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="iframe.htm" width="200" height="200"&gt; &lt;/iframe&gt;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spc="55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B) &lt;frame </a:t>
            </a:r>
            <a:r>
              <a:rPr lang="en-US" sz="1800" spc="55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src</a:t>
            </a:r>
            <a:r>
              <a:rPr lang="en-US" sz="1800" spc="55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="iframe.htm" width="200" height="200"&gt;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spc="55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C) &lt;iframe </a:t>
            </a:r>
            <a:r>
              <a:rPr lang="en-US" sz="1800" spc="55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src</a:t>
            </a:r>
            <a:r>
              <a:rPr lang="en-US" sz="1800" spc="55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="iframe.htm" width="200" height="200"&gt;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spc="55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D) None of the above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75701D-938D-4154-B4E2-35ACAAD5A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96752C-7449-4BD2-AE9F-20E01AFBE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AF34-210C-411A-BD1E-28C4388945D4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76F443-3B55-4701-A55D-0F2493DE64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714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34B68-C5D5-4772-A20F-136044913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div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A72D2-FF0E-4F32-BAEE-EB6D0E4FE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&lt;div&gt; tag is used to divide the web page into different divisions or parts. The &lt;div&gt; tag basically acts as a container for other HTML elements.</a:t>
            </a:r>
          </a:p>
          <a:p>
            <a:r>
              <a:rPr lang="en-US" dirty="0"/>
              <a:t>The &lt;div&gt; tag is used for grouping the HTML elements into sections on a webpage.</a:t>
            </a:r>
          </a:p>
          <a:p>
            <a:pPr marL="0" indent="0">
              <a:buNone/>
            </a:pPr>
            <a:r>
              <a:rPr lang="en-US" dirty="0"/>
              <a:t>You can also apply CSS(cascading Style sheets) to the elements that are grouped using the &lt;div&gt; tag.</a:t>
            </a:r>
          </a:p>
          <a:p>
            <a:pPr marL="0" indent="0">
              <a:buNone/>
            </a:pPr>
            <a:r>
              <a:rPr lang="en-US" dirty="0"/>
              <a:t>The &lt;div&gt; tag should not be used inside &lt;p&gt; tag, although you can use it inside the paragraph tag, if in a paragraph you want to divide the content into different parts.</a:t>
            </a:r>
          </a:p>
          <a:p>
            <a:pPr marL="0" indent="0">
              <a:buNone/>
            </a:pPr>
            <a:r>
              <a:rPr lang="en-US" dirty="0"/>
              <a:t>Also, this is a block-level element.</a:t>
            </a:r>
          </a:p>
          <a:p>
            <a:pPr marL="0" indent="0">
              <a:buNone/>
            </a:pPr>
            <a:r>
              <a:rPr lang="en-US" dirty="0"/>
              <a:t>The &lt;div&gt; tag is a tag which has no specific styling of its own other than </a:t>
            </a:r>
            <a:r>
              <a:rPr lang="en-US" dirty="0" err="1"/>
              <a:t>display:block</a:t>
            </a:r>
            <a:r>
              <a:rPr lang="en-US" dirty="0"/>
              <a:t>; because it is block level element, which means two &lt;div&gt; tags will not be displayed inline,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E07150-8388-4D64-A6CB-55FCB9167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003C7-1985-4E30-AABB-6FDFB603F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AF34-210C-411A-BD1E-28C4388945D4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6E550C-E2AC-4860-8DBE-BC89ED0A56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829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8C3A6-75A4-4404-9171-EE1C02A4F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requires both opening tag (&lt;div&gt;) as well as closing tag(&lt;/div&gt;).</a:t>
            </a:r>
          </a:p>
          <a:p>
            <a:endParaRPr lang="en-US" dirty="0"/>
          </a:p>
          <a:p>
            <a:r>
              <a:rPr lang="en-US" dirty="0"/>
              <a:t>Syntax</a:t>
            </a:r>
          </a:p>
          <a:p>
            <a:r>
              <a:rPr lang="en-US" dirty="0"/>
              <a:t>&lt;div&gt;</a:t>
            </a:r>
          </a:p>
          <a:p>
            <a:r>
              <a:rPr lang="en-US" dirty="0"/>
              <a:t>        …… Content here……</a:t>
            </a:r>
          </a:p>
          <a:p>
            <a:r>
              <a:rPr lang="en-US" dirty="0"/>
              <a:t>&lt;/div&gt;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E0FB9-DFAB-4718-8F31-0FB3BE762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5CC242-AC73-4EEB-A09F-DB083CAB8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AF34-210C-411A-BD1E-28C4388945D4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F666407-3C38-40BA-AA78-76C7500E97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97280" y="401308"/>
            <a:ext cx="5650458" cy="12213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23767" rIns="0" bIns="22376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HTML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63384"/>
                </a:solidFill>
                <a:effectLst/>
                <a:latin typeface="var(--bs-font-monospace)"/>
              </a:rPr>
              <a:t>&lt;div&gt;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 Tag - Syntax and Usage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1E631F-AF09-4775-B50B-247340B438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320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2D355-507B-437A-ADB3-052023080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CA5C5-B4AE-4721-81DE-8F384E7EE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HTML frames are used to divide your browser window into multiple sections where each section can load a separate HTML document.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 collection of frames in the browser window is known as a frameset. The window is divided into frames in a similar way the tables are organized: into rows and columns.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b="1" i="0" dirty="0">
                <a:effectLst/>
                <a:latin typeface="Arial" panose="020B0604020202020204" pitchFamily="34" charset="0"/>
              </a:rPr>
              <a:t> Creating Frames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To use frames on a page we use &lt;frameset&gt; tag instead of &lt;body&gt; tag.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The &lt;frameset&gt; tag defines, how to divide the window into frames.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The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rows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attribute of &lt;frameset&gt; tag defines horizontal frames and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cols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attribute defines vertical frames.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Each frame is indicated by &lt;frame&gt; tag and it defines which HTML document shall open into the frame.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51C94B-BED9-499F-B1A0-4F9789840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2795C0-596D-4DFC-9C14-F055506B0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AF34-210C-411A-BD1E-28C4388945D4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911E8E-BEAB-4194-A9F3-256F3EF1D0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565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B5E0A-6353-4C11-8369-8243E2E72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0D0B4-8F47-466C-A1F6-435ECE377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&lt;div class="header"&gt;This is header&lt;/div&gt;</a:t>
            </a:r>
          </a:p>
          <a:p>
            <a:r>
              <a:rPr lang="en-US" dirty="0"/>
              <a:t>&lt;div class="body"&gt;</a:t>
            </a:r>
          </a:p>
          <a:p>
            <a:r>
              <a:rPr lang="en-US" dirty="0"/>
              <a:t>    &lt;div class="sidebar"&gt;Sidebar&lt;/div&gt;</a:t>
            </a:r>
          </a:p>
          <a:p>
            <a:r>
              <a:rPr lang="en-US" dirty="0"/>
              <a:t>    &lt;div class="main-body"&gt;Main Body&lt;/div&gt;</a:t>
            </a:r>
          </a:p>
          <a:p>
            <a:r>
              <a:rPr lang="en-US" dirty="0"/>
              <a:t>&lt;/div&gt;</a:t>
            </a:r>
          </a:p>
          <a:p>
            <a:r>
              <a:rPr lang="en-US" dirty="0"/>
              <a:t>&lt;div class="footer"&gt;This is footer&lt;/div&gt;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E98-58F0-4E9D-9973-C44DDDA4A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8C001-E6B6-4DFE-AAA3-0250B68CC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AF34-210C-411A-BD1E-28C4388945D4}" type="slidenum">
              <a:rPr lang="en-US" smtClean="0"/>
              <a:t>20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D5F5C8-1A2B-42A9-BBB0-E19788A734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31" t="58249" r="60443" b="20586"/>
          <a:stretch/>
        </p:blipFill>
        <p:spPr>
          <a:xfrm>
            <a:off x="6073219" y="3192379"/>
            <a:ext cx="4640784" cy="25186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5AD2FF-A158-433D-B065-6F3E35B672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79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B6333-5C5E-4862-ABC6-55FEB7F5F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program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B82CD-E1C2-447C-9A76-882CA2068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14051"/>
          </a:xfrm>
        </p:spPr>
        <p:txBody>
          <a:bodyPr/>
          <a:lstStyle/>
          <a:p>
            <a:r>
              <a:rPr lang="en-US" dirty="0"/>
              <a:t>&lt;!DOCTYPE&gt;</a:t>
            </a:r>
          </a:p>
          <a:p>
            <a:r>
              <a:rPr lang="en-US" dirty="0"/>
              <a:t>&lt;html&gt;  </a:t>
            </a:r>
          </a:p>
          <a:p>
            <a:r>
              <a:rPr lang="en-US" dirty="0"/>
              <a:t>&lt;body&gt;  </a:t>
            </a:r>
          </a:p>
          <a:p>
            <a:r>
              <a:rPr lang="en-US" dirty="0"/>
              <a:t>&lt;div style="border:1px solid pink;padding:20px;font-size:20px"&gt;  </a:t>
            </a:r>
          </a:p>
          <a:p>
            <a:r>
              <a:rPr lang="en-US" dirty="0"/>
              <a:t>&lt;p&gt;Welcome to Javatpoint.com, Here you get tutorials on latest technologies.&lt;/p&gt;  </a:t>
            </a:r>
          </a:p>
          <a:p>
            <a:r>
              <a:rPr lang="en-US" dirty="0"/>
              <a:t>&lt;p&gt;This is second paragraph&lt;/p&gt;  </a:t>
            </a:r>
          </a:p>
          <a:p>
            <a:r>
              <a:rPr lang="en-US" dirty="0"/>
              <a:t>&lt;/div&gt;  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0A2571-0A06-4AF5-876E-398C1C850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67102-031A-4EF3-B6B9-ED231DBE2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AF34-210C-411A-BD1E-28C4388945D4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A7A3F5-CC50-49B6-9F2B-26F108241A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50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36A10-57B4-40D0-A14E-C958F9E6F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Difference between HTML div tag and span tag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FCC26D2-5472-4470-B3BF-1CD91000A0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6119126"/>
              </p:ext>
            </p:extLst>
          </p:nvPr>
        </p:nvGraphicFramePr>
        <p:xfrm>
          <a:off x="1589314" y="2198914"/>
          <a:ext cx="9566366" cy="3853543"/>
        </p:xfrm>
        <a:graphic>
          <a:graphicData uri="http://schemas.openxmlformats.org/drawingml/2006/table">
            <a:tbl>
              <a:tblPr/>
              <a:tblGrid>
                <a:gridCol w="4783183">
                  <a:extLst>
                    <a:ext uri="{9D8B030D-6E8A-4147-A177-3AD203B41FA5}">
                      <a16:colId xmlns:a16="http://schemas.microsoft.com/office/drawing/2014/main" val="2530353763"/>
                    </a:ext>
                  </a:extLst>
                </a:gridCol>
                <a:gridCol w="4783183">
                  <a:extLst>
                    <a:ext uri="{9D8B030D-6E8A-4147-A177-3AD203B41FA5}">
                      <a16:colId xmlns:a16="http://schemas.microsoft.com/office/drawing/2014/main" val="3054115787"/>
                    </a:ext>
                  </a:extLst>
                </a:gridCol>
              </a:tblGrid>
              <a:tr h="1188476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div tag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3086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86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86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span tag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3086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86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86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522624"/>
                  </a:ext>
                </a:extLst>
              </a:tr>
              <a:tr h="1008403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HTML div is a </a:t>
                      </a:r>
                      <a:r>
                        <a:rPr lang="en-US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block</a:t>
                      </a:r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element.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HTML span is an </a:t>
                      </a:r>
                      <a:r>
                        <a:rPr lang="en-US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inline</a:t>
                      </a:r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element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889807"/>
                  </a:ext>
                </a:extLst>
              </a:tr>
              <a:tr h="1656664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HTML div element is used to </a:t>
                      </a:r>
                      <a:r>
                        <a:rPr lang="en-US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wrap large sections of elements</a:t>
                      </a:r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HTML span element is used to </a:t>
                      </a:r>
                      <a:r>
                        <a:rPr lang="en-US" b="1" dirty="0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wrap small portion of texts, image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etc.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046267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6DCF4E-7485-42C9-BC7B-B8FF3043B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EDB2CC-4CC0-413D-BC6B-6A643C1B8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AF34-210C-411A-BD1E-28C4388945D4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9F202E-0C75-4E35-A3AE-47776F0AC7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98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82E5D-E6A7-42D8-ABCF-94D4027FF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Attributes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  id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 Class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 style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92FA71-3782-494E-A9D9-3C1899746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C1C05-1165-4998-9B21-F66E2ACA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AF34-210C-411A-BD1E-28C4388945D4}" type="slidenum">
              <a:rPr lang="en-US" smtClean="0"/>
              <a:t>23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7BC2A7A-4D50-4C5C-814E-687F9D3126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97280" y="370531"/>
            <a:ext cx="4760919" cy="128290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23767" rIns="0" bIns="22376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stem-ui"/>
              </a:rPr>
              <a:t>HTML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bs-font-monospace)"/>
              </a:rPr>
              <a:t>&lt;div&gt;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stem-ui"/>
              </a:rPr>
              <a:t> Tag Attributes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907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0DBFF-35F4-43A3-9BA7-4E575AA0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10001-F590-4ED2-8B38-E97F9BAAC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Can we use div tag in form tag?</a:t>
            </a:r>
          </a:p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A) True</a:t>
            </a:r>
          </a:p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B)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Flase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76B3D-9E2E-46FB-9832-ABF2344A6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E70814-2DA2-441B-B810-876B36696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AF34-210C-411A-BD1E-28C4388945D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629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D30E4-006A-4F96-885A-5B57E3928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be the code?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3D0B3D-21CF-43C3-9709-F5B7399A58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5516" t="25478" r="26682" b="20685"/>
          <a:stretch/>
        </p:blipFill>
        <p:spPr>
          <a:xfrm>
            <a:off x="1097280" y="1816395"/>
            <a:ext cx="4357036" cy="423628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1DC262-AC9B-4CA4-B095-AFA441562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BEAFE1-2218-40D4-969D-8975D4D30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AF34-210C-411A-BD1E-28C4388945D4}" type="slidenum">
              <a:rPr lang="en-US" smtClean="0"/>
              <a:t>25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63FDAB-AFF4-4F96-8116-65E0DC1FC6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395" t="27574" r="28026" b="17411"/>
          <a:stretch/>
        </p:blipFill>
        <p:spPr>
          <a:xfrm>
            <a:off x="5855368" y="1748216"/>
            <a:ext cx="4507831" cy="454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607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D23FE-7706-4240-B276-049F7BA7B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HTML div example: Login Form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A97E0C7-658D-4F44-A226-B500C37719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189" t="33863" r="53561" b="30074"/>
          <a:stretch/>
        </p:blipFill>
        <p:spPr>
          <a:xfrm>
            <a:off x="4493941" y="2155738"/>
            <a:ext cx="5245767" cy="376505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0EB1CE-6543-4D03-9CCB-2DC141ECB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D0AA3-0284-4B51-9EB6-B2C4B2D2B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AF34-210C-411A-BD1E-28C4388945D4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F8DE5B-D04C-4BA7-9F60-BE91036297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498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95E91-ECB1-428F-9067-8CB255935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Disadvantages of Frames</a:t>
            </a:r>
            <a:br>
              <a:rPr lang="en-US" b="0" i="0" dirty="0"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6B992-DEBF-419E-BE30-F87331FD9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Some smaller devices cannot cope with frames often because their screen is not big enough to be divided up.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Sometimes your page will be displayed differently on different computers due to different screen resolution.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browser's </a:t>
            </a:r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back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button might not work as the user hopes.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There are still few browsers that do not support frame technology.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D5EA51-65F9-4E8C-8868-A4697A274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104024-B2E7-4563-BD15-EBDEEB65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AF34-210C-411A-BD1E-28C4388945D4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26B1E9-5D92-48E3-AFF8-AECE7309C1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973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E923D-2BAE-4C71-8BEE-6D1F0EDA2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Creating Frames</a:t>
            </a:r>
            <a:br>
              <a:rPr lang="en-US" b="0" i="0" dirty="0"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FB884-5CAD-43FE-AB27-157A6D93D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use frames on a page we use &lt;frameset&gt; tag instead of &lt;body&gt; tag.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&lt;frameset&gt; tag defines, how to divide the window into frames.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The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rows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attribute of &lt;frameset&gt; tag defines horizontal frames and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cols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attribute defines vertical frames.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Each frame is indicated by &lt;frame&gt; tag and it defines which HTML document shall open into the frame.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590DC-1A36-47DE-9732-225FF02A6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1ACB4B-ED2B-4548-ABE9-FD332024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AF34-210C-411A-BD1E-28C4388945D4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B6DF6D-59A0-4DDF-B0C7-CEE0E19AEB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392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AC0DB-AB04-4B1C-85A9-757596A4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 example to create three horizontal 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5436A-868F-48A8-910A-971C1850E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&lt;frameset rows = "10%,80%,10%"&gt;</a:t>
            </a:r>
          </a:p>
          <a:p>
            <a:r>
              <a:rPr lang="en-US" dirty="0"/>
              <a:t>      &lt;frame name = "top" </a:t>
            </a:r>
            <a:r>
              <a:rPr lang="en-US" dirty="0" err="1"/>
              <a:t>src</a:t>
            </a:r>
            <a:r>
              <a:rPr lang="en-US" dirty="0"/>
              <a:t> = "/html/top_frame.htm" /&gt;</a:t>
            </a:r>
          </a:p>
          <a:p>
            <a:r>
              <a:rPr lang="en-US" dirty="0"/>
              <a:t>      &lt;frame name = "main" </a:t>
            </a:r>
            <a:r>
              <a:rPr lang="en-US" dirty="0" err="1"/>
              <a:t>src</a:t>
            </a:r>
            <a:r>
              <a:rPr lang="en-US" dirty="0"/>
              <a:t> = "/html/main_frame.htm" /&gt;</a:t>
            </a:r>
          </a:p>
          <a:p>
            <a:r>
              <a:rPr lang="en-US" dirty="0"/>
              <a:t>      &lt;frame name = "bottom" </a:t>
            </a:r>
            <a:r>
              <a:rPr lang="en-US" dirty="0" err="1"/>
              <a:t>src</a:t>
            </a:r>
            <a:r>
              <a:rPr lang="en-US" dirty="0"/>
              <a:t> = "/html/bottom_frame.htm" /&gt;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   &lt;</a:t>
            </a:r>
            <a:r>
              <a:rPr lang="en-US" dirty="0" err="1"/>
              <a:t>noframes</a:t>
            </a:r>
            <a:r>
              <a:rPr lang="en-US" dirty="0"/>
              <a:t>&gt;</a:t>
            </a:r>
          </a:p>
          <a:p>
            <a:r>
              <a:rPr lang="en-US" dirty="0"/>
              <a:t>         &lt;body&gt;Your browser does not support frames.&lt;/body&gt;</a:t>
            </a:r>
          </a:p>
          <a:p>
            <a:r>
              <a:rPr lang="en-US" dirty="0"/>
              <a:t>      &lt;/</a:t>
            </a:r>
            <a:r>
              <a:rPr lang="en-US" dirty="0" err="1"/>
              <a:t>noframes</a:t>
            </a:r>
            <a:r>
              <a:rPr lang="en-US" dirty="0"/>
              <a:t>&gt;</a:t>
            </a:r>
          </a:p>
          <a:p>
            <a:r>
              <a:rPr lang="en-US" dirty="0"/>
              <a:t>&lt;/frameset&gt;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AA470-529C-4762-95F7-0CF9A2E2D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95DA61-DF2F-41C3-AE64-4575D54AF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AF34-210C-411A-BD1E-28C4388945D4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D9E49F-2B93-4A1F-967C-7AEDEBA5C0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121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C312-7166-493A-B1BC-54AC6810D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7B1DE-182E-4D0B-AC4B-A84894D84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&lt;frameset cols = "25%,50%,25%"&gt;</a:t>
            </a:r>
          </a:p>
          <a:p>
            <a:r>
              <a:rPr lang="en-US" dirty="0"/>
              <a:t>      &lt;frame name = "left" </a:t>
            </a:r>
            <a:r>
              <a:rPr lang="en-US" dirty="0" err="1"/>
              <a:t>src</a:t>
            </a:r>
            <a:r>
              <a:rPr lang="en-US" dirty="0"/>
              <a:t> = "/html/top_frame.htm" /&gt;</a:t>
            </a:r>
          </a:p>
          <a:p>
            <a:r>
              <a:rPr lang="en-US" dirty="0"/>
              <a:t>      &lt;frame name = "center" </a:t>
            </a:r>
            <a:r>
              <a:rPr lang="en-US" dirty="0" err="1"/>
              <a:t>src</a:t>
            </a:r>
            <a:r>
              <a:rPr lang="en-US" dirty="0"/>
              <a:t> = "/html/main_frame.htm" /&gt;</a:t>
            </a:r>
          </a:p>
          <a:p>
            <a:r>
              <a:rPr lang="en-US" dirty="0"/>
              <a:t>      &lt;frame name = "right" </a:t>
            </a:r>
            <a:r>
              <a:rPr lang="en-US" dirty="0" err="1"/>
              <a:t>src</a:t>
            </a:r>
            <a:r>
              <a:rPr lang="en-US" dirty="0"/>
              <a:t> = "/html/bottom_frame.htm" /&gt;</a:t>
            </a:r>
          </a:p>
          <a:p>
            <a:r>
              <a:rPr lang="en-US" dirty="0"/>
              <a:t>       &lt;</a:t>
            </a:r>
            <a:r>
              <a:rPr lang="en-US" dirty="0" err="1"/>
              <a:t>noframes</a:t>
            </a:r>
            <a:r>
              <a:rPr lang="en-US" dirty="0"/>
              <a:t>&gt;</a:t>
            </a:r>
          </a:p>
          <a:p>
            <a:r>
              <a:rPr lang="en-US" dirty="0"/>
              <a:t>         &lt;body&gt;Your browser does not support frames.&lt;/body&gt;</a:t>
            </a:r>
          </a:p>
          <a:p>
            <a:r>
              <a:rPr lang="en-US" dirty="0"/>
              <a:t>      &lt;/</a:t>
            </a:r>
            <a:r>
              <a:rPr lang="en-US" dirty="0" err="1"/>
              <a:t>noframes</a:t>
            </a:r>
            <a:r>
              <a:rPr lang="en-US" dirty="0"/>
              <a:t>&gt;</a:t>
            </a:r>
          </a:p>
          <a:p>
            <a:r>
              <a:rPr lang="en-US" dirty="0"/>
              <a:t>   &lt;/frameset&gt;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AB2B7A-C238-47B0-8CBF-E45D2106B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20BFA7-52F9-4E37-99BB-9F1E0D14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AF34-210C-411A-BD1E-28C4388945D4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DC1C51-70ED-47D1-9B25-E3E81984D5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331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8AA3B-BCFC-4270-86EF-FCC384392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67AB2-A0B2-404E-9CC0-710CBA8A6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>
              <a:spcBef>
                <a:spcPts val="375"/>
              </a:spcBef>
              <a:spcAft>
                <a:spcPts val="1500"/>
              </a:spcAft>
            </a:pPr>
            <a:r>
              <a:rPr lang="en-US" sz="1350" b="1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What will happen if you fail to follow a "best practice"?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lnSpc>
                <a:spcPts val="1800"/>
              </a:lnSpc>
              <a:spcAft>
                <a:spcPts val="800"/>
              </a:spcAft>
              <a:buFont typeface="+mj-lt"/>
              <a:buAutoNum type="alphaUcPeriod"/>
              <a:tabLst>
                <a:tab pos="914400" algn="l"/>
              </a:tabLst>
            </a:pPr>
            <a:r>
              <a:rPr lang="en-US" sz="135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The computer will complain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800"/>
              </a:lnSpc>
              <a:spcAft>
                <a:spcPts val="800"/>
              </a:spcAft>
              <a:buFont typeface="+mj-lt"/>
              <a:buAutoNum type="alphaUcPeriod"/>
              <a:tabLst>
                <a:tab pos="914400" algn="l"/>
              </a:tabLst>
            </a:pPr>
            <a:r>
              <a:rPr lang="en-US" sz="135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The browser will loudly complain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800"/>
              </a:lnSpc>
              <a:spcAft>
                <a:spcPts val="800"/>
              </a:spcAft>
              <a:buFont typeface="+mj-lt"/>
              <a:buAutoNum type="alphaUcPeriod"/>
              <a:tabLst>
                <a:tab pos="914400" algn="l"/>
              </a:tabLst>
            </a:pPr>
            <a:r>
              <a:rPr lang="en-US" sz="135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Experienced developers will complain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800"/>
              </a:lnSpc>
              <a:spcAft>
                <a:spcPts val="800"/>
              </a:spcAft>
              <a:buFont typeface="+mj-lt"/>
              <a:buAutoNum type="alphaUcPeriod"/>
              <a:tabLst>
                <a:tab pos="914400" algn="l"/>
              </a:tabLst>
            </a:pPr>
            <a:r>
              <a:rPr lang="en-US" sz="135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The browser will quietly complain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AE201A-4E37-41D5-B870-EB478CB7F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519E6-B166-4ABB-9ED7-C68A468EB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AF34-210C-411A-BD1E-28C4388945D4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43792C-3170-45FC-B01E-671E8EC694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818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0F090-4C0B-4CA1-901F-1CB24DF6E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8E1AD-21D8-4C77-BFB6-838F1EB3F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75"/>
              </a:spcBef>
              <a:spcAft>
                <a:spcPts val="1500"/>
              </a:spcAft>
              <a:buNone/>
            </a:pPr>
            <a:r>
              <a:rPr lang="en-US" sz="1350" b="1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Which of the following is not used to create a Web page?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lnSpc>
                <a:spcPts val="1800"/>
              </a:lnSpc>
              <a:buFont typeface="+mj-lt"/>
              <a:buAutoNum type="alphaUcPeriod"/>
              <a:tabLst>
                <a:tab pos="914400" algn="l"/>
              </a:tabLst>
            </a:pPr>
            <a:r>
              <a:rPr lang="en-US" sz="135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A simple text editor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lnSpc>
                <a:spcPts val="1800"/>
              </a:lnSpc>
              <a:buFont typeface="+mj-lt"/>
              <a:buAutoNum type="alphaUcPeriod"/>
              <a:tabLst>
                <a:tab pos="914400" algn="l"/>
              </a:tabLst>
            </a:pPr>
            <a:r>
              <a:rPr lang="en-US" sz="135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An advanced HTML aware editor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lnSpc>
                <a:spcPts val="1800"/>
              </a:lnSpc>
              <a:buFont typeface="+mj-lt"/>
              <a:buAutoNum type="alphaUcPeriod"/>
              <a:tabLst>
                <a:tab pos="914400" algn="l"/>
              </a:tabLst>
            </a:pPr>
            <a:r>
              <a:rPr lang="en-US" sz="135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A Fortran compiler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lnSpc>
                <a:spcPts val="1800"/>
              </a:lnSpc>
              <a:buFont typeface="+mj-lt"/>
              <a:buAutoNum type="alphaUcPeriod"/>
              <a:tabLst>
                <a:tab pos="914400" algn="l"/>
              </a:tabLst>
            </a:pPr>
            <a:r>
              <a:rPr lang="en-US" sz="135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A </a:t>
            </a:r>
            <a:r>
              <a:rPr lang="en-US" sz="1350" dirty="0" err="1">
                <a:solidFill>
                  <a:srgbClr val="222222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gui</a:t>
            </a:r>
            <a:r>
              <a:rPr lang="en-US" sz="135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based tool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BCF678-940D-4F43-9BD4-ECCD81939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175CC6-E340-4B2A-B96E-D79EA365F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AF34-210C-411A-BD1E-28C4388945D4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3DDE8C-3F8F-4F6D-AF9D-FD085F8D7E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375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D2D5E-75C7-4561-B606-F1A1A6EC0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The &lt;frameset&gt; Tag Attributes</a:t>
            </a:r>
            <a:br>
              <a:rPr lang="en-US" b="0" i="0" dirty="0"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ABD0E-914C-467F-BBAE-C0E71428C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Cols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Rows</a:t>
            </a:r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Border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Frameborder</a:t>
            </a:r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framespacing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A75358-555E-41D7-8F60-292C12355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874D4E-A05E-43C8-8096-B1C52C475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AF34-210C-411A-BD1E-28C4388945D4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C0D0EA-65CD-40EF-91D2-0EE9E8536E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1676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2187</TotalTime>
  <Words>1629</Words>
  <Application>Microsoft Office PowerPoint</Application>
  <PresentationFormat>Widescreen</PresentationFormat>
  <Paragraphs>233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42" baseType="lpstr">
      <vt:lpstr>Arial</vt:lpstr>
      <vt:lpstr>Arial</vt:lpstr>
      <vt:lpstr>Calibri</vt:lpstr>
      <vt:lpstr>Calibri Light</vt:lpstr>
      <vt:lpstr>erdana</vt:lpstr>
      <vt:lpstr>inter-bold</vt:lpstr>
      <vt:lpstr>inter-regular</vt:lpstr>
      <vt:lpstr>Open Sans</vt:lpstr>
      <vt:lpstr>Segoe UI</vt:lpstr>
      <vt:lpstr>system-ui</vt:lpstr>
      <vt:lpstr>times new roman</vt:lpstr>
      <vt:lpstr>times new roman</vt:lpstr>
      <vt:lpstr>var(--bs-font-monospace)</vt:lpstr>
      <vt:lpstr>Verdana</vt:lpstr>
      <vt:lpstr>Wingdings</vt:lpstr>
      <vt:lpstr>Retrospect</vt:lpstr>
      <vt:lpstr>UNIT I</vt:lpstr>
      <vt:lpstr>Frames</vt:lpstr>
      <vt:lpstr>Disadvantages of Frames </vt:lpstr>
      <vt:lpstr>Creating Frames </vt:lpstr>
      <vt:lpstr>The example to create three horizontal frames</vt:lpstr>
      <vt:lpstr>Example</vt:lpstr>
      <vt:lpstr>Question</vt:lpstr>
      <vt:lpstr>Question</vt:lpstr>
      <vt:lpstr>The &lt;frameset&gt; Tag Attributes </vt:lpstr>
      <vt:lpstr>The &lt;frame&gt; Tag Attributes </vt:lpstr>
      <vt:lpstr>Frame's name and target attributes </vt:lpstr>
      <vt:lpstr> Define a frameset with two columns:</vt:lpstr>
      <vt:lpstr>Cont…</vt:lpstr>
      <vt:lpstr>Question</vt:lpstr>
      <vt:lpstr>HTML tag &lt;iframe&gt;</vt:lpstr>
      <vt:lpstr>Question</vt:lpstr>
      <vt:lpstr>Question</vt:lpstr>
      <vt:lpstr>HTML div tag</vt:lpstr>
      <vt:lpstr>HTML &lt;div&gt; Tag - Syntax and Usage </vt:lpstr>
      <vt:lpstr>Example program</vt:lpstr>
      <vt:lpstr>Example program </vt:lpstr>
      <vt:lpstr>Difference between HTML div tag and span tag</vt:lpstr>
      <vt:lpstr>HTML &lt;div&gt; Tag Attributes </vt:lpstr>
      <vt:lpstr>Question</vt:lpstr>
      <vt:lpstr>What will be the code?</vt:lpstr>
      <vt:lpstr>HTML div example: Login 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II</dc:title>
  <dc:creator>sambath</dc:creator>
  <cp:lastModifiedBy>sambath</cp:lastModifiedBy>
  <cp:revision>24</cp:revision>
  <dcterms:created xsi:type="dcterms:W3CDTF">2021-08-23T15:47:56Z</dcterms:created>
  <dcterms:modified xsi:type="dcterms:W3CDTF">2021-09-01T04:19:52Z</dcterms:modified>
</cp:coreProperties>
</file>